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25"/>
  </p:notesMasterIdLst>
  <p:sldIdLst>
    <p:sldId id="270" r:id="rId2"/>
    <p:sldId id="295" r:id="rId3"/>
    <p:sldId id="312" r:id="rId4"/>
    <p:sldId id="314" r:id="rId5"/>
    <p:sldId id="296" r:id="rId6"/>
    <p:sldId id="297" r:id="rId7"/>
    <p:sldId id="313" r:id="rId8"/>
    <p:sldId id="299" r:id="rId9"/>
    <p:sldId id="300" r:id="rId10"/>
    <p:sldId id="315" r:id="rId11"/>
    <p:sldId id="301" r:id="rId12"/>
    <p:sldId id="302" r:id="rId13"/>
    <p:sldId id="316" r:id="rId14"/>
    <p:sldId id="303" r:id="rId15"/>
    <p:sldId id="304" r:id="rId16"/>
    <p:sldId id="317" r:id="rId17"/>
    <p:sldId id="305" r:id="rId18"/>
    <p:sldId id="306" r:id="rId19"/>
    <p:sldId id="319" r:id="rId20"/>
    <p:sldId id="318" r:id="rId21"/>
    <p:sldId id="320" r:id="rId22"/>
    <p:sldId id="307" r:id="rId23"/>
    <p:sldId id="269" r:id="rId24"/>
  </p:sldIdLst>
  <p:sldSz cx="12192000" cy="6858000"/>
  <p:notesSz cx="6858000" cy="9144000"/>
  <p:embeddedFontLst>
    <p:embeddedFont>
      <p:font typeface="Calibri" panose="020F0502020204030204" pitchFamily="34" charset="0"/>
      <p:regular r:id="rId26"/>
      <p:bold r:id="rId27"/>
      <p:italic r:id="rId28"/>
      <p:boldItalic r:id="rId29"/>
    </p:embeddedFont>
    <p:embeddedFont>
      <p:font typeface="Monotype Corsiva" panose="03010101010201010101" pitchFamily="66" charset="0"/>
      <p:regular r:id="rId30"/>
      <p:italic r:id="rId31"/>
    </p:embeddedFont>
    <p:embeddedFont>
      <p:font typeface="Montserrat" pitchFamily="2" charset="77"/>
      <p:regular r:id="rId32"/>
      <p:bold r:id="rId33"/>
      <p:italic r:id="rId34"/>
      <p:boldItalic r:id="rId35"/>
    </p:embeddedFont>
    <p:embeddedFont>
      <p:font typeface="Montserrat Medium" pitchFamily="2" charset="77"/>
      <p:regular r:id="rId36"/>
      <p:italic r:id="rId37"/>
    </p:embeddedFont>
    <p:embeddedFont>
      <p:font typeface="Montserrat SemiBold" pitchFamily="2" charset="77"/>
      <p:regular r:id="rId38"/>
      <p:bold r:id="rId39"/>
      <p:italic r:id="rId40"/>
      <p:boldItalic r:id="rId41"/>
    </p:embeddedFont>
    <p:embeddedFont>
      <p:font typeface="Tahoma" panose="020B0604030504040204" pitchFamily="34" charset="0"/>
      <p:regular r:id="rId42"/>
      <p:bold r:id="rId43"/>
    </p:embeddedFont>
  </p:embeddedFontLst>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91B31"/>
    <a:srgbClr val="404040"/>
    <a:srgbClr val="235D3C"/>
    <a:srgbClr val="6E152E"/>
    <a:srgbClr val="BC945A"/>
    <a:srgbClr val="245C4F"/>
    <a:srgbClr val="193B23"/>
    <a:srgbClr val="A42145"/>
    <a:srgbClr val="DEC9A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283"/>
    <p:restoredTop sz="86426" autoAdjust="0"/>
  </p:normalViewPr>
  <p:slideViewPr>
    <p:cSldViewPr snapToGrid="0" snapToObjects="1">
      <p:cViewPr varScale="1">
        <p:scale>
          <a:sx n="121" d="100"/>
          <a:sy n="121" d="100"/>
        </p:scale>
        <p:origin x="2240" y="16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9" Type="http://schemas.openxmlformats.org/officeDocument/2006/relationships/font" Target="fonts/font14.fntdata"/><Relationship Id="rId21" Type="http://schemas.openxmlformats.org/officeDocument/2006/relationships/slide" Target="slides/slide20.xml"/><Relationship Id="rId34" Type="http://schemas.openxmlformats.org/officeDocument/2006/relationships/font" Target="fonts/font9.fntdata"/><Relationship Id="rId42" Type="http://schemas.openxmlformats.org/officeDocument/2006/relationships/font" Target="fonts/font17.fntdata"/><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7.fntdata"/><Relationship Id="rId37" Type="http://schemas.openxmlformats.org/officeDocument/2006/relationships/font" Target="fonts/font12.fntdata"/><Relationship Id="rId40" Type="http://schemas.openxmlformats.org/officeDocument/2006/relationships/font" Target="fonts/font15.fntdata"/><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36" Type="http://schemas.openxmlformats.org/officeDocument/2006/relationships/font" Target="fonts/font11.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6.fntdata"/><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43" Type="http://schemas.openxmlformats.org/officeDocument/2006/relationships/font" Target="fonts/font18.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font" Target="fonts/font13.fntdata"/><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font" Target="fonts/font1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0E016B-CAC3-6B4C-90C0-D7AA6A747DA3}" type="datetimeFigureOut">
              <a:rPr lang="es-MX" smtClean="0"/>
              <a:t>27/09/21</a:t>
            </a:fld>
            <a:endParaRPr lang="es-MX"/>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ABF3107-FFE8-3645-B89F-777090C37BF5}" type="slidenum">
              <a:rPr lang="es-MX" smtClean="0"/>
              <a:t>‹Nº›</a:t>
            </a:fld>
            <a:endParaRPr lang="es-MX"/>
          </a:p>
        </p:txBody>
      </p:sp>
    </p:spTree>
    <p:extLst>
      <p:ext uri="{BB962C8B-B14F-4D97-AF65-F5344CB8AC3E}">
        <p14:creationId xmlns:p14="http://schemas.microsoft.com/office/powerpoint/2010/main" val="31989042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kern="1200" dirty="0">
                <a:solidFill>
                  <a:schemeClr val="tx1"/>
                </a:solidFill>
                <a:effectLst/>
                <a:latin typeface="+mn-lt"/>
                <a:ea typeface="+mn-ea"/>
                <a:cs typeface="+mn-cs"/>
              </a:rPr>
              <a:t>Para establecer los casos de uso iremos definiendo en qué consisten las atenciones a distancias, por lo que el Tipo de servicio indicará la separación de cómo se está realizando estas atenciones, (NO CONSULTAS) para ello se tienen definidos los siguientes Tipos de servicio, donde pueden encontrarse instalados de manera independiente con base a los Servicios de los Establecimientos de salud y a la coordinación de los servicios de telemedicina instalados para el apoyo a la prestación de servicios, ahora en una modalidad a distancia, la atención a distancia se caracterizará básicamente en dos grupos, el primero es donde el usuario solicita la atención (ocre) y donde el prestador realiza la atención a distancia (verde) y la referencia es una acción del resultado de la atención a distancia, al interior de cada Tipo se encuentran distintas categorías cuando aplique.</a:t>
            </a:r>
          </a:p>
          <a:p>
            <a:r>
              <a:rPr lang="es-MX" sz="1200" kern="1200" dirty="0">
                <a:solidFill>
                  <a:schemeClr val="tx1"/>
                </a:solidFill>
                <a:effectLst/>
                <a:latin typeface="+mn-lt"/>
                <a:ea typeface="+mn-ea"/>
                <a:cs typeface="+mn-cs"/>
              </a:rPr>
              <a:t>Se identificará la unidad de adscripción del personal que proporciona la atención a distancia, los datos del personal que realiza la atención, la ubicación física del área o servicio donde está instalado el servicio de atención a distancia, si es un </a:t>
            </a:r>
            <a:r>
              <a:rPr lang="es-MX" sz="1200" kern="1200" dirty="0" err="1">
                <a:solidFill>
                  <a:schemeClr val="tx1"/>
                </a:solidFill>
                <a:effectLst/>
                <a:latin typeface="+mn-lt"/>
                <a:ea typeface="+mn-ea"/>
                <a:cs typeface="+mn-cs"/>
              </a:rPr>
              <a:t>Callcenter</a:t>
            </a:r>
            <a:r>
              <a:rPr lang="es-MX" sz="1200" kern="1200" dirty="0">
                <a:solidFill>
                  <a:schemeClr val="tx1"/>
                </a:solidFill>
                <a:effectLst/>
                <a:latin typeface="+mn-lt"/>
                <a:ea typeface="+mn-ea"/>
                <a:cs typeface="+mn-cs"/>
              </a:rPr>
              <a:t>, si estamos en hospitalización, en la terapia intensiva, en urgencias, etc.</a:t>
            </a:r>
          </a:p>
          <a:p>
            <a:r>
              <a:rPr lang="es-MX" sz="1200" kern="1200" dirty="0">
                <a:solidFill>
                  <a:schemeClr val="tx1"/>
                </a:solidFill>
                <a:effectLst/>
                <a:latin typeface="+mn-lt"/>
                <a:ea typeface="+mn-ea"/>
                <a:cs typeface="+mn-cs"/>
              </a:rPr>
              <a:t>Para este formato tenemos de manera separada los servicios de las especialidades, las especialidades las requeriremos para las interconsultas.</a:t>
            </a:r>
            <a:endParaRPr lang="es-MX" dirty="0"/>
          </a:p>
        </p:txBody>
      </p:sp>
      <p:sp>
        <p:nvSpPr>
          <p:cNvPr id="4" name="Marcador de número de diapositiva 3"/>
          <p:cNvSpPr>
            <a:spLocks noGrp="1"/>
          </p:cNvSpPr>
          <p:nvPr>
            <p:ph type="sldNum" sz="quarter" idx="10"/>
          </p:nvPr>
        </p:nvSpPr>
        <p:spPr/>
        <p:txBody>
          <a:bodyPr/>
          <a:lstStyle/>
          <a:p>
            <a:fld id="{4ABF3107-FFE8-3645-B89F-777090C37BF5}" type="slidenum">
              <a:rPr lang="es-MX" smtClean="0"/>
              <a:t>2</a:t>
            </a:fld>
            <a:endParaRPr lang="es-MX"/>
          </a:p>
        </p:txBody>
      </p:sp>
    </p:spTree>
    <p:extLst>
      <p:ext uri="{BB962C8B-B14F-4D97-AF65-F5344CB8AC3E}">
        <p14:creationId xmlns:p14="http://schemas.microsoft.com/office/powerpoint/2010/main" val="39507331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kern="1200" dirty="0">
                <a:solidFill>
                  <a:schemeClr val="tx1"/>
                </a:solidFill>
                <a:effectLst/>
                <a:latin typeface="+mn-lt"/>
                <a:ea typeface="+mn-ea"/>
                <a:cs typeface="+mn-cs"/>
              </a:rPr>
              <a:t>Este Tipo de atención se presenta cuando el personal de la unidad busca a la persona para dar continuidad a un tema de salud previamente diagnosticado y que por alguna situación la persona no pueda acudir a la unidad de salud o que se defina que se implementa este mecanismo para evitar el riego de contagio por COVID.</a:t>
            </a:r>
          </a:p>
          <a:p>
            <a:r>
              <a:rPr lang="es-MX" sz="1200" kern="1200" dirty="0">
                <a:solidFill>
                  <a:schemeClr val="tx1"/>
                </a:solidFill>
                <a:effectLst/>
                <a:latin typeface="+mn-lt"/>
                <a:ea typeface="+mn-ea"/>
                <a:cs typeface="+mn-cs"/>
              </a:rPr>
              <a:t>La primera columna es para dar seguimiento a un paciente que presente síntomas leves de COVID, por ejemplo, si proporcionemos una atención de apoyo para verificar que no presenta otros síntomas o esté evolucionando de manera desfavorable e intervenir mediante una referencia o que presente una forma grave, pero se niegue a acudir a la unidad de salud.</a:t>
            </a:r>
          </a:p>
          <a:p>
            <a:r>
              <a:rPr lang="es-MX" sz="1200" kern="1200" dirty="0">
                <a:solidFill>
                  <a:schemeClr val="tx1"/>
                </a:solidFill>
                <a:effectLst/>
                <a:latin typeface="+mn-lt"/>
                <a:ea typeface="+mn-ea"/>
                <a:cs typeface="+mn-cs"/>
              </a:rPr>
              <a:t>Para los pacientes con enfermedades crónicas, donde el tratamiento es no farmacológico o que sea farmacológico y que estemos dando este seguimiento a distancia para que no se desapegue del control y continúe cuidando su estilo de vida.</a:t>
            </a:r>
          </a:p>
          <a:p>
            <a:r>
              <a:rPr lang="es-MX" sz="1200" kern="1200" dirty="0">
                <a:solidFill>
                  <a:schemeClr val="tx1"/>
                </a:solidFill>
                <a:effectLst/>
                <a:latin typeface="+mn-lt"/>
                <a:ea typeface="+mn-ea"/>
                <a:cs typeface="+mn-cs"/>
              </a:rPr>
              <a:t>Si la persona presenta algún problema de salud, para dar continuidad ya sea de apoyo, de psicoterapia, acompañamiento emocional.</a:t>
            </a:r>
          </a:p>
          <a:p>
            <a:r>
              <a:rPr lang="es-MX" sz="1200" kern="1200" dirty="0">
                <a:solidFill>
                  <a:schemeClr val="tx1"/>
                </a:solidFill>
                <a:effectLst/>
                <a:latin typeface="+mn-lt"/>
                <a:ea typeface="+mn-ea"/>
                <a:cs typeface="+mn-cs"/>
              </a:rPr>
              <a:t>La siguiente columna corresponde a la salud materna y perinatal, para brindar un acompañamiento e identificar o recordar los signos de alarma que la persona debe considerar para evitar complicaciones en este periodo, evitando el riego por muerte materna y perinatal.</a:t>
            </a:r>
          </a:p>
        </p:txBody>
      </p:sp>
      <p:sp>
        <p:nvSpPr>
          <p:cNvPr id="4" name="Marcador de número de diapositiva 3"/>
          <p:cNvSpPr>
            <a:spLocks noGrp="1"/>
          </p:cNvSpPr>
          <p:nvPr>
            <p:ph type="sldNum" sz="quarter" idx="10"/>
          </p:nvPr>
        </p:nvSpPr>
        <p:spPr/>
        <p:txBody>
          <a:bodyPr/>
          <a:lstStyle/>
          <a:p>
            <a:fld id="{4ABF3107-FFE8-3645-B89F-777090C37BF5}" type="slidenum">
              <a:rPr lang="es-MX" smtClean="0"/>
              <a:t>11</a:t>
            </a:fld>
            <a:endParaRPr lang="es-MX"/>
          </a:p>
        </p:txBody>
      </p:sp>
    </p:spTree>
    <p:extLst>
      <p:ext uri="{BB962C8B-B14F-4D97-AF65-F5344CB8AC3E}">
        <p14:creationId xmlns:p14="http://schemas.microsoft.com/office/powerpoint/2010/main" val="17881310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Si el seguimiento es por otro tema de salud, indicar el código al que corresponda, como pueden observar se encuentran varios de los casos en seguimiento que se tienen en las Tarjetas de control, para dar continuidad a su tratamiento</a:t>
            </a:r>
            <a:r>
              <a:rPr lang="es-MX" baseline="0" dirty="0"/>
              <a:t> y no romper con esta dinámica que puede ser contraproducente para la salud de la persona.</a:t>
            </a:r>
          </a:p>
          <a:p>
            <a:r>
              <a:rPr lang="es-MX" baseline="0" dirty="0"/>
              <a:t>Antes de marcar otro, corroborar que no exista categoría para ese problema de salud.</a:t>
            </a:r>
          </a:p>
          <a:p>
            <a:pPr marL="0" marR="0" lvl="0" indent="0" algn="l" defTabSz="914400" rtl="0" eaLnBrk="1" fontAlgn="auto" latinLnBrk="0" hangingPunct="1">
              <a:lnSpc>
                <a:spcPct val="100000"/>
              </a:lnSpc>
              <a:spcBef>
                <a:spcPts val="0"/>
              </a:spcBef>
              <a:spcAft>
                <a:spcPts val="0"/>
              </a:spcAft>
              <a:buClrTx/>
              <a:buSzTx/>
              <a:buFontTx/>
              <a:buNone/>
              <a:tabLst/>
              <a:defRPr/>
            </a:pPr>
            <a:r>
              <a:rPr lang="es-MX" baseline="0" dirty="0"/>
              <a:t>Este tipo de servicio será utilizado para las UNEMES DEDICAM, ya que requieren obtener un acompañamiento emocional a las mujeres con cáncer de mama, por lo que este será un instrumento para recopilar esta información, como lo veremos a continuación en el caso de uso.</a:t>
            </a:r>
          </a:p>
        </p:txBody>
      </p:sp>
      <p:sp>
        <p:nvSpPr>
          <p:cNvPr id="4" name="Marcador de número de diapositiva 3"/>
          <p:cNvSpPr>
            <a:spLocks noGrp="1"/>
          </p:cNvSpPr>
          <p:nvPr>
            <p:ph type="sldNum" sz="quarter" idx="10"/>
          </p:nvPr>
        </p:nvSpPr>
        <p:spPr/>
        <p:txBody>
          <a:bodyPr/>
          <a:lstStyle/>
          <a:p>
            <a:fld id="{4ABF3107-FFE8-3645-B89F-777090C37BF5}" type="slidenum">
              <a:rPr lang="es-MX" smtClean="0"/>
              <a:t>12</a:t>
            </a:fld>
            <a:endParaRPr lang="es-MX"/>
          </a:p>
        </p:txBody>
      </p:sp>
    </p:spTree>
    <p:extLst>
      <p:ext uri="{BB962C8B-B14F-4D97-AF65-F5344CB8AC3E}">
        <p14:creationId xmlns:p14="http://schemas.microsoft.com/office/powerpoint/2010/main" val="16625032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Este caso de Uso nos habla que se ha instalado un </a:t>
            </a:r>
            <a:r>
              <a:rPr lang="es-MX" b="1" dirty="0" err="1"/>
              <a:t>Callcenter</a:t>
            </a:r>
            <a:r>
              <a:rPr lang="es-MX" baseline="0" dirty="0"/>
              <a:t> </a:t>
            </a:r>
            <a:r>
              <a:rPr lang="es-MX" dirty="0"/>
              <a:t>para atender a la población en este caso es mediante </a:t>
            </a:r>
            <a:r>
              <a:rPr lang="es-MX" dirty="0" err="1"/>
              <a:t>videollamada</a:t>
            </a:r>
            <a:r>
              <a:rPr lang="es-MX" dirty="0"/>
              <a:t>, atendido por un psicólogo.</a:t>
            </a:r>
          </a:p>
          <a:p>
            <a:r>
              <a:rPr lang="es-MX" dirty="0"/>
              <a:t>Se</a:t>
            </a:r>
            <a:r>
              <a:rPr lang="es-MX" baseline="0" dirty="0"/>
              <a:t> i</a:t>
            </a:r>
            <a:r>
              <a:rPr lang="es-MX" dirty="0"/>
              <a:t>dentifica en otros problemas</a:t>
            </a:r>
            <a:r>
              <a:rPr lang="es-MX" baseline="0" dirty="0"/>
              <a:t> de salud el código 17 que es cáncer de mama, con base a las categorías de la clave 5 Otros problemas de salud.</a:t>
            </a:r>
          </a:p>
          <a:p>
            <a:r>
              <a:rPr lang="es-MX" baseline="0" dirty="0"/>
              <a:t>No se </a:t>
            </a:r>
            <a:r>
              <a:rPr lang="es-MX" baseline="0" dirty="0" err="1"/>
              <a:t>caloca</a:t>
            </a:r>
            <a:r>
              <a:rPr lang="es-MX" baseline="0" dirty="0"/>
              <a:t>, como un tema de salud mental, ya que se diluye que es de cáncer de mama, se deja cáncer de mama y se distingue porque el profesional que realiza el seguimiento es el psicólogo.</a:t>
            </a:r>
            <a:endParaRPr lang="es-MX" dirty="0"/>
          </a:p>
        </p:txBody>
      </p:sp>
      <p:sp>
        <p:nvSpPr>
          <p:cNvPr id="4" name="Marcador de número de diapositiva 3"/>
          <p:cNvSpPr>
            <a:spLocks noGrp="1"/>
          </p:cNvSpPr>
          <p:nvPr>
            <p:ph type="sldNum" sz="quarter" idx="10"/>
          </p:nvPr>
        </p:nvSpPr>
        <p:spPr/>
        <p:txBody>
          <a:bodyPr/>
          <a:lstStyle/>
          <a:p>
            <a:fld id="{E67F708B-FB53-4C55-9FC2-B695815D3F9C}" type="slidenum">
              <a:rPr lang="es-MX" smtClean="0"/>
              <a:t>13</a:t>
            </a:fld>
            <a:endParaRPr lang="es-MX"/>
          </a:p>
        </p:txBody>
      </p:sp>
    </p:spTree>
    <p:extLst>
      <p:ext uri="{BB962C8B-B14F-4D97-AF65-F5344CB8AC3E}">
        <p14:creationId xmlns:p14="http://schemas.microsoft.com/office/powerpoint/2010/main" val="13142168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kern="1200" dirty="0">
                <a:solidFill>
                  <a:schemeClr val="tx1"/>
                </a:solidFill>
                <a:effectLst/>
                <a:latin typeface="+mn-lt"/>
                <a:ea typeface="+mn-ea"/>
                <a:cs typeface="+mn-cs"/>
              </a:rPr>
              <a:t>Un dispositivo médico de monitoreo son instrumentos, aparatos, equipos biomédicos, máquinas utilizados para prevenir, diagnosticar, tratar una enfermedad, como puede ser un marcapasos, un </a:t>
            </a:r>
            <a:r>
              <a:rPr lang="es-MX" sz="1200" kern="1200" dirty="0" err="1">
                <a:solidFill>
                  <a:schemeClr val="tx1"/>
                </a:solidFill>
                <a:effectLst/>
                <a:latin typeface="+mn-lt"/>
                <a:ea typeface="+mn-ea"/>
                <a:cs typeface="+mn-cs"/>
              </a:rPr>
              <a:t>oxímetro</a:t>
            </a:r>
            <a:r>
              <a:rPr lang="es-MX" sz="1200" kern="1200" dirty="0">
                <a:solidFill>
                  <a:schemeClr val="tx1"/>
                </a:solidFill>
                <a:effectLst/>
                <a:latin typeface="+mn-lt"/>
                <a:ea typeface="+mn-ea"/>
                <a:cs typeface="+mn-cs"/>
              </a:rPr>
              <a:t>, monitor cardiaco, glucómetro; por lo que con base a la ubicación del paciente se clasificará en ambulatorio (dentro de la unidad de salud en área no hospitalaria), en el domicilio o en hospitalización.</a:t>
            </a:r>
          </a:p>
          <a:p>
            <a:r>
              <a:rPr lang="es-MX" sz="1200" kern="1200" dirty="0">
                <a:solidFill>
                  <a:schemeClr val="tx1"/>
                </a:solidFill>
                <a:effectLst/>
                <a:latin typeface="+mn-lt"/>
                <a:ea typeface="+mn-ea"/>
                <a:cs typeface="+mn-cs"/>
              </a:rPr>
              <a:t>En el instructivo dice que se marque una X, por lo que es un error y se debe corregir en una fe de erratas, ya que se debe registrar el código del tipo de monitoreo que es 1.AMBULATORIO, 2.HOSPITALARIO, 3.DOMICILIARIO.</a:t>
            </a:r>
          </a:p>
        </p:txBody>
      </p:sp>
      <p:sp>
        <p:nvSpPr>
          <p:cNvPr id="4" name="Marcador de número de diapositiva 3"/>
          <p:cNvSpPr>
            <a:spLocks noGrp="1"/>
          </p:cNvSpPr>
          <p:nvPr>
            <p:ph type="sldNum" sz="quarter" idx="10"/>
          </p:nvPr>
        </p:nvSpPr>
        <p:spPr/>
        <p:txBody>
          <a:bodyPr/>
          <a:lstStyle/>
          <a:p>
            <a:fld id="{4ABF3107-FFE8-3645-B89F-777090C37BF5}" type="slidenum">
              <a:rPr lang="es-MX" smtClean="0"/>
              <a:t>14</a:t>
            </a:fld>
            <a:endParaRPr lang="es-MX"/>
          </a:p>
        </p:txBody>
      </p:sp>
    </p:spTree>
    <p:extLst>
      <p:ext uri="{BB962C8B-B14F-4D97-AF65-F5344CB8AC3E}">
        <p14:creationId xmlns:p14="http://schemas.microsoft.com/office/powerpoint/2010/main" val="799359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1200" kern="1200" dirty="0">
                <a:solidFill>
                  <a:schemeClr val="tx1"/>
                </a:solidFill>
                <a:effectLst/>
                <a:latin typeface="+mn-lt"/>
                <a:ea typeface="+mn-ea"/>
                <a:cs typeface="+mn-cs"/>
              </a:rPr>
              <a:t>En caso de que sea un problema de salud diferente a los de las columnas, se deberá indicar además el código del problema de salud y en la parte inferior de la celda el tipo de monitoreo.</a:t>
            </a:r>
          </a:p>
        </p:txBody>
      </p:sp>
      <p:sp>
        <p:nvSpPr>
          <p:cNvPr id="4" name="Marcador de número de diapositiva 3"/>
          <p:cNvSpPr>
            <a:spLocks noGrp="1"/>
          </p:cNvSpPr>
          <p:nvPr>
            <p:ph type="sldNum" sz="quarter" idx="10"/>
          </p:nvPr>
        </p:nvSpPr>
        <p:spPr/>
        <p:txBody>
          <a:bodyPr/>
          <a:lstStyle/>
          <a:p>
            <a:fld id="{4ABF3107-FFE8-3645-B89F-777090C37BF5}" type="slidenum">
              <a:rPr lang="es-MX" smtClean="0"/>
              <a:t>15</a:t>
            </a:fld>
            <a:endParaRPr lang="es-MX"/>
          </a:p>
        </p:txBody>
      </p:sp>
    </p:spTree>
    <p:extLst>
      <p:ext uri="{BB962C8B-B14F-4D97-AF65-F5344CB8AC3E}">
        <p14:creationId xmlns:p14="http://schemas.microsoft.com/office/powerpoint/2010/main" val="35971105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Este caso de Uso indica que se realiza un monitoreo a distancia por cáncer cervicouterino donde el paciente se encuentra en hospitalización,</a:t>
            </a:r>
            <a:r>
              <a:rPr lang="es-MX" baseline="0" dirty="0"/>
              <a:t> quien realiza el monitoreo es un residente </a:t>
            </a:r>
            <a:r>
              <a:rPr lang="es-MX" dirty="0"/>
              <a:t>de Ginecoobstetricia.</a:t>
            </a:r>
          </a:p>
          <a:p>
            <a:r>
              <a:rPr lang="es-MX" baseline="0" dirty="0"/>
              <a:t>El monitoreo se realiza mediante una </a:t>
            </a:r>
            <a:r>
              <a:rPr lang="es-MX" baseline="0" dirty="0" err="1"/>
              <a:t>videollamada</a:t>
            </a:r>
            <a:r>
              <a:rPr lang="es-MX" baseline="0" dirty="0"/>
              <a:t>.</a:t>
            </a:r>
            <a:endParaRPr lang="es-MX" dirty="0"/>
          </a:p>
        </p:txBody>
      </p:sp>
      <p:sp>
        <p:nvSpPr>
          <p:cNvPr id="4" name="Marcador de número de diapositiva 3"/>
          <p:cNvSpPr>
            <a:spLocks noGrp="1"/>
          </p:cNvSpPr>
          <p:nvPr>
            <p:ph type="sldNum" sz="quarter" idx="10"/>
          </p:nvPr>
        </p:nvSpPr>
        <p:spPr/>
        <p:txBody>
          <a:bodyPr/>
          <a:lstStyle/>
          <a:p>
            <a:fld id="{E67F708B-FB53-4C55-9FC2-B695815D3F9C}" type="slidenum">
              <a:rPr lang="es-MX" smtClean="0"/>
              <a:t>16</a:t>
            </a:fld>
            <a:endParaRPr lang="es-MX"/>
          </a:p>
        </p:txBody>
      </p:sp>
    </p:spTree>
    <p:extLst>
      <p:ext uri="{BB962C8B-B14F-4D97-AF65-F5344CB8AC3E}">
        <p14:creationId xmlns:p14="http://schemas.microsoft.com/office/powerpoint/2010/main" val="32296466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Para el caso de las interconsultas se debe cuidar que el profesional de la salud que está otorgando</a:t>
            </a:r>
            <a:r>
              <a:rPr lang="es-MX" baseline="0" dirty="0"/>
              <a:t> la atención coincida con le primer profesional de selección del código.</a:t>
            </a:r>
          </a:p>
          <a:p>
            <a:endParaRPr lang="es-MX" baseline="0" dirty="0"/>
          </a:p>
          <a:p>
            <a:r>
              <a:rPr lang="es-MX" baseline="0" dirty="0"/>
              <a:t>Es decir que si es un médico general, sólo podrá elegir las opciones 1, 4, 6 ó 7, por poner un ejemplo.</a:t>
            </a:r>
          </a:p>
          <a:p>
            <a:endParaRPr lang="es-MX" baseline="0" dirty="0"/>
          </a:p>
          <a:p>
            <a:r>
              <a:rPr lang="es-MX" baseline="0" dirty="0"/>
              <a:t>Con esta variable se busca identificar la interacción entre profesionales para la atención de pacientes con COVID.</a:t>
            </a:r>
            <a:endParaRPr lang="es-MX" dirty="0"/>
          </a:p>
        </p:txBody>
      </p:sp>
      <p:sp>
        <p:nvSpPr>
          <p:cNvPr id="4" name="Marcador de número de diapositiva 3"/>
          <p:cNvSpPr>
            <a:spLocks noGrp="1"/>
          </p:cNvSpPr>
          <p:nvPr>
            <p:ph type="sldNum" sz="quarter" idx="10"/>
          </p:nvPr>
        </p:nvSpPr>
        <p:spPr/>
        <p:txBody>
          <a:bodyPr/>
          <a:lstStyle/>
          <a:p>
            <a:fld id="{4ABF3107-FFE8-3645-B89F-777090C37BF5}" type="slidenum">
              <a:rPr lang="es-MX" smtClean="0"/>
              <a:t>17</a:t>
            </a:fld>
            <a:endParaRPr lang="es-MX"/>
          </a:p>
        </p:txBody>
      </p:sp>
    </p:spTree>
    <p:extLst>
      <p:ext uri="{BB962C8B-B14F-4D97-AF65-F5344CB8AC3E}">
        <p14:creationId xmlns:p14="http://schemas.microsoft.com/office/powerpoint/2010/main" val="11618444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Para la interconsulta a distancia </a:t>
            </a:r>
            <a:r>
              <a:rPr lang="es-MX" baseline="0" dirty="0"/>
              <a:t>realizada por un residente de Anestesiología, que solicita una interconsulta por COVID, con otro médico especialista; el residente se encuentra en la Terapia intensiva y la comunicación se lleva a cabo vía telefónica.</a:t>
            </a:r>
            <a:endParaRPr lang="es-MX" dirty="0"/>
          </a:p>
        </p:txBody>
      </p:sp>
      <p:sp>
        <p:nvSpPr>
          <p:cNvPr id="4" name="Marcador de número de diapositiva 3"/>
          <p:cNvSpPr>
            <a:spLocks noGrp="1"/>
          </p:cNvSpPr>
          <p:nvPr>
            <p:ph type="sldNum" sz="quarter" idx="10"/>
          </p:nvPr>
        </p:nvSpPr>
        <p:spPr/>
        <p:txBody>
          <a:bodyPr/>
          <a:lstStyle/>
          <a:p>
            <a:fld id="{E67F708B-FB53-4C55-9FC2-B695815D3F9C}" type="slidenum">
              <a:rPr lang="es-MX" smtClean="0"/>
              <a:t>19</a:t>
            </a:fld>
            <a:endParaRPr lang="es-MX"/>
          </a:p>
        </p:txBody>
      </p:sp>
    </p:spTree>
    <p:extLst>
      <p:ext uri="{BB962C8B-B14F-4D97-AF65-F5344CB8AC3E}">
        <p14:creationId xmlns:p14="http://schemas.microsoft.com/office/powerpoint/2010/main" val="31159602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Este Tipo de servicio,</a:t>
            </a:r>
            <a:r>
              <a:rPr lang="es-MX" baseline="0" dirty="0"/>
              <a:t> es exclusivo para unidades hospitalarias, donde hay una comunicación para dar seguimiento  las unidades de salud.</a:t>
            </a:r>
            <a:endParaRPr lang="es-MX" dirty="0"/>
          </a:p>
        </p:txBody>
      </p:sp>
      <p:sp>
        <p:nvSpPr>
          <p:cNvPr id="4" name="Marcador de número de diapositiva 3"/>
          <p:cNvSpPr>
            <a:spLocks noGrp="1"/>
          </p:cNvSpPr>
          <p:nvPr>
            <p:ph type="sldNum" sz="quarter" idx="10"/>
          </p:nvPr>
        </p:nvSpPr>
        <p:spPr/>
        <p:txBody>
          <a:bodyPr/>
          <a:lstStyle/>
          <a:p>
            <a:fld id="{4ABF3107-FFE8-3645-B89F-777090C37BF5}" type="slidenum">
              <a:rPr lang="es-MX" smtClean="0"/>
              <a:t>20</a:t>
            </a:fld>
            <a:endParaRPr lang="es-MX"/>
          </a:p>
        </p:txBody>
      </p:sp>
    </p:spTree>
    <p:extLst>
      <p:ext uri="{BB962C8B-B14F-4D97-AF65-F5344CB8AC3E}">
        <p14:creationId xmlns:p14="http://schemas.microsoft.com/office/powerpoint/2010/main" val="26497346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Para el pase a visita a distancia</a:t>
            </a:r>
          </a:p>
        </p:txBody>
      </p:sp>
      <p:sp>
        <p:nvSpPr>
          <p:cNvPr id="4" name="Marcador de número de diapositiva 3"/>
          <p:cNvSpPr>
            <a:spLocks noGrp="1"/>
          </p:cNvSpPr>
          <p:nvPr>
            <p:ph type="sldNum" sz="quarter" idx="10"/>
          </p:nvPr>
        </p:nvSpPr>
        <p:spPr/>
        <p:txBody>
          <a:bodyPr/>
          <a:lstStyle/>
          <a:p>
            <a:fld id="{E67F708B-FB53-4C55-9FC2-B695815D3F9C}" type="slidenum">
              <a:rPr lang="es-MX" smtClean="0"/>
              <a:t>21</a:t>
            </a:fld>
            <a:endParaRPr lang="es-MX"/>
          </a:p>
        </p:txBody>
      </p:sp>
    </p:spTree>
    <p:extLst>
      <p:ext uri="{BB962C8B-B14F-4D97-AF65-F5344CB8AC3E}">
        <p14:creationId xmlns:p14="http://schemas.microsoft.com/office/powerpoint/2010/main" val="34068560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Este Tipo de servicio se dará cuando establezcamos un medio de comunicación para</a:t>
            </a:r>
            <a:r>
              <a:rPr lang="es-MX" baseline="0" dirty="0"/>
              <a:t> que la población tenga un acercamiento a los servicios de salud, el cual puede ser por los siguientes medios de atención: telefónica, mensajería digital o video-llamada, es decir que el usuario nos hablará para ser atendido.</a:t>
            </a:r>
          </a:p>
          <a:p>
            <a:r>
              <a:rPr lang="es-MX" baseline="0" dirty="0"/>
              <a:t>Para brindar este servicio se definirá el personal que los atenderá, ya sea que se tenga una línea dedicada a este servicio y que una vez que se determine el tipo de asesoría, pueda ser trasferido a otro profesional para mejorar la calidad de la atención, si no se cuenta con estos mecanismos puede quedarse en un nivel básico de atención.</a:t>
            </a:r>
          </a:p>
          <a:p>
            <a:endParaRPr lang="es-MX" dirty="0"/>
          </a:p>
        </p:txBody>
      </p:sp>
      <p:sp>
        <p:nvSpPr>
          <p:cNvPr id="4" name="Marcador de número de diapositiva 3"/>
          <p:cNvSpPr>
            <a:spLocks noGrp="1"/>
          </p:cNvSpPr>
          <p:nvPr>
            <p:ph type="sldNum" sz="quarter" idx="10"/>
          </p:nvPr>
        </p:nvSpPr>
        <p:spPr/>
        <p:txBody>
          <a:bodyPr/>
          <a:lstStyle/>
          <a:p>
            <a:fld id="{4ABF3107-FFE8-3645-B89F-777090C37BF5}" type="slidenum">
              <a:rPr lang="es-MX" smtClean="0"/>
              <a:t>3</a:t>
            </a:fld>
            <a:endParaRPr lang="es-MX"/>
          </a:p>
        </p:txBody>
      </p:sp>
    </p:spTree>
    <p:extLst>
      <p:ext uri="{BB962C8B-B14F-4D97-AF65-F5344CB8AC3E}">
        <p14:creationId xmlns:p14="http://schemas.microsoft.com/office/powerpoint/2010/main" val="15559941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Este tipo de atención se</a:t>
            </a:r>
            <a:r>
              <a:rPr lang="es-MX" baseline="0" dirty="0"/>
              <a:t> presencia cuando el usuario contacta a los servicios de salud para solicitar asesoría, puede preguntar información general sobre el padecimiento, 2. Cuando el usuario solicita como puede protegerse y prevenir el contagio; 3. Si el usuario que llama tiene un paciente con </a:t>
            </a:r>
            <a:r>
              <a:rPr lang="es-MX" baseline="0" dirty="0" err="1"/>
              <a:t>covid</a:t>
            </a:r>
            <a:r>
              <a:rPr lang="es-MX" baseline="0" dirty="0"/>
              <a:t> y solita como cuidarlo; 4. si la persona convive con una persona que tiene COVID ó 5. si el usuario es un paciente con COVID y requiere asesoría por un tema emocional, miedo a morir, angustia, depresión, etc.</a:t>
            </a:r>
          </a:p>
          <a:p>
            <a:r>
              <a:rPr lang="es-MX" baseline="0" dirty="0"/>
              <a:t>Si el paciente refiere sospechar que tiene COVID, se registra en el TRIAGE, no en esta sección.</a:t>
            </a:r>
          </a:p>
          <a:p>
            <a:pPr marL="0" marR="0" lvl="0" indent="0" algn="l" defTabSz="914400" rtl="0" eaLnBrk="1" fontAlgn="auto" latinLnBrk="0" hangingPunct="1">
              <a:lnSpc>
                <a:spcPct val="100000"/>
              </a:lnSpc>
              <a:spcBef>
                <a:spcPts val="0"/>
              </a:spcBef>
              <a:spcAft>
                <a:spcPts val="0"/>
              </a:spcAft>
              <a:buClrTx/>
              <a:buSzTx/>
              <a:buFontTx/>
              <a:buNone/>
              <a:tabLst/>
              <a:defRPr/>
            </a:pPr>
            <a:r>
              <a:rPr lang="es-MX" sz="1200" kern="1200" dirty="0">
                <a:solidFill>
                  <a:schemeClr val="tx1"/>
                </a:solidFill>
                <a:effectLst/>
                <a:latin typeface="+mn-lt"/>
                <a:ea typeface="+mn-ea"/>
                <a:cs typeface="+mn-cs"/>
              </a:rPr>
              <a:t>Es posible que una vez que escuchamos al usuario e incluso al finalizar la conversación o comunicación definamos en cuál de ellos debemos registrarlo, en caso de que se abarcara más de uno, dar prioridad al primero que indicó como el que motivó a solicitar la atención. NO MARCAR</a:t>
            </a:r>
            <a:r>
              <a:rPr lang="es-MX" sz="1200" kern="1200" baseline="0" dirty="0">
                <a:solidFill>
                  <a:schemeClr val="tx1"/>
                </a:solidFill>
                <a:effectLst/>
                <a:latin typeface="+mn-lt"/>
                <a:ea typeface="+mn-ea"/>
                <a:cs typeface="+mn-cs"/>
              </a:rPr>
              <a:t> MAS DE UNA OPCIÓN.</a:t>
            </a:r>
            <a:endParaRPr lang="es-MX" sz="1200" kern="1200" dirty="0">
              <a:solidFill>
                <a:schemeClr val="tx1"/>
              </a:solidFill>
              <a:effectLst/>
              <a:latin typeface="+mn-lt"/>
              <a:ea typeface="+mn-ea"/>
              <a:cs typeface="+mn-cs"/>
            </a:endParaRPr>
          </a:p>
        </p:txBody>
      </p:sp>
      <p:sp>
        <p:nvSpPr>
          <p:cNvPr id="4" name="Marcador de número de diapositiva 3"/>
          <p:cNvSpPr>
            <a:spLocks noGrp="1"/>
          </p:cNvSpPr>
          <p:nvPr>
            <p:ph type="sldNum" sz="quarter" idx="10"/>
          </p:nvPr>
        </p:nvSpPr>
        <p:spPr/>
        <p:txBody>
          <a:bodyPr/>
          <a:lstStyle/>
          <a:p>
            <a:fld id="{4ABF3107-FFE8-3645-B89F-777090C37BF5}" type="slidenum">
              <a:rPr lang="es-MX" smtClean="0"/>
              <a:t>4</a:t>
            </a:fld>
            <a:endParaRPr lang="es-MX"/>
          </a:p>
        </p:txBody>
      </p:sp>
    </p:spTree>
    <p:extLst>
      <p:ext uri="{BB962C8B-B14F-4D97-AF65-F5344CB8AC3E}">
        <p14:creationId xmlns:p14="http://schemas.microsoft.com/office/powerpoint/2010/main" val="41379884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kern="1200" dirty="0">
                <a:solidFill>
                  <a:schemeClr val="tx1"/>
                </a:solidFill>
                <a:effectLst/>
                <a:latin typeface="+mn-lt"/>
                <a:ea typeface="+mn-ea"/>
                <a:cs typeface="+mn-cs"/>
              </a:rPr>
              <a:t>Cuando la usuaria o el usuario se comunique a la unidad para solicitar consejería de planificación familiar se deberá especificar el método del cual requiere esa asesoría marcar el número que corresponda según la referencia 11 que se encuentra en la parte inferior del formato.</a:t>
            </a:r>
            <a:endParaRPr lang="es-MX" dirty="0"/>
          </a:p>
        </p:txBody>
      </p:sp>
      <p:sp>
        <p:nvSpPr>
          <p:cNvPr id="4" name="Marcador de número de diapositiva 3"/>
          <p:cNvSpPr>
            <a:spLocks noGrp="1"/>
          </p:cNvSpPr>
          <p:nvPr>
            <p:ph type="sldNum" sz="quarter" idx="10"/>
          </p:nvPr>
        </p:nvSpPr>
        <p:spPr/>
        <p:txBody>
          <a:bodyPr/>
          <a:lstStyle/>
          <a:p>
            <a:fld id="{4ABF3107-FFE8-3645-B89F-777090C37BF5}" type="slidenum">
              <a:rPr lang="es-MX" smtClean="0"/>
              <a:t>5</a:t>
            </a:fld>
            <a:endParaRPr lang="es-MX"/>
          </a:p>
        </p:txBody>
      </p:sp>
    </p:spTree>
    <p:extLst>
      <p:ext uri="{BB962C8B-B14F-4D97-AF65-F5344CB8AC3E}">
        <p14:creationId xmlns:p14="http://schemas.microsoft.com/office/powerpoint/2010/main" val="38490252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Esta sección se registra cuando la</a:t>
            </a:r>
            <a:r>
              <a:rPr lang="es-MX" baseline="0" dirty="0"/>
              <a:t> persona no presenta COVID, nos apegaremos a las definiciones operativas que tenemos en SIS, es decir para las Enfermedades crónicas consideraremos Diabetes, Hipertensión, Dislipidemias y Obesidad; Estimulación temprana para menores de 5 años, Violencia familiar para mujeres de 15 años y más, por mencionar algunas.</a:t>
            </a:r>
          </a:p>
          <a:p>
            <a:r>
              <a:rPr lang="es-MX" baseline="0" dirty="0"/>
              <a:t>Antes de marcar Otros, asegurarse que realmente no exista una categoría para ese tema.</a:t>
            </a:r>
            <a:endParaRPr lang="es-MX" dirty="0"/>
          </a:p>
        </p:txBody>
      </p:sp>
      <p:sp>
        <p:nvSpPr>
          <p:cNvPr id="4" name="Marcador de número de diapositiva 3"/>
          <p:cNvSpPr>
            <a:spLocks noGrp="1"/>
          </p:cNvSpPr>
          <p:nvPr>
            <p:ph type="sldNum" sz="quarter" idx="10"/>
          </p:nvPr>
        </p:nvSpPr>
        <p:spPr/>
        <p:txBody>
          <a:bodyPr/>
          <a:lstStyle/>
          <a:p>
            <a:fld id="{4ABF3107-FFE8-3645-B89F-777090C37BF5}" type="slidenum">
              <a:rPr lang="es-MX" smtClean="0"/>
              <a:t>6</a:t>
            </a:fld>
            <a:endParaRPr lang="es-MX"/>
          </a:p>
        </p:txBody>
      </p:sp>
    </p:spTree>
    <p:extLst>
      <p:ext uri="{BB962C8B-B14F-4D97-AF65-F5344CB8AC3E}">
        <p14:creationId xmlns:p14="http://schemas.microsoft.com/office/powerpoint/2010/main" val="3927769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Este caso de Uso nos habla que se ha instaurado un mecanismo de atención vía telefónica para atender a la población y brindar la asesoría que requiere. Este tipo de servicio de Asesoría a distancia se encuentra instalado en la Consulta externa y está siendo atendida por el Pasante de medicina.</a:t>
            </a:r>
          </a:p>
          <a:p>
            <a:r>
              <a:rPr lang="es-MX" dirty="0"/>
              <a:t>Es una Asesoría a distancia, NO COVID, relacionado con planificación familiar sonde la usuaria solicita una consejería respecto a la anticoncepción de emergencia, al final de la atención a distancia, la persona es referida a una unidad de salud para que acuda por el insumo.</a:t>
            </a:r>
          </a:p>
          <a:p>
            <a:r>
              <a:rPr lang="es-MX" dirty="0"/>
              <a:t>Muy importante especificar si es la primera vez que se comunica, ya que con esto se obtiene el número de personas que atenderemos</a:t>
            </a:r>
            <a:r>
              <a:rPr lang="es-MX" baseline="0" dirty="0"/>
              <a:t> por atenciones a distancia. Si es la primera vez colocar una “X”.</a:t>
            </a:r>
            <a:endParaRPr lang="es-MX" dirty="0"/>
          </a:p>
        </p:txBody>
      </p:sp>
      <p:sp>
        <p:nvSpPr>
          <p:cNvPr id="4" name="Marcador de número de diapositiva 3"/>
          <p:cNvSpPr>
            <a:spLocks noGrp="1"/>
          </p:cNvSpPr>
          <p:nvPr>
            <p:ph type="sldNum" sz="quarter" idx="10"/>
          </p:nvPr>
        </p:nvSpPr>
        <p:spPr/>
        <p:txBody>
          <a:bodyPr/>
          <a:lstStyle/>
          <a:p>
            <a:fld id="{E67F708B-FB53-4C55-9FC2-B695815D3F9C}" type="slidenum">
              <a:rPr lang="es-MX" smtClean="0"/>
              <a:t>7</a:t>
            </a:fld>
            <a:endParaRPr lang="es-MX"/>
          </a:p>
        </p:txBody>
      </p:sp>
    </p:spTree>
    <p:extLst>
      <p:ext uri="{BB962C8B-B14F-4D97-AF65-F5344CB8AC3E}">
        <p14:creationId xmlns:p14="http://schemas.microsoft.com/office/powerpoint/2010/main" val="29557391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kern="1200" dirty="0">
                <a:solidFill>
                  <a:schemeClr val="tx1"/>
                </a:solidFill>
                <a:effectLst/>
                <a:latin typeface="+mn-lt"/>
                <a:ea typeface="+mn-ea"/>
                <a:cs typeface="+mn-cs"/>
              </a:rPr>
              <a:t>Si en el establecimiento de salud se cuenta con un TRIAGE a distancia, el cual puede ser distinto al TRIAGE de urgencias, inclusive puede encontrarse físicamente dentro del servicio de urgencias; el paciente o un familiar solicita asesoría para síntomas de COVID, con base a las indicaciones de atención médica u otras instancias dentro de los Servicios de Salud de su entidad se definirán cuando se realice la Referencia.</a:t>
            </a:r>
          </a:p>
          <a:p>
            <a:r>
              <a:rPr lang="es-MX" sz="1200" b="1" kern="1200" dirty="0">
                <a:solidFill>
                  <a:schemeClr val="tx1"/>
                </a:solidFill>
                <a:effectLst/>
                <a:latin typeface="+mn-lt"/>
                <a:ea typeface="+mn-ea"/>
                <a:cs typeface="+mn-cs"/>
              </a:rPr>
              <a:t>Este tipo de atención es para realizar un </a:t>
            </a:r>
            <a:r>
              <a:rPr lang="es-MX" sz="1200" b="1" kern="1200" dirty="0" err="1">
                <a:solidFill>
                  <a:schemeClr val="tx1"/>
                </a:solidFill>
                <a:effectLst/>
                <a:latin typeface="+mn-lt"/>
                <a:ea typeface="+mn-ea"/>
                <a:cs typeface="+mn-cs"/>
              </a:rPr>
              <a:t>triage</a:t>
            </a:r>
            <a:r>
              <a:rPr lang="es-MX" sz="1200" b="1" kern="1200" dirty="0">
                <a:solidFill>
                  <a:schemeClr val="tx1"/>
                </a:solidFill>
                <a:effectLst/>
                <a:latin typeface="+mn-lt"/>
                <a:ea typeface="+mn-ea"/>
                <a:cs typeface="+mn-cs"/>
              </a:rPr>
              <a:t> a distancia de una persona que menciona tener la sospecha de haber enfermado de COVID-19. </a:t>
            </a:r>
            <a:endParaRPr lang="es-MX"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Con base a la información que proporcione el paciente o el familiar, pregunte cada síntoma, en caso de que la respuesta sea afirmativa marque una “X” en la celda según corresponda:</a:t>
            </a:r>
          </a:p>
          <a:p>
            <a:r>
              <a:rPr lang="es-MX" sz="1200" kern="1200" dirty="0">
                <a:solidFill>
                  <a:schemeClr val="tx1"/>
                </a:solidFill>
                <a:effectLst/>
                <a:latin typeface="+mn-lt"/>
                <a:ea typeface="+mn-ea"/>
                <a:cs typeface="+mn-cs"/>
              </a:rPr>
              <a:t>Se puede responder uno o más síntomas, marcando una X cuando responda afirmativamente al síntoma.</a:t>
            </a:r>
          </a:p>
          <a:p>
            <a:r>
              <a:rPr lang="es-MX" sz="1200" kern="1200" dirty="0">
                <a:solidFill>
                  <a:schemeClr val="tx1"/>
                </a:solidFill>
                <a:effectLst/>
                <a:latin typeface="+mn-lt"/>
                <a:ea typeface="+mn-ea"/>
                <a:cs typeface="+mn-cs"/>
              </a:rPr>
              <a:t>El Triage puede ir acompañado de una asesoría a distancia.</a:t>
            </a:r>
          </a:p>
          <a:p>
            <a:r>
              <a:rPr lang="es-MX" sz="1200" kern="1200" dirty="0">
                <a:solidFill>
                  <a:schemeClr val="tx1"/>
                </a:solidFill>
                <a:effectLst/>
                <a:latin typeface="+mn-lt"/>
                <a:ea typeface="+mn-ea"/>
                <a:cs typeface="+mn-cs"/>
              </a:rPr>
              <a:t>En caso de que presente uno o más de los síntomas se preguntará respecto a la presencia de las comorbilidades.</a:t>
            </a:r>
          </a:p>
        </p:txBody>
      </p:sp>
      <p:sp>
        <p:nvSpPr>
          <p:cNvPr id="4" name="Marcador de número de diapositiva 3"/>
          <p:cNvSpPr>
            <a:spLocks noGrp="1"/>
          </p:cNvSpPr>
          <p:nvPr>
            <p:ph type="sldNum" sz="quarter" idx="10"/>
          </p:nvPr>
        </p:nvSpPr>
        <p:spPr/>
        <p:txBody>
          <a:bodyPr/>
          <a:lstStyle/>
          <a:p>
            <a:fld id="{4ABF3107-FFE8-3645-B89F-777090C37BF5}" type="slidenum">
              <a:rPr lang="es-MX" smtClean="0"/>
              <a:t>8</a:t>
            </a:fld>
            <a:endParaRPr lang="es-MX"/>
          </a:p>
        </p:txBody>
      </p:sp>
    </p:spTree>
    <p:extLst>
      <p:ext uri="{BB962C8B-B14F-4D97-AF65-F5344CB8AC3E}">
        <p14:creationId xmlns:p14="http://schemas.microsoft.com/office/powerpoint/2010/main" val="40489714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Si la persona indicó presentar uno o más síntomas,</a:t>
            </a:r>
            <a:r>
              <a:rPr lang="es-MX" baseline="0" dirty="0"/>
              <a:t> procedemos a preguntar la presencia de comorbilidades; para el caso de embarazo se registrarán las semanas de gestación puede especificar un dígito; para el caso de puerperio se indican los días posteriores a la tención obstétrica; para las demás comorbilidades se marcará una X si responde afirmativamente o si lo menciona.</a:t>
            </a:r>
          </a:p>
          <a:p>
            <a:r>
              <a:rPr lang="es-MX" baseline="0" dirty="0"/>
              <a:t>Para el caso de otras, verificar que no exista esa categoría en otra opción previa.</a:t>
            </a:r>
            <a:endParaRPr lang="es-MX" dirty="0"/>
          </a:p>
        </p:txBody>
      </p:sp>
      <p:sp>
        <p:nvSpPr>
          <p:cNvPr id="4" name="Marcador de número de diapositiva 3"/>
          <p:cNvSpPr>
            <a:spLocks noGrp="1"/>
          </p:cNvSpPr>
          <p:nvPr>
            <p:ph type="sldNum" sz="quarter" idx="10"/>
          </p:nvPr>
        </p:nvSpPr>
        <p:spPr/>
        <p:txBody>
          <a:bodyPr/>
          <a:lstStyle/>
          <a:p>
            <a:fld id="{4ABF3107-FFE8-3645-B89F-777090C37BF5}" type="slidenum">
              <a:rPr lang="es-MX" smtClean="0"/>
              <a:t>9</a:t>
            </a:fld>
            <a:endParaRPr lang="es-MX"/>
          </a:p>
        </p:txBody>
      </p:sp>
    </p:spTree>
    <p:extLst>
      <p:ext uri="{BB962C8B-B14F-4D97-AF65-F5344CB8AC3E}">
        <p14:creationId xmlns:p14="http://schemas.microsoft.com/office/powerpoint/2010/main" val="2836250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Este caso de Uso nos habla que se ha instalado un </a:t>
            </a:r>
            <a:r>
              <a:rPr lang="es-MX" b="1" dirty="0" err="1"/>
              <a:t>Callcenter</a:t>
            </a:r>
            <a:r>
              <a:rPr lang="es-MX" baseline="0" dirty="0"/>
              <a:t> </a:t>
            </a:r>
            <a:r>
              <a:rPr lang="es-MX" dirty="0"/>
              <a:t>para atender a la población en este caso es mediante mensajería</a:t>
            </a:r>
            <a:r>
              <a:rPr lang="es-MX" baseline="0" dirty="0"/>
              <a:t> digital, ubicado en el servicio de </a:t>
            </a:r>
            <a:r>
              <a:rPr lang="es-MX" b="1" baseline="0" dirty="0"/>
              <a:t>urgencias</a:t>
            </a:r>
            <a:r>
              <a:rPr lang="es-MX" baseline="0" dirty="0"/>
              <a:t> </a:t>
            </a:r>
            <a:r>
              <a:rPr lang="es-MX" dirty="0"/>
              <a:t>es atendido por un personal capacitado para la atención a distancia.</a:t>
            </a:r>
          </a:p>
          <a:p>
            <a:r>
              <a:rPr lang="es-MX" dirty="0"/>
              <a:t>Identifica los síntomas y las comorbilidades, y se decide</a:t>
            </a:r>
            <a:r>
              <a:rPr lang="es-MX" baseline="0" dirty="0"/>
              <a:t> remitirlo físicamente al área de urgencias para su valoración.</a:t>
            </a:r>
            <a:endParaRPr lang="es-MX" dirty="0"/>
          </a:p>
        </p:txBody>
      </p:sp>
      <p:sp>
        <p:nvSpPr>
          <p:cNvPr id="4" name="Marcador de número de diapositiva 3"/>
          <p:cNvSpPr>
            <a:spLocks noGrp="1"/>
          </p:cNvSpPr>
          <p:nvPr>
            <p:ph type="sldNum" sz="quarter" idx="10"/>
          </p:nvPr>
        </p:nvSpPr>
        <p:spPr/>
        <p:txBody>
          <a:bodyPr/>
          <a:lstStyle/>
          <a:p>
            <a:fld id="{E67F708B-FB53-4C55-9FC2-B695815D3F9C}" type="slidenum">
              <a:rPr lang="es-MX" smtClean="0"/>
              <a:t>10</a:t>
            </a:fld>
            <a:endParaRPr lang="es-MX"/>
          </a:p>
        </p:txBody>
      </p:sp>
    </p:spTree>
    <p:extLst>
      <p:ext uri="{BB962C8B-B14F-4D97-AF65-F5344CB8AC3E}">
        <p14:creationId xmlns:p14="http://schemas.microsoft.com/office/powerpoint/2010/main" val="24000285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iapositiva de títul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Marcador de fecha 3">
            <a:extLst>
              <a:ext uri="{FF2B5EF4-FFF2-40B4-BE49-F238E27FC236}">
                <a16:creationId xmlns:a16="http://schemas.microsoft.com/office/drawing/2014/main" id="{87955F23-1D39-834E-A409-9AC17BD76844}"/>
              </a:ext>
            </a:extLst>
          </p:cNvPr>
          <p:cNvSpPr>
            <a:spLocks noGrp="1"/>
          </p:cNvSpPr>
          <p:nvPr>
            <p:ph type="dt" sz="half" idx="10"/>
          </p:nvPr>
        </p:nvSpPr>
        <p:spPr>
          <a:xfrm>
            <a:off x="838200" y="6356350"/>
            <a:ext cx="2743200" cy="365125"/>
          </a:xfrm>
          <a:prstGeom prst="rect">
            <a:avLst/>
          </a:prstGeom>
        </p:spPr>
        <p:txBody>
          <a:bodyPr/>
          <a:lstStyle/>
          <a:p>
            <a:fld id="{62B8DF0E-90BF-EC4E-8934-156187A1162F}" type="datetimeFigureOut">
              <a:rPr lang="es-MX" smtClean="0"/>
              <a:t>27/09/21</a:t>
            </a:fld>
            <a:endParaRPr lang="es-MX"/>
          </a:p>
        </p:txBody>
      </p:sp>
      <p:sp>
        <p:nvSpPr>
          <p:cNvPr id="5" name="Marcador de pie de página 4">
            <a:extLst>
              <a:ext uri="{FF2B5EF4-FFF2-40B4-BE49-F238E27FC236}">
                <a16:creationId xmlns:a16="http://schemas.microsoft.com/office/drawing/2014/main" id="{BC415F7B-CE6E-6D4A-B5AB-BDDDCD956C2F}"/>
              </a:ext>
            </a:extLst>
          </p:cNvPr>
          <p:cNvSpPr>
            <a:spLocks noGrp="1"/>
          </p:cNvSpPr>
          <p:nvPr>
            <p:ph type="ftr" sz="quarter" idx="11"/>
          </p:nvPr>
        </p:nvSpPr>
        <p:spPr>
          <a:xfrm>
            <a:off x="4038600" y="6356350"/>
            <a:ext cx="4114800" cy="365125"/>
          </a:xfrm>
          <a:prstGeom prst="rect">
            <a:avLst/>
          </a:prstGeom>
        </p:spPr>
        <p:txBody>
          <a:bodyPr/>
          <a:lstStyle/>
          <a:p>
            <a:endParaRPr lang="es-MX"/>
          </a:p>
        </p:txBody>
      </p:sp>
      <p:sp>
        <p:nvSpPr>
          <p:cNvPr id="6" name="Marcador de número de diapositiva 5">
            <a:extLst>
              <a:ext uri="{FF2B5EF4-FFF2-40B4-BE49-F238E27FC236}">
                <a16:creationId xmlns:a16="http://schemas.microsoft.com/office/drawing/2014/main" id="{CAEF8AF7-5DF2-EB49-AC54-6BEB41FC7F07}"/>
              </a:ext>
            </a:extLst>
          </p:cNvPr>
          <p:cNvSpPr>
            <a:spLocks noGrp="1"/>
          </p:cNvSpPr>
          <p:nvPr>
            <p:ph type="sldNum" sz="quarter" idx="12"/>
          </p:nvPr>
        </p:nvSpPr>
        <p:spPr>
          <a:xfrm>
            <a:off x="8610600" y="6356350"/>
            <a:ext cx="2743200" cy="365125"/>
          </a:xfrm>
          <a:prstGeom prst="rect">
            <a:avLst/>
          </a:prstGeom>
        </p:spPr>
        <p:txBody>
          <a:bodyPr/>
          <a:lstStyle/>
          <a:p>
            <a:fld id="{C119739B-ACC7-1A4E-906B-A9546BA1AB75}" type="slidenum">
              <a:rPr lang="es-MX" smtClean="0"/>
              <a:t>‹Nº›</a:t>
            </a:fld>
            <a:endParaRPr lang="es-MX"/>
          </a:p>
        </p:txBody>
      </p:sp>
      <p:sp>
        <p:nvSpPr>
          <p:cNvPr id="11" name="Título 1">
            <a:extLst>
              <a:ext uri="{FF2B5EF4-FFF2-40B4-BE49-F238E27FC236}">
                <a16:creationId xmlns:a16="http://schemas.microsoft.com/office/drawing/2014/main" id="{31901168-FEF9-924E-8853-923253593220}"/>
              </a:ext>
            </a:extLst>
          </p:cNvPr>
          <p:cNvSpPr>
            <a:spLocks noGrp="1"/>
          </p:cNvSpPr>
          <p:nvPr>
            <p:ph type="title" hasCustomPrompt="1"/>
          </p:nvPr>
        </p:nvSpPr>
        <p:spPr>
          <a:xfrm>
            <a:off x="363220" y="1631315"/>
            <a:ext cx="11465560" cy="1325563"/>
          </a:xfrm>
          <a:prstGeom prst="rect">
            <a:avLst/>
          </a:prstGeom>
          <a:noFill/>
        </p:spPr>
        <p:txBody>
          <a:bodyPr/>
          <a:lstStyle>
            <a:lvl1pPr algn="ctr">
              <a:defRPr b="0" i="0">
                <a:solidFill>
                  <a:srgbClr val="DEC9A2"/>
                </a:solidFill>
                <a:latin typeface="Montserrat SemiBold" panose="00000700000000000000" pitchFamily="2" charset="0"/>
              </a:defRPr>
            </a:lvl1pPr>
          </a:lstStyle>
          <a:p>
            <a:r>
              <a:rPr lang="es-ES" dirty="0"/>
              <a:t>LOREM IPSUM</a:t>
            </a:r>
            <a:br>
              <a:rPr lang="es-ES" dirty="0"/>
            </a:br>
            <a:r>
              <a:rPr lang="es-ES" dirty="0"/>
              <a:t>LOREM IPSUM</a:t>
            </a:r>
            <a:endParaRPr lang="es-MX" dirty="0"/>
          </a:p>
        </p:txBody>
      </p:sp>
      <p:cxnSp>
        <p:nvCxnSpPr>
          <p:cNvPr id="13" name="Conector recto 12">
            <a:extLst>
              <a:ext uri="{FF2B5EF4-FFF2-40B4-BE49-F238E27FC236}">
                <a16:creationId xmlns:a16="http://schemas.microsoft.com/office/drawing/2014/main" id="{F7D969CF-33B8-2E42-BA1B-8D19A4FC2066}"/>
              </a:ext>
            </a:extLst>
          </p:cNvPr>
          <p:cNvCxnSpPr/>
          <p:nvPr userDrawn="1"/>
        </p:nvCxnSpPr>
        <p:spPr>
          <a:xfrm>
            <a:off x="2006600" y="3048000"/>
            <a:ext cx="8178800" cy="0"/>
          </a:xfrm>
          <a:prstGeom prst="line">
            <a:avLst/>
          </a:prstGeom>
          <a:ln w="38100">
            <a:solidFill>
              <a:srgbClr val="DEC9A2"/>
            </a:solidFill>
          </a:ln>
        </p:spPr>
        <p:style>
          <a:lnRef idx="1">
            <a:schemeClr val="accent1"/>
          </a:lnRef>
          <a:fillRef idx="0">
            <a:schemeClr val="accent1"/>
          </a:fillRef>
          <a:effectRef idx="0">
            <a:schemeClr val="accent1"/>
          </a:effectRef>
          <a:fontRef idx="minor">
            <a:schemeClr val="tx1"/>
          </a:fontRef>
        </p:style>
      </p:cxnSp>
      <p:pic>
        <p:nvPicPr>
          <p:cNvPr id="8" name="Imagen 7">
            <a:extLst>
              <a:ext uri="{FF2B5EF4-FFF2-40B4-BE49-F238E27FC236}">
                <a16:creationId xmlns:a16="http://schemas.microsoft.com/office/drawing/2014/main" id="{FFE0F850-2B40-C744-98D5-C22A2ADC8BD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252439" y="3839844"/>
            <a:ext cx="2546524" cy="2857286"/>
          </a:xfrm>
          <a:prstGeom prst="rect">
            <a:avLst/>
          </a:prstGeom>
        </p:spPr>
      </p:pic>
      <p:pic>
        <p:nvPicPr>
          <p:cNvPr id="9" name="Imagen 8"/>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5070256" y="4210433"/>
            <a:ext cx="1971707" cy="1736979"/>
          </a:xfrm>
          <a:prstGeom prst="rect">
            <a:avLst/>
          </a:prstGeom>
        </p:spPr>
      </p:pic>
    </p:spTree>
    <p:extLst>
      <p:ext uri="{BB962C8B-B14F-4D97-AF65-F5344CB8AC3E}">
        <p14:creationId xmlns:p14="http://schemas.microsoft.com/office/powerpoint/2010/main" val="30323056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9FCE891-2873-1849-A37C-A2CF6D30A712}"/>
              </a:ext>
            </a:extLst>
          </p:cNvPr>
          <p:cNvSpPr>
            <a:spLocks noGrp="1"/>
          </p:cNvSpPr>
          <p:nvPr>
            <p:ph type="title" hasCustomPrompt="1"/>
          </p:nvPr>
        </p:nvSpPr>
        <p:spPr>
          <a:xfrm>
            <a:off x="381000" y="550227"/>
            <a:ext cx="11424920" cy="1325563"/>
          </a:xfrm>
          <a:prstGeom prst="rect">
            <a:avLst/>
          </a:prstGeom>
          <a:noFill/>
        </p:spPr>
        <p:txBody>
          <a:bodyPr/>
          <a:lstStyle>
            <a:lvl1pPr algn="l">
              <a:defRPr b="0" i="0">
                <a:solidFill>
                  <a:srgbClr val="A42145"/>
                </a:solidFill>
                <a:latin typeface="Montserrat SemiBold" panose="00000700000000000000" pitchFamily="2" charset="0"/>
              </a:defRPr>
            </a:lvl1pPr>
          </a:lstStyle>
          <a:p>
            <a:r>
              <a:rPr lang="es-ES" dirty="0"/>
              <a:t>LOREM IPSUM</a:t>
            </a:r>
            <a:br>
              <a:rPr lang="es-ES" dirty="0"/>
            </a:br>
            <a:r>
              <a:rPr lang="es-ES" dirty="0"/>
              <a:t>LOREM IPSUM</a:t>
            </a:r>
            <a:endParaRPr lang="es-MX" dirty="0"/>
          </a:p>
        </p:txBody>
      </p:sp>
      <p:sp>
        <p:nvSpPr>
          <p:cNvPr id="3" name="Marcador de contenido 2">
            <a:extLst>
              <a:ext uri="{FF2B5EF4-FFF2-40B4-BE49-F238E27FC236}">
                <a16:creationId xmlns:a16="http://schemas.microsoft.com/office/drawing/2014/main" id="{2FA68CFE-9BDE-AC4E-8BE5-D2C5E6BBFBD0}"/>
              </a:ext>
            </a:extLst>
          </p:cNvPr>
          <p:cNvSpPr>
            <a:spLocks noGrp="1"/>
          </p:cNvSpPr>
          <p:nvPr>
            <p:ph idx="1" hasCustomPrompt="1"/>
          </p:nvPr>
        </p:nvSpPr>
        <p:spPr>
          <a:xfrm>
            <a:off x="381000" y="2072639"/>
            <a:ext cx="5532119" cy="4104323"/>
          </a:xfrm>
          <a:prstGeom prst="rect">
            <a:avLst/>
          </a:prstGeom>
        </p:spPr>
        <p:txBody>
          <a:bodyPr>
            <a:normAutofit/>
          </a:bodyPr>
          <a:lstStyle>
            <a:lvl1pPr marL="0" indent="0" algn="l">
              <a:buNone/>
              <a:defRPr sz="2400" b="0" i="0">
                <a:solidFill>
                  <a:srgbClr val="404040"/>
                </a:solidFill>
                <a:latin typeface="Montserrat SemiBold" panose="00000700000000000000" pitchFamily="2" charset="0"/>
              </a:defRPr>
            </a:lvl1pPr>
          </a:lstStyle>
          <a:p>
            <a:r>
              <a:rPr lang="es-ES" dirty="0"/>
              <a:t>Lorem ipsum</a:t>
            </a:r>
          </a:p>
        </p:txBody>
      </p:sp>
      <p:sp>
        <p:nvSpPr>
          <p:cNvPr id="4" name="Marcador de fecha 3">
            <a:extLst>
              <a:ext uri="{FF2B5EF4-FFF2-40B4-BE49-F238E27FC236}">
                <a16:creationId xmlns:a16="http://schemas.microsoft.com/office/drawing/2014/main" id="{10925D57-13C7-9F4C-8624-F76047773ED5}"/>
              </a:ext>
            </a:extLst>
          </p:cNvPr>
          <p:cNvSpPr>
            <a:spLocks noGrp="1"/>
          </p:cNvSpPr>
          <p:nvPr>
            <p:ph type="dt" sz="half" idx="10"/>
          </p:nvPr>
        </p:nvSpPr>
        <p:spPr>
          <a:xfrm>
            <a:off x="838200" y="6356350"/>
            <a:ext cx="2743200" cy="365125"/>
          </a:xfrm>
          <a:prstGeom prst="rect">
            <a:avLst/>
          </a:prstGeom>
        </p:spPr>
        <p:txBody>
          <a:bodyPr/>
          <a:lstStyle/>
          <a:p>
            <a:fld id="{62B8DF0E-90BF-EC4E-8934-156187A1162F}" type="datetimeFigureOut">
              <a:rPr lang="es-MX" smtClean="0"/>
              <a:t>27/09/21</a:t>
            </a:fld>
            <a:endParaRPr lang="es-MX"/>
          </a:p>
        </p:txBody>
      </p:sp>
      <p:sp>
        <p:nvSpPr>
          <p:cNvPr id="5" name="Marcador de pie de página 4">
            <a:extLst>
              <a:ext uri="{FF2B5EF4-FFF2-40B4-BE49-F238E27FC236}">
                <a16:creationId xmlns:a16="http://schemas.microsoft.com/office/drawing/2014/main" id="{D234E0C4-F0C1-0847-AC2A-7AC9F10BD503}"/>
              </a:ext>
            </a:extLst>
          </p:cNvPr>
          <p:cNvSpPr>
            <a:spLocks noGrp="1"/>
          </p:cNvSpPr>
          <p:nvPr>
            <p:ph type="ftr" sz="quarter" idx="11"/>
          </p:nvPr>
        </p:nvSpPr>
        <p:spPr>
          <a:xfrm>
            <a:off x="4038600" y="6356350"/>
            <a:ext cx="4114800" cy="365125"/>
          </a:xfrm>
          <a:prstGeom prst="rect">
            <a:avLst/>
          </a:prstGeom>
        </p:spPr>
        <p:txBody>
          <a:bodyPr/>
          <a:lstStyle/>
          <a:p>
            <a:endParaRPr lang="es-MX"/>
          </a:p>
        </p:txBody>
      </p:sp>
      <p:sp>
        <p:nvSpPr>
          <p:cNvPr id="6" name="Marcador de número de diapositiva 5">
            <a:extLst>
              <a:ext uri="{FF2B5EF4-FFF2-40B4-BE49-F238E27FC236}">
                <a16:creationId xmlns:a16="http://schemas.microsoft.com/office/drawing/2014/main" id="{857F4766-DB6B-3D42-A920-905F1728E9C3}"/>
              </a:ext>
            </a:extLst>
          </p:cNvPr>
          <p:cNvSpPr>
            <a:spLocks noGrp="1"/>
          </p:cNvSpPr>
          <p:nvPr>
            <p:ph type="sldNum" sz="quarter" idx="12"/>
          </p:nvPr>
        </p:nvSpPr>
        <p:spPr>
          <a:xfrm>
            <a:off x="8610600" y="6356350"/>
            <a:ext cx="2743200" cy="365125"/>
          </a:xfrm>
          <a:prstGeom prst="rect">
            <a:avLst/>
          </a:prstGeom>
        </p:spPr>
        <p:txBody>
          <a:bodyPr/>
          <a:lstStyle/>
          <a:p>
            <a:fld id="{C119739B-ACC7-1A4E-906B-A9546BA1AB75}" type="slidenum">
              <a:rPr lang="es-MX" smtClean="0"/>
              <a:t>‹Nº›</a:t>
            </a:fld>
            <a:endParaRPr lang="es-MX"/>
          </a:p>
        </p:txBody>
      </p:sp>
      <p:sp>
        <p:nvSpPr>
          <p:cNvPr id="7" name="Marcador de contenido 2">
            <a:extLst>
              <a:ext uri="{FF2B5EF4-FFF2-40B4-BE49-F238E27FC236}">
                <a16:creationId xmlns:a16="http://schemas.microsoft.com/office/drawing/2014/main" id="{34669C8D-E6AE-DD4A-AC37-D27A5118864B}"/>
              </a:ext>
            </a:extLst>
          </p:cNvPr>
          <p:cNvSpPr>
            <a:spLocks noGrp="1"/>
          </p:cNvSpPr>
          <p:nvPr>
            <p:ph idx="13" hasCustomPrompt="1"/>
          </p:nvPr>
        </p:nvSpPr>
        <p:spPr>
          <a:xfrm>
            <a:off x="6233160" y="2072639"/>
            <a:ext cx="5572760" cy="4104323"/>
          </a:xfrm>
          <a:prstGeom prst="rect">
            <a:avLst/>
          </a:prstGeom>
        </p:spPr>
        <p:txBody>
          <a:bodyPr>
            <a:normAutofit/>
          </a:bodyPr>
          <a:lstStyle>
            <a:lvl1pPr marL="0" indent="0" algn="l">
              <a:buNone/>
              <a:defRPr sz="2400" b="0" i="0">
                <a:solidFill>
                  <a:srgbClr val="404040"/>
                </a:solidFill>
                <a:latin typeface="Montserrat SemiBold" panose="00000700000000000000" pitchFamily="2" charset="0"/>
              </a:defRPr>
            </a:lvl1pPr>
          </a:lstStyle>
          <a:p>
            <a:r>
              <a:rPr lang="es-ES" dirty="0"/>
              <a:t>Lorem ipsum</a:t>
            </a:r>
          </a:p>
        </p:txBody>
      </p:sp>
      <p:pic>
        <p:nvPicPr>
          <p:cNvPr id="8" name="Imagen 7">
            <a:extLst>
              <a:ext uri="{FF2B5EF4-FFF2-40B4-BE49-F238E27FC236}">
                <a16:creationId xmlns:a16="http://schemas.microsoft.com/office/drawing/2014/main" id="{29328B2A-9A67-DD48-B2C0-512D0A172D6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069926" y="371650"/>
            <a:ext cx="736880" cy="858344"/>
          </a:xfrm>
          <a:prstGeom prst="rect">
            <a:avLst/>
          </a:prstGeom>
        </p:spPr>
      </p:pic>
      <p:pic>
        <p:nvPicPr>
          <p:cNvPr id="9" name="Imagen 8"/>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782055" y="630563"/>
            <a:ext cx="1076800" cy="352270"/>
          </a:xfrm>
          <a:prstGeom prst="rect">
            <a:avLst/>
          </a:prstGeom>
        </p:spPr>
      </p:pic>
    </p:spTree>
    <p:extLst>
      <p:ext uri="{BB962C8B-B14F-4D97-AF65-F5344CB8AC3E}">
        <p14:creationId xmlns:p14="http://schemas.microsoft.com/office/powerpoint/2010/main" val="26746473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n blanc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902F6A71-34EE-B34B-AFA7-18487432D518}"/>
              </a:ext>
            </a:extLst>
          </p:cNvPr>
          <p:cNvSpPr>
            <a:spLocks noGrp="1"/>
          </p:cNvSpPr>
          <p:nvPr>
            <p:ph type="dt" sz="half" idx="10"/>
          </p:nvPr>
        </p:nvSpPr>
        <p:spPr>
          <a:xfrm>
            <a:off x="838200" y="6356350"/>
            <a:ext cx="2743200" cy="365125"/>
          </a:xfrm>
          <a:prstGeom prst="rect">
            <a:avLst/>
          </a:prstGeom>
        </p:spPr>
        <p:txBody>
          <a:bodyPr/>
          <a:lstStyle/>
          <a:p>
            <a:fld id="{62B8DF0E-90BF-EC4E-8934-156187A1162F}" type="datetimeFigureOut">
              <a:rPr lang="es-MX" smtClean="0"/>
              <a:t>27/09/21</a:t>
            </a:fld>
            <a:endParaRPr lang="es-MX"/>
          </a:p>
        </p:txBody>
      </p:sp>
      <p:sp>
        <p:nvSpPr>
          <p:cNvPr id="3" name="Marcador de pie de página 2">
            <a:extLst>
              <a:ext uri="{FF2B5EF4-FFF2-40B4-BE49-F238E27FC236}">
                <a16:creationId xmlns:a16="http://schemas.microsoft.com/office/drawing/2014/main" id="{7A14938F-592E-C442-8304-19C2B2DCC562}"/>
              </a:ext>
            </a:extLst>
          </p:cNvPr>
          <p:cNvSpPr>
            <a:spLocks noGrp="1"/>
          </p:cNvSpPr>
          <p:nvPr>
            <p:ph type="ftr" sz="quarter" idx="11"/>
          </p:nvPr>
        </p:nvSpPr>
        <p:spPr>
          <a:xfrm>
            <a:off x="4038600" y="6356350"/>
            <a:ext cx="4114800" cy="365125"/>
          </a:xfrm>
          <a:prstGeom prst="rect">
            <a:avLst/>
          </a:prstGeom>
        </p:spPr>
        <p:txBody>
          <a:bodyPr/>
          <a:lstStyle/>
          <a:p>
            <a:endParaRPr lang="es-MX" dirty="0"/>
          </a:p>
        </p:txBody>
      </p:sp>
      <p:sp>
        <p:nvSpPr>
          <p:cNvPr id="4" name="Marcador de número de diapositiva 3">
            <a:extLst>
              <a:ext uri="{FF2B5EF4-FFF2-40B4-BE49-F238E27FC236}">
                <a16:creationId xmlns:a16="http://schemas.microsoft.com/office/drawing/2014/main" id="{47B6C953-D0A6-0944-AF6E-40BEA205D382}"/>
              </a:ext>
            </a:extLst>
          </p:cNvPr>
          <p:cNvSpPr>
            <a:spLocks noGrp="1"/>
          </p:cNvSpPr>
          <p:nvPr>
            <p:ph type="sldNum" sz="quarter" idx="12"/>
          </p:nvPr>
        </p:nvSpPr>
        <p:spPr>
          <a:xfrm>
            <a:off x="8610600" y="6356350"/>
            <a:ext cx="2743200" cy="365125"/>
          </a:xfrm>
          <a:prstGeom prst="rect">
            <a:avLst/>
          </a:prstGeom>
        </p:spPr>
        <p:txBody>
          <a:bodyPr/>
          <a:lstStyle/>
          <a:p>
            <a:fld id="{C119739B-ACC7-1A4E-906B-A9546BA1AB75}" type="slidenum">
              <a:rPr lang="es-MX" smtClean="0"/>
              <a:t>‹Nº›</a:t>
            </a:fld>
            <a:endParaRPr lang="es-MX"/>
          </a:p>
        </p:txBody>
      </p:sp>
      <p:sp>
        <p:nvSpPr>
          <p:cNvPr id="7" name="Text Placeholder 9">
            <a:extLst>
              <a:ext uri="{FF2B5EF4-FFF2-40B4-BE49-F238E27FC236}">
                <a16:creationId xmlns:a16="http://schemas.microsoft.com/office/drawing/2014/main" id="{E24DA103-E0A4-614B-B8A5-B5EC39AB2F08}"/>
              </a:ext>
            </a:extLst>
          </p:cNvPr>
          <p:cNvSpPr>
            <a:spLocks noGrp="1"/>
          </p:cNvSpPr>
          <p:nvPr>
            <p:ph type="body" sz="quarter" idx="13" hasCustomPrompt="1"/>
          </p:nvPr>
        </p:nvSpPr>
        <p:spPr>
          <a:xfrm>
            <a:off x="1032639" y="2856183"/>
            <a:ext cx="10126721" cy="561931"/>
          </a:xfrm>
          <a:prstGeom prst="rect">
            <a:avLst/>
          </a:prstGeom>
        </p:spPr>
        <p:txBody>
          <a:bodyPr>
            <a:normAutofit/>
          </a:bodyPr>
          <a:lstStyle>
            <a:lvl1pPr marL="0" indent="0" algn="ctr">
              <a:buNone/>
              <a:defRPr sz="4000">
                <a:solidFill>
                  <a:srgbClr val="DEC9A2"/>
                </a:solidFill>
                <a:latin typeface="Montserrat SemiBold" panose="00000700000000000000" pitchFamily="2" charset="0"/>
              </a:defRPr>
            </a:lvl1pPr>
          </a:lstStyle>
          <a:p>
            <a:pPr lvl="0"/>
            <a:r>
              <a:rPr lang="en-US" dirty="0"/>
              <a:t>CLICK TO EDIT MASTER TEXT STYLES</a:t>
            </a:r>
          </a:p>
        </p:txBody>
      </p:sp>
      <p:sp>
        <p:nvSpPr>
          <p:cNvPr id="8" name="Text Placeholder 11">
            <a:extLst>
              <a:ext uri="{FF2B5EF4-FFF2-40B4-BE49-F238E27FC236}">
                <a16:creationId xmlns:a16="http://schemas.microsoft.com/office/drawing/2014/main" id="{0372707F-ED60-CD4B-B079-83E5321898BD}"/>
              </a:ext>
            </a:extLst>
          </p:cNvPr>
          <p:cNvSpPr>
            <a:spLocks noGrp="1"/>
          </p:cNvSpPr>
          <p:nvPr>
            <p:ph type="body" sz="quarter" idx="14" hasCustomPrompt="1"/>
          </p:nvPr>
        </p:nvSpPr>
        <p:spPr>
          <a:xfrm>
            <a:off x="2592137" y="3876851"/>
            <a:ext cx="7119240" cy="658812"/>
          </a:xfrm>
          <a:prstGeom prst="rect">
            <a:avLst/>
          </a:prstGeom>
        </p:spPr>
        <p:txBody>
          <a:bodyPr>
            <a:noAutofit/>
          </a:bodyPr>
          <a:lstStyle>
            <a:lvl1pPr marL="0" indent="0" algn="ctr">
              <a:buNone/>
              <a:defRPr sz="2800">
                <a:solidFill>
                  <a:schemeClr val="bg1"/>
                </a:solidFill>
                <a:latin typeface="Montserrat Medium" panose="00000600000000000000" pitchFamily="2" charset="0"/>
              </a:defRPr>
            </a:lvl1pPr>
            <a:lvl2pPr>
              <a:defRPr sz="2800">
                <a:solidFill>
                  <a:schemeClr val="bg1"/>
                </a:solidFill>
                <a:latin typeface="Montserrat Medium" panose="00000600000000000000" pitchFamily="2" charset="0"/>
              </a:defRPr>
            </a:lvl2pPr>
            <a:lvl3pPr>
              <a:defRPr sz="2400">
                <a:solidFill>
                  <a:schemeClr val="bg1"/>
                </a:solidFill>
                <a:latin typeface="Montserrat Medium" panose="00000600000000000000" pitchFamily="2" charset="0"/>
              </a:defRPr>
            </a:lvl3pPr>
            <a:lvl4pPr>
              <a:defRPr sz="2000">
                <a:solidFill>
                  <a:schemeClr val="bg1"/>
                </a:solidFill>
                <a:latin typeface="Montserrat Medium" panose="00000600000000000000" pitchFamily="2" charset="0"/>
              </a:defRPr>
            </a:lvl4pPr>
            <a:lvl5pPr>
              <a:defRPr sz="2000">
                <a:solidFill>
                  <a:schemeClr val="bg1"/>
                </a:solidFill>
                <a:latin typeface="Montserrat Medium" panose="00000600000000000000" pitchFamily="2" charset="0"/>
              </a:defRPr>
            </a:lvl5pPr>
          </a:lstStyle>
          <a:p>
            <a:pPr lvl="0"/>
            <a:r>
              <a:rPr lang="en-US" dirty="0"/>
              <a:t>CLICK TO EDIT MASTER TEXT STYLES</a:t>
            </a:r>
          </a:p>
        </p:txBody>
      </p:sp>
      <p:pic>
        <p:nvPicPr>
          <p:cNvPr id="9" name="Imagen 8">
            <a:extLst>
              <a:ext uri="{FF2B5EF4-FFF2-40B4-BE49-F238E27FC236}">
                <a16:creationId xmlns:a16="http://schemas.microsoft.com/office/drawing/2014/main" id="{E2650F48-93C2-1F4A-913E-D11FF03997F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252439" y="-161940"/>
            <a:ext cx="2546524" cy="2857286"/>
          </a:xfrm>
          <a:prstGeom prst="rect">
            <a:avLst/>
          </a:prstGeom>
        </p:spPr>
      </p:pic>
      <p:pic>
        <p:nvPicPr>
          <p:cNvPr id="10" name="Imagen 9"/>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339663" y="398214"/>
            <a:ext cx="1971707" cy="1736979"/>
          </a:xfrm>
          <a:prstGeom prst="rect">
            <a:avLst/>
          </a:prstGeom>
        </p:spPr>
      </p:pic>
    </p:spTree>
    <p:extLst>
      <p:ext uri="{BB962C8B-B14F-4D97-AF65-F5344CB8AC3E}">
        <p14:creationId xmlns:p14="http://schemas.microsoft.com/office/powerpoint/2010/main" val="3855446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1_En bl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3542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84721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 id="2147483656"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CE3D816-0452-AE43-995F-82FF19009E62}"/>
              </a:ext>
            </a:extLst>
          </p:cNvPr>
          <p:cNvSpPr>
            <a:spLocks noGrp="1"/>
          </p:cNvSpPr>
          <p:nvPr>
            <p:ph type="title"/>
          </p:nvPr>
        </p:nvSpPr>
        <p:spPr/>
        <p:txBody>
          <a:bodyPr/>
          <a:lstStyle/>
          <a:p>
            <a:r>
              <a:rPr lang="es-MX" dirty="0"/>
              <a:t>Casos de uso para el registro de Atenciones a distancia</a:t>
            </a:r>
          </a:p>
        </p:txBody>
      </p:sp>
      <p:sp>
        <p:nvSpPr>
          <p:cNvPr id="3" name="Marcador de contenido 2">
            <a:extLst>
              <a:ext uri="{FF2B5EF4-FFF2-40B4-BE49-F238E27FC236}">
                <a16:creationId xmlns:a16="http://schemas.microsoft.com/office/drawing/2014/main" id="{3AFBE54E-50F5-5D42-993F-3FC0B29C4814}"/>
              </a:ext>
            </a:extLst>
          </p:cNvPr>
          <p:cNvSpPr>
            <a:spLocks noGrp="1"/>
          </p:cNvSpPr>
          <p:nvPr>
            <p:ph idx="4294967295"/>
          </p:nvPr>
        </p:nvSpPr>
        <p:spPr>
          <a:xfrm>
            <a:off x="363220" y="3270884"/>
            <a:ext cx="11465560" cy="1137921"/>
          </a:xfrm>
          <a:prstGeom prst="rect">
            <a:avLst/>
          </a:prstGeom>
        </p:spPr>
        <p:txBody>
          <a:bodyPr/>
          <a:lstStyle/>
          <a:p>
            <a:pPr algn="ctr"/>
            <a:r>
              <a:rPr lang="es-MX" dirty="0">
                <a:solidFill>
                  <a:schemeClr val="accent4">
                    <a:lumMod val="20000"/>
                    <a:lumOff val="80000"/>
                  </a:schemeClr>
                </a:solidFill>
              </a:rPr>
              <a:t>Sistema Nacional de Información Básica en Materia de Salud</a:t>
            </a:r>
          </a:p>
          <a:p>
            <a:pPr algn="ctr"/>
            <a:r>
              <a:rPr lang="es-MX" dirty="0">
                <a:solidFill>
                  <a:schemeClr val="accent4">
                    <a:lumMod val="20000"/>
                    <a:lumOff val="80000"/>
                  </a:schemeClr>
                </a:solidFill>
              </a:rPr>
              <a:t>Subsistema de Prestación de Servicios (SIS)</a:t>
            </a:r>
          </a:p>
        </p:txBody>
      </p:sp>
      <p:sp>
        <p:nvSpPr>
          <p:cNvPr id="4" name="Marcador de contenido 2">
            <a:extLst>
              <a:ext uri="{FF2B5EF4-FFF2-40B4-BE49-F238E27FC236}">
                <a16:creationId xmlns:a16="http://schemas.microsoft.com/office/drawing/2014/main" id="{3AFBE54E-50F5-5D42-993F-3FC0B29C4814}"/>
              </a:ext>
            </a:extLst>
          </p:cNvPr>
          <p:cNvSpPr txBox="1">
            <a:spLocks/>
          </p:cNvSpPr>
          <p:nvPr/>
        </p:nvSpPr>
        <p:spPr>
          <a:xfrm>
            <a:off x="0" y="6368482"/>
            <a:ext cx="3556760" cy="3716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MX" sz="2000" dirty="0">
                <a:solidFill>
                  <a:schemeClr val="accent4">
                    <a:lumMod val="20000"/>
                    <a:lumOff val="80000"/>
                  </a:schemeClr>
                </a:solidFill>
              </a:rPr>
              <a:t>23 de septiembre de 2021</a:t>
            </a:r>
          </a:p>
        </p:txBody>
      </p:sp>
      <p:sp>
        <p:nvSpPr>
          <p:cNvPr id="5" name="Marcador de contenido 2">
            <a:extLst>
              <a:ext uri="{FF2B5EF4-FFF2-40B4-BE49-F238E27FC236}">
                <a16:creationId xmlns:a16="http://schemas.microsoft.com/office/drawing/2014/main" id="{3AFBE54E-50F5-5D42-993F-3FC0B29C4814}"/>
              </a:ext>
            </a:extLst>
          </p:cNvPr>
          <p:cNvSpPr txBox="1">
            <a:spLocks/>
          </p:cNvSpPr>
          <p:nvPr/>
        </p:nvSpPr>
        <p:spPr>
          <a:xfrm>
            <a:off x="8702512" y="6368482"/>
            <a:ext cx="3556760" cy="3716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MX" sz="2000" dirty="0">
                <a:solidFill>
                  <a:schemeClr val="accent4">
                    <a:lumMod val="20000"/>
                    <a:lumOff val="80000"/>
                  </a:schemeClr>
                </a:solidFill>
              </a:rPr>
              <a:t>Alicia Mercado Sandoval</a:t>
            </a:r>
          </a:p>
        </p:txBody>
      </p:sp>
    </p:spTree>
    <p:extLst>
      <p:ext uri="{BB962C8B-B14F-4D97-AF65-F5344CB8AC3E}">
        <p14:creationId xmlns:p14="http://schemas.microsoft.com/office/powerpoint/2010/main" val="6842280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95" name="Conector recto 294"/>
          <p:cNvCxnSpPr/>
          <p:nvPr/>
        </p:nvCxnSpPr>
        <p:spPr bwMode="auto">
          <a:xfrm>
            <a:off x="11443026" y="4673519"/>
            <a:ext cx="105450"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p:spPr>
      </p:cxnSp>
      <p:cxnSp>
        <p:nvCxnSpPr>
          <p:cNvPr id="429" name="Conector recto 428"/>
          <p:cNvCxnSpPr/>
          <p:nvPr/>
        </p:nvCxnSpPr>
        <p:spPr bwMode="auto">
          <a:xfrm>
            <a:off x="3436551" y="4673519"/>
            <a:ext cx="2337480"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p:spPr>
      </p:cxnSp>
      <p:cxnSp>
        <p:nvCxnSpPr>
          <p:cNvPr id="231" name="Conector recto 230"/>
          <p:cNvCxnSpPr/>
          <p:nvPr/>
        </p:nvCxnSpPr>
        <p:spPr bwMode="auto">
          <a:xfrm>
            <a:off x="499839" y="4673518"/>
            <a:ext cx="237614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p:spPr>
      </p:cxnSp>
      <p:sp>
        <p:nvSpPr>
          <p:cNvPr id="261" name="Rectángulo 260"/>
          <p:cNvSpPr/>
          <p:nvPr/>
        </p:nvSpPr>
        <p:spPr bwMode="auto">
          <a:xfrm>
            <a:off x="3217856" y="4298963"/>
            <a:ext cx="3655608" cy="91354"/>
          </a:xfrm>
          <a:prstGeom prst="rect">
            <a:avLst/>
          </a:prstGeom>
          <a:solidFill>
            <a:schemeClr val="bg1">
              <a:lumMod val="50000"/>
            </a:schemeClr>
          </a:solidFill>
          <a:ln w="9525" cap="flat" cmpd="sng" algn="ctr">
            <a:solidFill>
              <a:schemeClr val="bg1">
                <a:lumMod val="50000"/>
              </a:schemeClr>
            </a:solidFill>
            <a:prstDash val="solid"/>
            <a:round/>
            <a:headEnd type="none" w="med" len="med"/>
            <a:tailEnd type="none" w="med" len="med"/>
          </a:ln>
          <a:effectLst/>
        </p:spPr>
        <p:txBody>
          <a:bodyPr vert="horz" wrap="square" lIns="84406" tIns="42203" rIns="84406" bIns="42203" numCol="1" rtlCol="0" anchor="t" anchorCtr="0" compatLnSpc="1">
            <a:prstTxWarp prst="textNoShape">
              <a:avLst/>
            </a:prstTxWarp>
          </a:bodyPr>
          <a:lstStyle/>
          <a:p>
            <a:pPr defTabSz="844083" eaLnBrk="0" fontAlgn="base" hangingPunct="0">
              <a:spcBef>
                <a:spcPct val="0"/>
              </a:spcBef>
              <a:spcAft>
                <a:spcPct val="0"/>
              </a:spcAft>
            </a:pPr>
            <a:endParaRPr lang="es-MX" sz="923">
              <a:latin typeface="Arial" charset="0"/>
            </a:endParaRPr>
          </a:p>
        </p:txBody>
      </p:sp>
      <p:sp>
        <p:nvSpPr>
          <p:cNvPr id="292" name="Rectángulo 291"/>
          <p:cNvSpPr/>
          <p:nvPr/>
        </p:nvSpPr>
        <p:spPr bwMode="auto">
          <a:xfrm>
            <a:off x="7212319" y="4296924"/>
            <a:ext cx="3789178" cy="91354"/>
          </a:xfrm>
          <a:prstGeom prst="rect">
            <a:avLst/>
          </a:prstGeom>
          <a:solidFill>
            <a:schemeClr val="bg1">
              <a:lumMod val="50000"/>
            </a:schemeClr>
          </a:solidFill>
          <a:ln w="9525" cap="flat" cmpd="sng" algn="ctr">
            <a:solidFill>
              <a:schemeClr val="bg1">
                <a:lumMod val="50000"/>
              </a:schemeClr>
            </a:solidFill>
            <a:prstDash val="solid"/>
            <a:round/>
            <a:headEnd type="none" w="med" len="med"/>
            <a:tailEnd type="none" w="med" len="med"/>
          </a:ln>
          <a:effectLst/>
        </p:spPr>
        <p:txBody>
          <a:bodyPr vert="horz" wrap="square" lIns="84406" tIns="42203" rIns="84406" bIns="42203" numCol="1" rtlCol="0" anchor="t" anchorCtr="0" compatLnSpc="1">
            <a:prstTxWarp prst="textNoShape">
              <a:avLst/>
            </a:prstTxWarp>
          </a:bodyPr>
          <a:lstStyle/>
          <a:p>
            <a:pPr defTabSz="844083" eaLnBrk="0" fontAlgn="base" hangingPunct="0">
              <a:spcBef>
                <a:spcPct val="0"/>
              </a:spcBef>
              <a:spcAft>
                <a:spcPct val="0"/>
              </a:spcAft>
            </a:pPr>
            <a:endParaRPr lang="es-MX" sz="923">
              <a:latin typeface="Arial" charset="0"/>
            </a:endParaRPr>
          </a:p>
        </p:txBody>
      </p:sp>
      <p:sp>
        <p:nvSpPr>
          <p:cNvPr id="3089" name="Line 58"/>
          <p:cNvSpPr>
            <a:spLocks noChangeShapeType="1"/>
          </p:cNvSpPr>
          <p:nvPr/>
        </p:nvSpPr>
        <p:spPr bwMode="auto">
          <a:xfrm>
            <a:off x="5777225" y="2425386"/>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 name="CuadroTexto 1"/>
          <p:cNvSpPr txBox="1"/>
          <p:nvPr/>
        </p:nvSpPr>
        <p:spPr>
          <a:xfrm>
            <a:off x="151370" y="1816047"/>
            <a:ext cx="11934602" cy="553998"/>
          </a:xfrm>
          <a:prstGeom prst="rect">
            <a:avLst/>
          </a:prstGeom>
          <a:noFill/>
        </p:spPr>
        <p:txBody>
          <a:bodyPr wrap="square" rtlCol="0">
            <a:spAutoFit/>
          </a:bodyPr>
          <a:lstStyle/>
          <a:p>
            <a:r>
              <a:rPr lang="es-MX" sz="600" b="1" dirty="0">
                <a:latin typeface="Tahoma" panose="020B0604030504040204" pitchFamily="34" charset="0"/>
                <a:ea typeface="Tahoma" panose="020B0604030504040204" pitchFamily="34" charset="0"/>
                <a:cs typeface="Tahoma" panose="020B0604030504040204" pitchFamily="34" charset="0"/>
              </a:rPr>
              <a:t>TIPO DE PERSONAL:</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solidFill>
                  <a:srgbClr val="691B31"/>
                </a:solidFill>
                <a:latin typeface="Tahoma" panose="020B0604030504040204" pitchFamily="34" charset="0"/>
                <a:ea typeface="Tahoma" panose="020B0604030504040204" pitchFamily="34" charset="0"/>
                <a:cs typeface="Tahoma" panose="020B0604030504040204" pitchFamily="34" charset="0"/>
              </a:rPr>
              <a:t>1</a:t>
            </a:r>
            <a:r>
              <a:rPr lang="es-MX" sz="600" dirty="0">
                <a:solidFill>
                  <a:srgbClr val="691B31"/>
                </a:solidFill>
                <a:latin typeface="Tahoma" panose="020B0604030504040204" pitchFamily="34" charset="0"/>
                <a:ea typeface="Tahoma" panose="020B0604030504040204" pitchFamily="34" charset="0"/>
                <a:cs typeface="Tahoma" panose="020B0604030504040204" pitchFamily="34" charset="0"/>
              </a:rPr>
              <a:t>.PERSONAL CAPACITADO O HABILITADO PARA ATENCIÓN A DISTANCIA</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.APOYO ADMINISTRATIVO,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.MÉDICO PASANTE,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.MÉDICO GENERAL, </a:t>
            </a:r>
            <a:r>
              <a:rPr lang="es-MX" sz="600" b="1" dirty="0">
                <a:latin typeface="Tahoma" panose="020B0604030504040204" pitchFamily="34" charset="0"/>
                <a:ea typeface="Tahoma" panose="020B0604030504040204" pitchFamily="34" charset="0"/>
                <a:cs typeface="Tahoma" panose="020B0604030504040204" pitchFamily="34" charset="0"/>
              </a:rPr>
              <a:t>5</a:t>
            </a:r>
            <a:r>
              <a:rPr lang="es-MX" sz="600" dirty="0">
                <a:latin typeface="Tahoma" panose="020B0604030504040204" pitchFamily="34" charset="0"/>
                <a:ea typeface="Tahoma" panose="020B0604030504040204" pitchFamily="34" charset="0"/>
                <a:cs typeface="Tahoma" panose="020B0604030504040204" pitchFamily="34" charset="0"/>
              </a:rPr>
              <a:t>.MÉDICO RESIDENTE,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.MÉDICO ESPECIALISTA, </a:t>
            </a:r>
            <a:r>
              <a:rPr lang="es-MX" sz="600" b="1" dirty="0">
                <a:latin typeface="Tahoma" panose="020B0604030504040204" pitchFamily="34" charset="0"/>
                <a:ea typeface="Tahoma" panose="020B0604030504040204" pitchFamily="34" charset="0"/>
                <a:cs typeface="Tahoma" panose="020B0604030504040204" pitchFamily="34" charset="0"/>
              </a:rPr>
              <a:t>7</a:t>
            </a:r>
            <a:r>
              <a:rPr lang="es-MX" sz="600" dirty="0">
                <a:latin typeface="Tahoma" panose="020B0604030504040204" pitchFamily="34" charset="0"/>
                <a:ea typeface="Tahoma" panose="020B0604030504040204" pitchFamily="34" charset="0"/>
                <a:cs typeface="Tahoma" panose="020B0604030504040204" pitchFamily="34" charset="0"/>
              </a:rPr>
              <a:t>.PASANTE DE ENFERMERÍA, </a:t>
            </a:r>
            <a:r>
              <a:rPr lang="es-MX" sz="600" b="1" dirty="0">
                <a:latin typeface="Tahoma" panose="020B0604030504040204" pitchFamily="34" charset="0"/>
                <a:ea typeface="Tahoma" panose="020B0604030504040204" pitchFamily="34" charset="0"/>
                <a:cs typeface="Tahoma" panose="020B0604030504040204" pitchFamily="34" charset="0"/>
              </a:rPr>
              <a:t>8</a:t>
            </a:r>
            <a:r>
              <a:rPr lang="es-MX" sz="600" dirty="0">
                <a:latin typeface="Tahoma" panose="020B0604030504040204" pitchFamily="34" charset="0"/>
                <a:ea typeface="Tahoma" panose="020B0604030504040204" pitchFamily="34" charset="0"/>
                <a:cs typeface="Tahoma" panose="020B0604030504040204" pitchFamily="34" charset="0"/>
              </a:rPr>
              <a:t>.ENFERMERA, </a:t>
            </a:r>
            <a:r>
              <a:rPr lang="es-MX" sz="600" b="1" dirty="0">
                <a:latin typeface="Tahoma" panose="020B0604030504040204" pitchFamily="34" charset="0"/>
                <a:ea typeface="Tahoma" panose="020B0604030504040204" pitchFamily="34" charset="0"/>
                <a:cs typeface="Tahoma" panose="020B0604030504040204" pitchFamily="34" charset="0"/>
              </a:rPr>
              <a:t>9</a:t>
            </a:r>
            <a:r>
              <a:rPr lang="es-MX" sz="600" dirty="0">
                <a:latin typeface="Tahoma" panose="020B0604030504040204" pitchFamily="34" charset="0"/>
                <a:ea typeface="Tahoma" panose="020B0604030504040204" pitchFamily="34" charset="0"/>
                <a:cs typeface="Tahoma" panose="020B0604030504040204" pitchFamily="34" charset="0"/>
              </a:rPr>
              <a:t>.PASANTE DE NUTRICIÓN, </a:t>
            </a:r>
            <a:r>
              <a:rPr lang="es-MX" sz="600" b="1" dirty="0">
                <a:latin typeface="Tahoma" panose="020B0604030504040204" pitchFamily="34" charset="0"/>
                <a:ea typeface="Tahoma" panose="020B0604030504040204" pitchFamily="34" charset="0"/>
                <a:cs typeface="Tahoma" panose="020B0604030504040204" pitchFamily="34" charset="0"/>
              </a:rPr>
              <a:t>10</a:t>
            </a:r>
            <a:r>
              <a:rPr lang="es-MX" sz="600" dirty="0">
                <a:latin typeface="Tahoma" panose="020B0604030504040204" pitchFamily="34" charset="0"/>
                <a:ea typeface="Tahoma" panose="020B0604030504040204" pitchFamily="34" charset="0"/>
                <a:cs typeface="Tahoma" panose="020B0604030504040204" pitchFamily="34" charset="0"/>
              </a:rPr>
              <a:t>.NUTRIÓLOGO, </a:t>
            </a:r>
            <a:r>
              <a:rPr lang="es-MX" sz="600" b="1" dirty="0">
                <a:latin typeface="Tahoma" panose="020B0604030504040204" pitchFamily="34" charset="0"/>
                <a:ea typeface="Tahoma" panose="020B0604030504040204" pitchFamily="34" charset="0"/>
                <a:cs typeface="Tahoma" panose="020B0604030504040204" pitchFamily="34" charset="0"/>
              </a:rPr>
              <a:t>11</a:t>
            </a:r>
            <a:r>
              <a:rPr lang="es-MX" sz="600" dirty="0">
                <a:latin typeface="Tahoma" panose="020B0604030504040204" pitchFamily="34" charset="0"/>
                <a:ea typeface="Tahoma" panose="020B0604030504040204" pitchFamily="34" charset="0"/>
                <a:cs typeface="Tahoma" panose="020B0604030504040204" pitchFamily="34" charset="0"/>
              </a:rPr>
              <a:t>.HOMEÓPATA, </a:t>
            </a:r>
            <a:r>
              <a:rPr lang="es-MX" sz="600" b="1" dirty="0">
                <a:latin typeface="Tahoma" panose="020B0604030504040204" pitchFamily="34" charset="0"/>
                <a:ea typeface="Tahoma" panose="020B0604030504040204" pitchFamily="34" charset="0"/>
                <a:cs typeface="Tahoma" panose="020B0604030504040204" pitchFamily="34" charset="0"/>
              </a:rPr>
              <a:t>12</a:t>
            </a:r>
            <a:r>
              <a:rPr lang="es-MX" sz="600" dirty="0">
                <a:latin typeface="Tahoma" panose="020B0604030504040204" pitchFamily="34" charset="0"/>
                <a:ea typeface="Tahoma" panose="020B0604030504040204" pitchFamily="34" charset="0"/>
                <a:cs typeface="Tahoma" panose="020B0604030504040204" pitchFamily="34" charset="0"/>
              </a:rPr>
              <a:t>.MÉDICO TRADICIONAL, </a:t>
            </a:r>
            <a:r>
              <a:rPr lang="es-MX" sz="600" b="1" dirty="0">
                <a:latin typeface="Tahoma" panose="020B0604030504040204" pitchFamily="34" charset="0"/>
                <a:ea typeface="Tahoma" panose="020B0604030504040204" pitchFamily="34" charset="0"/>
                <a:cs typeface="Tahoma" panose="020B0604030504040204" pitchFamily="34" charset="0"/>
              </a:rPr>
              <a:t>13</a:t>
            </a:r>
            <a:r>
              <a:rPr lang="es-MX" sz="600" dirty="0">
                <a:latin typeface="Tahoma" panose="020B0604030504040204" pitchFamily="34" charset="0"/>
                <a:ea typeface="Tahoma" panose="020B0604030504040204" pitchFamily="34" charset="0"/>
                <a:cs typeface="Tahoma" panose="020B0604030504040204" pitchFamily="34" charset="0"/>
              </a:rPr>
              <a:t>.TAPS, </a:t>
            </a:r>
            <a:r>
              <a:rPr lang="es-MX" sz="600" b="1" dirty="0">
                <a:latin typeface="Tahoma" panose="020B0604030504040204" pitchFamily="34" charset="0"/>
                <a:ea typeface="Tahoma" panose="020B0604030504040204" pitchFamily="34" charset="0"/>
                <a:cs typeface="Tahoma" panose="020B0604030504040204" pitchFamily="34" charset="0"/>
              </a:rPr>
              <a:t>14</a:t>
            </a:r>
            <a:r>
              <a:rPr lang="es-MX" sz="600" dirty="0">
                <a:latin typeface="Tahoma" panose="020B0604030504040204" pitchFamily="34" charset="0"/>
                <a:ea typeface="Tahoma" panose="020B0604030504040204" pitchFamily="34" charset="0"/>
                <a:cs typeface="Tahoma" panose="020B0604030504040204" pitchFamily="34" charset="0"/>
              </a:rPr>
              <a:t>.PASANTE DE PSICOLOGÍA, </a:t>
            </a:r>
            <a:r>
              <a:rPr lang="es-MX" sz="600" b="1" dirty="0">
                <a:latin typeface="Tahoma" panose="020B0604030504040204" pitchFamily="34" charset="0"/>
                <a:ea typeface="Tahoma" panose="020B0604030504040204" pitchFamily="34" charset="0"/>
                <a:cs typeface="Tahoma" panose="020B0604030504040204" pitchFamily="34" charset="0"/>
              </a:rPr>
              <a:t>15</a:t>
            </a:r>
            <a:r>
              <a:rPr lang="es-MX" sz="600" dirty="0">
                <a:latin typeface="Tahoma" panose="020B0604030504040204" pitchFamily="34" charset="0"/>
                <a:ea typeface="Tahoma" panose="020B0604030504040204" pitchFamily="34" charset="0"/>
                <a:cs typeface="Tahoma" panose="020B0604030504040204" pitchFamily="34" charset="0"/>
              </a:rPr>
              <a:t>.PSICÓLOGO, </a:t>
            </a:r>
            <a:r>
              <a:rPr lang="es-MX" sz="600" b="1" dirty="0">
                <a:latin typeface="Tahoma" panose="020B0604030504040204" pitchFamily="34" charset="0"/>
                <a:ea typeface="Tahoma" panose="020B0604030504040204" pitchFamily="34" charset="0"/>
                <a:cs typeface="Tahoma" panose="020B0604030504040204" pitchFamily="34" charset="0"/>
              </a:rPr>
              <a:t>16</a:t>
            </a:r>
            <a:r>
              <a:rPr lang="es-MX" sz="600" dirty="0">
                <a:latin typeface="Tahoma" panose="020B0604030504040204" pitchFamily="34" charset="0"/>
                <a:ea typeface="Tahoma" panose="020B0604030504040204" pitchFamily="34" charset="0"/>
                <a:cs typeface="Tahoma" panose="020B0604030504040204" pitchFamily="34" charset="0"/>
              </a:rPr>
              <a:t>.LICENCIADA EN ENFERMERÍA Y OBSTÉTRICIA, </a:t>
            </a:r>
            <a:r>
              <a:rPr lang="es-MX" sz="600" b="1" dirty="0">
                <a:latin typeface="Tahoma" panose="020B0604030504040204" pitchFamily="34" charset="0"/>
                <a:ea typeface="Tahoma" panose="020B0604030504040204" pitchFamily="34" charset="0"/>
                <a:cs typeface="Tahoma" panose="020B0604030504040204" pitchFamily="34" charset="0"/>
              </a:rPr>
              <a:t>17</a:t>
            </a:r>
            <a:r>
              <a:rPr lang="es-MX" sz="600" dirty="0">
                <a:latin typeface="Tahoma" panose="020B0604030504040204" pitchFamily="34" charset="0"/>
                <a:ea typeface="Tahoma" panose="020B0604030504040204" pitchFamily="34" charset="0"/>
                <a:cs typeface="Tahoma" panose="020B0604030504040204" pitchFamily="34" charset="0"/>
              </a:rPr>
              <a:t>.PARTERA TÉCNICA, </a:t>
            </a:r>
            <a:r>
              <a:rPr lang="es-MX" sz="600" b="1" dirty="0">
                <a:latin typeface="Tahoma" panose="020B0604030504040204" pitchFamily="34" charset="0"/>
                <a:ea typeface="Tahoma" panose="020B0604030504040204" pitchFamily="34" charset="0"/>
                <a:cs typeface="Tahoma" panose="020B0604030504040204" pitchFamily="34" charset="0"/>
              </a:rPr>
              <a:t>18</a:t>
            </a:r>
            <a:r>
              <a:rPr lang="es-MX" sz="600" dirty="0">
                <a:latin typeface="Tahoma" panose="020B0604030504040204" pitchFamily="34" charset="0"/>
                <a:ea typeface="Tahoma" panose="020B0604030504040204" pitchFamily="34" charset="0"/>
                <a:cs typeface="Tahoma" panose="020B0604030504040204" pitchFamily="34" charset="0"/>
              </a:rPr>
              <a:t>.PROMOTOR DE SALUD, </a:t>
            </a:r>
            <a:r>
              <a:rPr lang="es-MX" sz="600" b="1" dirty="0">
                <a:latin typeface="Tahoma" panose="020B0604030504040204" pitchFamily="34" charset="0"/>
                <a:ea typeface="Tahoma" panose="020B0604030504040204" pitchFamily="34" charset="0"/>
                <a:cs typeface="Tahoma" panose="020B0604030504040204" pitchFamily="34" charset="0"/>
              </a:rPr>
              <a:t>19</a:t>
            </a:r>
            <a:r>
              <a:rPr lang="es-MX" sz="600" dirty="0">
                <a:latin typeface="Tahoma" panose="020B0604030504040204" pitchFamily="34" charset="0"/>
                <a:ea typeface="Tahoma" panose="020B0604030504040204" pitchFamily="34" charset="0"/>
                <a:cs typeface="Tahoma" panose="020B0604030504040204" pitchFamily="34" charset="0"/>
              </a:rPr>
              <a:t>.GERONTÓLOGO, </a:t>
            </a:r>
            <a:r>
              <a:rPr lang="es-MX" sz="600" b="1" dirty="0">
                <a:latin typeface="Tahoma" panose="020B0604030504040204" pitchFamily="34" charset="0"/>
                <a:ea typeface="Tahoma" panose="020B0604030504040204" pitchFamily="34" charset="0"/>
                <a:cs typeface="Tahoma" panose="020B0604030504040204" pitchFamily="34" charset="0"/>
              </a:rPr>
              <a:t>88</a:t>
            </a:r>
            <a:r>
              <a:rPr lang="es-MX" sz="600" dirty="0">
                <a:latin typeface="Tahoma" panose="020B0604030504040204" pitchFamily="34" charset="0"/>
                <a:ea typeface="Tahoma" panose="020B0604030504040204" pitchFamily="34" charset="0"/>
                <a:cs typeface="Tahoma" panose="020B0604030504040204" pitchFamily="34" charset="0"/>
              </a:rPr>
              <a:t>.OTROS</a:t>
            </a:r>
          </a:p>
          <a:p>
            <a:r>
              <a:rPr lang="es-MX" sz="600" b="1" dirty="0">
                <a:latin typeface="Tahoma" panose="020B0604030504040204" pitchFamily="34" charset="0"/>
                <a:ea typeface="Tahoma" panose="020B0604030504040204" pitchFamily="34" charset="0"/>
                <a:cs typeface="Tahoma" panose="020B0604030504040204" pitchFamily="34" charset="0"/>
              </a:rPr>
              <a:t>ESPECIALIDAD: 1</a:t>
            </a:r>
            <a:r>
              <a:rPr lang="es-MX" sz="600" dirty="0">
                <a:latin typeface="Tahoma" panose="020B0604030504040204" pitchFamily="34" charset="0"/>
                <a:ea typeface="Tahoma" panose="020B0604030504040204" pitchFamily="34" charset="0"/>
                <a:cs typeface="Tahoma" panose="020B0604030504040204" pitchFamily="34" charset="0"/>
              </a:rPr>
              <a:t>.ALERGÓLOGO,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.ANESTESIÓLOGO,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.ANGIÓLOGO,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.CARDIÓLOGO, </a:t>
            </a:r>
            <a:r>
              <a:rPr lang="es-MX" sz="600" b="1" dirty="0">
                <a:latin typeface="Tahoma" panose="020B0604030504040204" pitchFamily="34" charset="0"/>
                <a:ea typeface="Tahoma" panose="020B0604030504040204" pitchFamily="34" charset="0"/>
                <a:cs typeface="Tahoma" panose="020B0604030504040204" pitchFamily="34" charset="0"/>
              </a:rPr>
              <a:t>5</a:t>
            </a:r>
            <a:r>
              <a:rPr lang="es-MX" sz="600" dirty="0">
                <a:latin typeface="Tahoma" panose="020B0604030504040204" pitchFamily="34" charset="0"/>
                <a:ea typeface="Tahoma" panose="020B0604030504040204" pitchFamily="34" charset="0"/>
                <a:cs typeface="Tahoma" panose="020B0604030504040204" pitchFamily="34" charset="0"/>
              </a:rPr>
              <a:t>.CIRUJANO,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.DERMATÓLOGO, </a:t>
            </a:r>
            <a:r>
              <a:rPr lang="es-MX" sz="600" b="1" dirty="0">
                <a:latin typeface="Tahoma" panose="020B0604030504040204" pitchFamily="34" charset="0"/>
                <a:ea typeface="Tahoma" panose="020B0604030504040204" pitchFamily="34" charset="0"/>
                <a:cs typeface="Tahoma" panose="020B0604030504040204" pitchFamily="34" charset="0"/>
              </a:rPr>
              <a:t>7</a:t>
            </a:r>
            <a:r>
              <a:rPr lang="es-MX" sz="600" dirty="0">
                <a:latin typeface="Tahoma" panose="020B0604030504040204" pitchFamily="34" charset="0"/>
                <a:ea typeface="Tahoma" panose="020B0604030504040204" pitchFamily="34" charset="0"/>
                <a:cs typeface="Tahoma" panose="020B0604030504040204" pitchFamily="34" charset="0"/>
              </a:rPr>
              <a:t>.ENDOCRINÓLOGO, </a:t>
            </a:r>
            <a:r>
              <a:rPr lang="es-MX" sz="600" b="1" dirty="0">
                <a:latin typeface="Tahoma" panose="020B0604030504040204" pitchFamily="34" charset="0"/>
                <a:ea typeface="Tahoma" panose="020B0604030504040204" pitchFamily="34" charset="0"/>
                <a:cs typeface="Tahoma" panose="020B0604030504040204" pitchFamily="34" charset="0"/>
              </a:rPr>
              <a:t>8</a:t>
            </a:r>
            <a:r>
              <a:rPr lang="es-MX" sz="600" dirty="0">
                <a:latin typeface="Tahoma" panose="020B0604030504040204" pitchFamily="34" charset="0"/>
                <a:ea typeface="Tahoma" panose="020B0604030504040204" pitchFamily="34" charset="0"/>
                <a:cs typeface="Tahoma" panose="020B0604030504040204" pitchFamily="34" charset="0"/>
              </a:rPr>
              <a:t>.EPIDEMIÓLOGO, </a:t>
            </a:r>
            <a:r>
              <a:rPr lang="es-MX" sz="600" b="1" dirty="0">
                <a:latin typeface="Tahoma" panose="020B0604030504040204" pitchFamily="34" charset="0"/>
                <a:ea typeface="Tahoma" panose="020B0604030504040204" pitchFamily="34" charset="0"/>
                <a:cs typeface="Tahoma" panose="020B0604030504040204" pitchFamily="34" charset="0"/>
              </a:rPr>
              <a:t>9</a:t>
            </a:r>
            <a:r>
              <a:rPr lang="es-MX" sz="600" dirty="0">
                <a:latin typeface="Tahoma" panose="020B0604030504040204" pitchFamily="34" charset="0"/>
                <a:ea typeface="Tahoma" panose="020B0604030504040204" pitchFamily="34" charset="0"/>
                <a:cs typeface="Tahoma" panose="020B0604030504040204" pitchFamily="34" charset="0"/>
              </a:rPr>
              <a:t>.GASTROENTERÓLOGO, </a:t>
            </a:r>
            <a:r>
              <a:rPr lang="es-MX" sz="600" b="1" dirty="0">
                <a:latin typeface="Tahoma" panose="020B0604030504040204" pitchFamily="34" charset="0"/>
                <a:ea typeface="Tahoma" panose="020B0604030504040204" pitchFamily="34" charset="0"/>
                <a:cs typeface="Tahoma" panose="020B0604030504040204" pitchFamily="34" charset="0"/>
              </a:rPr>
              <a:t>10</a:t>
            </a:r>
            <a:r>
              <a:rPr lang="es-MX" sz="600" dirty="0">
                <a:latin typeface="Tahoma" panose="020B0604030504040204" pitchFamily="34" charset="0"/>
                <a:ea typeface="Tahoma" panose="020B0604030504040204" pitchFamily="34" charset="0"/>
                <a:cs typeface="Tahoma" panose="020B0604030504040204" pitchFamily="34" charset="0"/>
              </a:rPr>
              <a:t>.GERIATRA, </a:t>
            </a:r>
            <a:r>
              <a:rPr lang="es-MX" sz="600" b="1" dirty="0">
                <a:latin typeface="Tahoma" panose="020B0604030504040204" pitchFamily="34" charset="0"/>
                <a:ea typeface="Tahoma" panose="020B0604030504040204" pitchFamily="34" charset="0"/>
                <a:cs typeface="Tahoma" panose="020B0604030504040204" pitchFamily="34" charset="0"/>
              </a:rPr>
              <a:t>11</a:t>
            </a:r>
            <a:r>
              <a:rPr lang="es-MX" sz="600" dirty="0">
                <a:latin typeface="Tahoma" panose="020B0604030504040204" pitchFamily="34" charset="0"/>
                <a:ea typeface="Tahoma" panose="020B0604030504040204" pitchFamily="34" charset="0"/>
                <a:cs typeface="Tahoma" panose="020B0604030504040204" pitchFamily="34" charset="0"/>
              </a:rPr>
              <a:t>.GINECOOBSTÉTRA, </a:t>
            </a:r>
            <a:r>
              <a:rPr lang="es-MX" sz="600" b="1" dirty="0">
                <a:latin typeface="Tahoma" panose="020B0604030504040204" pitchFamily="34" charset="0"/>
                <a:ea typeface="Tahoma" panose="020B0604030504040204" pitchFamily="34" charset="0"/>
                <a:cs typeface="Tahoma" panose="020B0604030504040204" pitchFamily="34" charset="0"/>
              </a:rPr>
              <a:t>12</a:t>
            </a:r>
            <a:r>
              <a:rPr lang="es-MX" sz="600" dirty="0">
                <a:latin typeface="Tahoma" panose="020B0604030504040204" pitchFamily="34" charset="0"/>
                <a:ea typeface="Tahoma" panose="020B0604030504040204" pitchFamily="34" charset="0"/>
                <a:cs typeface="Tahoma" panose="020B0604030504040204" pitchFamily="34" charset="0"/>
              </a:rPr>
              <a:t>.HEMATÓLOGO, </a:t>
            </a:r>
            <a:r>
              <a:rPr lang="es-MX" sz="600" b="1" dirty="0">
                <a:latin typeface="Tahoma" panose="020B0604030504040204" pitchFamily="34" charset="0"/>
                <a:ea typeface="Tahoma" panose="020B0604030504040204" pitchFamily="34" charset="0"/>
                <a:cs typeface="Tahoma" panose="020B0604030504040204" pitchFamily="34" charset="0"/>
              </a:rPr>
              <a:t>13</a:t>
            </a:r>
            <a:r>
              <a:rPr lang="es-MX" sz="600" dirty="0">
                <a:latin typeface="Tahoma" panose="020B0604030504040204" pitchFamily="34" charset="0"/>
                <a:ea typeface="Tahoma" panose="020B0604030504040204" pitchFamily="34" charset="0"/>
                <a:cs typeface="Tahoma" panose="020B0604030504040204" pitchFamily="34" charset="0"/>
              </a:rPr>
              <a:t>.INFECTÓLOGO, </a:t>
            </a:r>
            <a:r>
              <a:rPr lang="es-MX" sz="600" b="1" dirty="0">
                <a:latin typeface="Tahoma" panose="020B0604030504040204" pitchFamily="34" charset="0"/>
                <a:ea typeface="Tahoma" panose="020B0604030504040204" pitchFamily="34" charset="0"/>
                <a:cs typeface="Tahoma" panose="020B0604030504040204" pitchFamily="34" charset="0"/>
              </a:rPr>
              <a:t>14</a:t>
            </a:r>
            <a:r>
              <a:rPr lang="es-MX" sz="600" dirty="0">
                <a:latin typeface="Tahoma" panose="020B0604030504040204" pitchFamily="34" charset="0"/>
                <a:ea typeface="Tahoma" panose="020B0604030504040204" pitchFamily="34" charset="0"/>
                <a:cs typeface="Tahoma" panose="020B0604030504040204" pitchFamily="34" charset="0"/>
              </a:rPr>
              <a:t>.INMUNÓLOGO, </a:t>
            </a:r>
            <a:r>
              <a:rPr lang="es-MX" sz="600" b="1" dirty="0">
                <a:latin typeface="Tahoma" panose="020B0604030504040204" pitchFamily="34" charset="0"/>
                <a:ea typeface="Tahoma" panose="020B0604030504040204" pitchFamily="34" charset="0"/>
                <a:cs typeface="Tahoma" panose="020B0604030504040204" pitchFamily="34" charset="0"/>
              </a:rPr>
              <a:t>15</a:t>
            </a:r>
            <a:r>
              <a:rPr lang="es-MX" sz="600" dirty="0">
                <a:latin typeface="Tahoma" panose="020B0604030504040204" pitchFamily="34" charset="0"/>
                <a:ea typeface="Tahoma" panose="020B0604030504040204" pitchFamily="34" charset="0"/>
                <a:cs typeface="Tahoma" panose="020B0604030504040204" pitchFamily="34" charset="0"/>
              </a:rPr>
              <a:t>.INTERNISTA, </a:t>
            </a:r>
            <a:r>
              <a:rPr lang="es-MX" sz="600" b="1" dirty="0">
                <a:latin typeface="Tahoma" panose="020B0604030504040204" pitchFamily="34" charset="0"/>
                <a:ea typeface="Tahoma" panose="020B0604030504040204" pitchFamily="34" charset="0"/>
                <a:cs typeface="Tahoma" panose="020B0604030504040204" pitchFamily="34" charset="0"/>
              </a:rPr>
              <a:t>16</a:t>
            </a:r>
            <a:r>
              <a:rPr lang="es-MX" sz="600" dirty="0">
                <a:latin typeface="Tahoma" panose="020B0604030504040204" pitchFamily="34" charset="0"/>
                <a:ea typeface="Tahoma" panose="020B0604030504040204" pitchFamily="34" charset="0"/>
                <a:cs typeface="Tahoma" panose="020B0604030504040204" pitchFamily="34" charset="0"/>
              </a:rPr>
              <a:t>.MEDICINA CRÍTICA, </a:t>
            </a:r>
            <a:r>
              <a:rPr lang="es-MX" sz="600" b="1" dirty="0">
                <a:latin typeface="Tahoma" panose="020B0604030504040204" pitchFamily="34" charset="0"/>
                <a:ea typeface="Tahoma" panose="020B0604030504040204" pitchFamily="34" charset="0"/>
                <a:cs typeface="Tahoma" panose="020B0604030504040204" pitchFamily="34" charset="0"/>
              </a:rPr>
              <a:t>17</a:t>
            </a:r>
            <a:r>
              <a:rPr lang="es-MX" sz="600" dirty="0">
                <a:latin typeface="Tahoma" panose="020B0604030504040204" pitchFamily="34" charset="0"/>
                <a:ea typeface="Tahoma" panose="020B0604030504040204" pitchFamily="34" charset="0"/>
                <a:cs typeface="Tahoma" panose="020B0604030504040204" pitchFamily="34" charset="0"/>
              </a:rPr>
              <a:t>.NEFRÓLOGO, </a:t>
            </a:r>
            <a:r>
              <a:rPr lang="es-MX" sz="600" b="1" dirty="0">
                <a:latin typeface="Tahoma" panose="020B0604030504040204" pitchFamily="34" charset="0"/>
                <a:ea typeface="Tahoma" panose="020B0604030504040204" pitchFamily="34" charset="0"/>
                <a:cs typeface="Tahoma" panose="020B0604030504040204" pitchFamily="34" charset="0"/>
              </a:rPr>
              <a:t>18</a:t>
            </a:r>
            <a:r>
              <a:rPr lang="es-MX" sz="600" dirty="0">
                <a:latin typeface="Tahoma" panose="020B0604030504040204" pitchFamily="34" charset="0"/>
                <a:ea typeface="Tahoma" panose="020B0604030504040204" pitchFamily="34" charset="0"/>
                <a:cs typeface="Tahoma" panose="020B0604030504040204" pitchFamily="34" charset="0"/>
              </a:rPr>
              <a:t>.NEONATÓLOGO, </a:t>
            </a:r>
            <a:r>
              <a:rPr lang="es-MX" sz="600" b="1" dirty="0">
                <a:latin typeface="Tahoma" panose="020B0604030504040204" pitchFamily="34" charset="0"/>
                <a:ea typeface="Tahoma" panose="020B0604030504040204" pitchFamily="34" charset="0"/>
                <a:cs typeface="Tahoma" panose="020B0604030504040204" pitchFamily="34" charset="0"/>
              </a:rPr>
              <a:t>19</a:t>
            </a:r>
            <a:r>
              <a:rPr lang="es-MX" sz="600" dirty="0">
                <a:latin typeface="Tahoma" panose="020B0604030504040204" pitchFamily="34" charset="0"/>
                <a:ea typeface="Tahoma" panose="020B0604030504040204" pitchFamily="34" charset="0"/>
                <a:cs typeface="Tahoma" panose="020B0604030504040204" pitchFamily="34" charset="0"/>
              </a:rPr>
              <a:t>.NEUMÓLOGO, </a:t>
            </a:r>
            <a:r>
              <a:rPr lang="es-MX" sz="600" b="1" dirty="0">
                <a:latin typeface="Tahoma" panose="020B0604030504040204" pitchFamily="34" charset="0"/>
                <a:ea typeface="Tahoma" panose="020B0604030504040204" pitchFamily="34" charset="0"/>
                <a:cs typeface="Tahoma" panose="020B0604030504040204" pitchFamily="34" charset="0"/>
              </a:rPr>
              <a:t>20</a:t>
            </a:r>
            <a:r>
              <a:rPr lang="es-MX" sz="600" dirty="0">
                <a:latin typeface="Tahoma" panose="020B0604030504040204" pitchFamily="34" charset="0"/>
                <a:ea typeface="Tahoma" panose="020B0604030504040204" pitchFamily="34" charset="0"/>
                <a:cs typeface="Tahoma" panose="020B0604030504040204" pitchFamily="34" charset="0"/>
              </a:rPr>
              <a:t>.NEUROCIRUJANO, </a:t>
            </a:r>
            <a:r>
              <a:rPr lang="es-MX" sz="600" b="1" dirty="0">
                <a:latin typeface="Tahoma" panose="020B0604030504040204" pitchFamily="34" charset="0"/>
                <a:ea typeface="Tahoma" panose="020B0604030504040204" pitchFamily="34" charset="0"/>
                <a:cs typeface="Tahoma" panose="020B0604030504040204" pitchFamily="34" charset="0"/>
              </a:rPr>
              <a:t>21</a:t>
            </a:r>
            <a:r>
              <a:rPr lang="es-MX" sz="600" dirty="0">
                <a:latin typeface="Tahoma" panose="020B0604030504040204" pitchFamily="34" charset="0"/>
                <a:ea typeface="Tahoma" panose="020B0604030504040204" pitchFamily="34" charset="0"/>
                <a:cs typeface="Tahoma" panose="020B0604030504040204" pitchFamily="34" charset="0"/>
              </a:rPr>
              <a:t>.NEURÓLOGO, </a:t>
            </a:r>
            <a:r>
              <a:rPr lang="es-MX" sz="600" b="1" dirty="0">
                <a:latin typeface="Tahoma" panose="020B0604030504040204" pitchFamily="34" charset="0"/>
                <a:ea typeface="Tahoma" panose="020B0604030504040204" pitchFamily="34" charset="0"/>
                <a:cs typeface="Tahoma" panose="020B0604030504040204" pitchFamily="34" charset="0"/>
              </a:rPr>
              <a:t>22</a:t>
            </a:r>
            <a:r>
              <a:rPr lang="es-MX" sz="600" dirty="0">
                <a:latin typeface="Tahoma" panose="020B0604030504040204" pitchFamily="34" charset="0"/>
                <a:ea typeface="Tahoma" panose="020B0604030504040204" pitchFamily="34" charset="0"/>
                <a:cs typeface="Tahoma" panose="020B0604030504040204" pitchFamily="34" charset="0"/>
              </a:rPr>
              <a:t>.OFTALMÓLOGO, </a:t>
            </a:r>
            <a:r>
              <a:rPr lang="es-MX" sz="600" b="1" dirty="0">
                <a:latin typeface="Tahoma" panose="020B0604030504040204" pitchFamily="34" charset="0"/>
                <a:ea typeface="Tahoma" panose="020B0604030504040204" pitchFamily="34" charset="0"/>
                <a:cs typeface="Tahoma" panose="020B0604030504040204" pitchFamily="34" charset="0"/>
              </a:rPr>
              <a:t>23</a:t>
            </a:r>
            <a:r>
              <a:rPr lang="es-MX" sz="600" dirty="0">
                <a:latin typeface="Tahoma" panose="020B0604030504040204" pitchFamily="34" charset="0"/>
                <a:ea typeface="Tahoma" panose="020B0604030504040204" pitchFamily="34" charset="0"/>
                <a:cs typeface="Tahoma" panose="020B0604030504040204" pitchFamily="34" charset="0"/>
              </a:rPr>
              <a:t>.ONCÓLOGO, </a:t>
            </a:r>
            <a:r>
              <a:rPr lang="es-MX" sz="600" b="1" dirty="0">
                <a:latin typeface="Tahoma" panose="020B0604030504040204" pitchFamily="34" charset="0"/>
                <a:ea typeface="Tahoma" panose="020B0604030504040204" pitchFamily="34" charset="0"/>
                <a:cs typeface="Tahoma" panose="020B0604030504040204" pitchFamily="34" charset="0"/>
              </a:rPr>
              <a:t>24</a:t>
            </a:r>
            <a:r>
              <a:rPr lang="es-MX" sz="600" dirty="0">
                <a:latin typeface="Tahoma" panose="020B0604030504040204" pitchFamily="34" charset="0"/>
                <a:ea typeface="Tahoma" panose="020B0604030504040204" pitchFamily="34" charset="0"/>
                <a:cs typeface="Tahoma" panose="020B0604030504040204" pitchFamily="34" charset="0"/>
              </a:rPr>
              <a:t>.ORTOPEDISTA, </a:t>
            </a:r>
            <a:r>
              <a:rPr lang="es-MX" sz="600" b="1" dirty="0">
                <a:latin typeface="Tahoma" panose="020B0604030504040204" pitchFamily="34" charset="0"/>
                <a:ea typeface="Tahoma" panose="020B0604030504040204" pitchFamily="34" charset="0"/>
                <a:cs typeface="Tahoma" panose="020B0604030504040204" pitchFamily="34" charset="0"/>
              </a:rPr>
              <a:t>25</a:t>
            </a:r>
            <a:r>
              <a:rPr lang="es-MX" sz="600" dirty="0">
                <a:latin typeface="Tahoma" panose="020B0604030504040204" pitchFamily="34" charset="0"/>
                <a:ea typeface="Tahoma" panose="020B0604030504040204" pitchFamily="34" charset="0"/>
                <a:cs typeface="Tahoma" panose="020B0604030504040204" pitchFamily="34" charset="0"/>
              </a:rPr>
              <a:t>.OTORRINOLARINGÓLOGO, </a:t>
            </a:r>
            <a:r>
              <a:rPr lang="es-MX" sz="600" b="1" dirty="0">
                <a:latin typeface="Tahoma" panose="020B0604030504040204" pitchFamily="34" charset="0"/>
                <a:ea typeface="Tahoma" panose="020B0604030504040204" pitchFamily="34" charset="0"/>
                <a:cs typeface="Tahoma" panose="020B0604030504040204" pitchFamily="34" charset="0"/>
              </a:rPr>
              <a:t>26</a:t>
            </a:r>
            <a:r>
              <a:rPr lang="es-MX" sz="600" dirty="0">
                <a:latin typeface="Tahoma" panose="020B0604030504040204" pitchFamily="34" charset="0"/>
                <a:ea typeface="Tahoma" panose="020B0604030504040204" pitchFamily="34" charset="0"/>
                <a:cs typeface="Tahoma" panose="020B0604030504040204" pitchFamily="34" charset="0"/>
              </a:rPr>
              <a:t>.PEDIATRA, </a:t>
            </a:r>
            <a:r>
              <a:rPr lang="es-MX" sz="600" b="1" dirty="0">
                <a:latin typeface="Tahoma" panose="020B0604030504040204" pitchFamily="34" charset="0"/>
                <a:ea typeface="Tahoma" panose="020B0604030504040204" pitchFamily="34" charset="0"/>
                <a:cs typeface="Tahoma" panose="020B0604030504040204" pitchFamily="34" charset="0"/>
              </a:rPr>
              <a:t>27</a:t>
            </a:r>
            <a:r>
              <a:rPr lang="es-MX" sz="600" dirty="0">
                <a:latin typeface="Tahoma" panose="020B0604030504040204" pitchFamily="34" charset="0"/>
                <a:ea typeface="Tahoma" panose="020B0604030504040204" pitchFamily="34" charset="0"/>
                <a:cs typeface="Tahoma" panose="020B0604030504040204" pitchFamily="34" charset="0"/>
              </a:rPr>
              <a:t>.PROCTÓLOGO, </a:t>
            </a:r>
            <a:r>
              <a:rPr lang="es-MX" sz="600" b="1" dirty="0">
                <a:latin typeface="Tahoma" panose="020B0604030504040204" pitchFamily="34" charset="0"/>
                <a:ea typeface="Tahoma" panose="020B0604030504040204" pitchFamily="34" charset="0"/>
                <a:cs typeface="Tahoma" panose="020B0604030504040204" pitchFamily="34" charset="0"/>
              </a:rPr>
              <a:t>28</a:t>
            </a:r>
            <a:r>
              <a:rPr lang="es-MX" sz="600" dirty="0">
                <a:latin typeface="Tahoma" panose="020B0604030504040204" pitchFamily="34" charset="0"/>
                <a:ea typeface="Tahoma" panose="020B0604030504040204" pitchFamily="34" charset="0"/>
                <a:cs typeface="Tahoma" panose="020B0604030504040204" pitchFamily="34" charset="0"/>
              </a:rPr>
              <a:t>.PSIQUIÁTRA, </a:t>
            </a:r>
            <a:r>
              <a:rPr lang="es-MX" sz="600" b="1" dirty="0">
                <a:latin typeface="Tahoma" panose="020B0604030504040204" pitchFamily="34" charset="0"/>
                <a:ea typeface="Tahoma" panose="020B0604030504040204" pitchFamily="34" charset="0"/>
                <a:cs typeface="Tahoma" panose="020B0604030504040204" pitchFamily="34" charset="0"/>
              </a:rPr>
              <a:t>29</a:t>
            </a:r>
            <a:r>
              <a:rPr lang="es-MX" sz="600" dirty="0">
                <a:latin typeface="Tahoma" panose="020B0604030504040204" pitchFamily="34" charset="0"/>
                <a:ea typeface="Tahoma" panose="020B0604030504040204" pitchFamily="34" charset="0"/>
                <a:cs typeface="Tahoma" panose="020B0604030504040204" pitchFamily="34" charset="0"/>
              </a:rPr>
              <a:t>.REUMATÓLOGO, </a:t>
            </a:r>
            <a:r>
              <a:rPr lang="es-MX" sz="600" b="1" dirty="0">
                <a:latin typeface="Tahoma" panose="020B0604030504040204" pitchFamily="34" charset="0"/>
                <a:ea typeface="Tahoma" panose="020B0604030504040204" pitchFamily="34" charset="0"/>
                <a:cs typeface="Tahoma" panose="020B0604030504040204" pitchFamily="34" charset="0"/>
              </a:rPr>
              <a:t>30</a:t>
            </a:r>
            <a:r>
              <a:rPr lang="es-MX" sz="600" dirty="0">
                <a:latin typeface="Tahoma" panose="020B0604030504040204" pitchFamily="34" charset="0"/>
                <a:ea typeface="Tahoma" panose="020B0604030504040204" pitchFamily="34" charset="0"/>
                <a:cs typeface="Tahoma" panose="020B0604030504040204" pitchFamily="34" charset="0"/>
              </a:rPr>
              <a:t>.TERAPISTA, </a:t>
            </a:r>
            <a:r>
              <a:rPr lang="es-MX" sz="600" b="1" dirty="0">
                <a:latin typeface="Tahoma" panose="020B0604030504040204" pitchFamily="34" charset="0"/>
                <a:ea typeface="Tahoma" panose="020B0604030504040204" pitchFamily="34" charset="0"/>
                <a:cs typeface="Tahoma" panose="020B0604030504040204" pitchFamily="34" charset="0"/>
              </a:rPr>
              <a:t>31</a:t>
            </a:r>
            <a:r>
              <a:rPr lang="es-MX" sz="600" dirty="0">
                <a:latin typeface="Tahoma" panose="020B0604030504040204" pitchFamily="34" charset="0"/>
                <a:ea typeface="Tahoma" panose="020B0604030504040204" pitchFamily="34" charset="0"/>
                <a:cs typeface="Tahoma" panose="020B0604030504040204" pitchFamily="34" charset="0"/>
              </a:rPr>
              <a:t>.TRAUMATÓLOGO, </a:t>
            </a:r>
            <a:r>
              <a:rPr lang="es-MX" sz="600" b="1" dirty="0">
                <a:latin typeface="Tahoma" panose="020B0604030504040204" pitchFamily="34" charset="0"/>
                <a:ea typeface="Tahoma" panose="020B0604030504040204" pitchFamily="34" charset="0"/>
                <a:cs typeface="Tahoma" panose="020B0604030504040204" pitchFamily="34" charset="0"/>
              </a:rPr>
              <a:t>32</a:t>
            </a:r>
            <a:r>
              <a:rPr lang="es-MX" sz="600" dirty="0">
                <a:latin typeface="Tahoma" panose="020B0604030504040204" pitchFamily="34" charset="0"/>
                <a:ea typeface="Tahoma" panose="020B0604030504040204" pitchFamily="34" charset="0"/>
                <a:cs typeface="Tahoma" panose="020B0604030504040204" pitchFamily="34" charset="0"/>
              </a:rPr>
              <a:t>.URGENCIÓLOGO, </a:t>
            </a:r>
            <a:r>
              <a:rPr lang="es-MX" sz="600" b="1" dirty="0">
                <a:latin typeface="Tahoma" panose="020B0604030504040204" pitchFamily="34" charset="0"/>
                <a:ea typeface="Tahoma" panose="020B0604030504040204" pitchFamily="34" charset="0"/>
                <a:cs typeface="Tahoma" panose="020B0604030504040204" pitchFamily="34" charset="0"/>
              </a:rPr>
              <a:t>33</a:t>
            </a:r>
            <a:r>
              <a:rPr lang="es-MX" sz="600" dirty="0">
                <a:latin typeface="Tahoma" panose="020B0604030504040204" pitchFamily="34" charset="0"/>
                <a:ea typeface="Tahoma" panose="020B0604030504040204" pitchFamily="34" charset="0"/>
                <a:cs typeface="Tahoma" panose="020B0604030504040204" pitchFamily="34" charset="0"/>
              </a:rPr>
              <a:t>.URÓLOGO, </a:t>
            </a:r>
            <a:r>
              <a:rPr lang="es-MX" sz="600" b="1" dirty="0">
                <a:latin typeface="Tahoma" panose="020B0604030504040204" pitchFamily="34" charset="0"/>
                <a:ea typeface="Tahoma" panose="020B0604030504040204" pitchFamily="34" charset="0"/>
                <a:cs typeface="Tahoma" panose="020B0604030504040204" pitchFamily="34" charset="0"/>
              </a:rPr>
              <a:t>88</a:t>
            </a:r>
            <a:r>
              <a:rPr lang="es-MX" sz="600" dirty="0">
                <a:latin typeface="Tahoma" panose="020B0604030504040204" pitchFamily="34" charset="0"/>
                <a:ea typeface="Tahoma" panose="020B0604030504040204" pitchFamily="34" charset="0"/>
                <a:cs typeface="Tahoma" panose="020B0604030504040204" pitchFamily="34" charset="0"/>
              </a:rPr>
              <a:t>.OTROS</a:t>
            </a:r>
          </a:p>
          <a:p>
            <a:r>
              <a:rPr lang="es-MX" sz="600" b="1" dirty="0">
                <a:latin typeface="Tahoma" panose="020B0604030504040204" pitchFamily="34" charset="0"/>
                <a:ea typeface="Tahoma" panose="020B0604030504040204" pitchFamily="34" charset="0"/>
                <a:cs typeface="Tahoma" panose="020B0604030504040204" pitchFamily="34" charset="0"/>
              </a:rPr>
              <a:t>SERVICIO O ÁREA: 1</a:t>
            </a:r>
            <a:r>
              <a:rPr lang="es-MX" sz="600" dirty="0">
                <a:latin typeface="Tahoma" panose="020B0604030504040204" pitchFamily="34" charset="0"/>
                <a:ea typeface="Tahoma" panose="020B0604030504040204" pitchFamily="34" charset="0"/>
                <a:cs typeface="Tahoma" panose="020B0604030504040204" pitchFamily="34" charset="0"/>
              </a:rPr>
              <a:t>.UNIDAD DE CONTACTO PARA INTERCONSULTA A DISTANCIA (UCID), </a:t>
            </a:r>
            <a:r>
              <a:rPr lang="es-MX" sz="600" b="1" dirty="0">
                <a:solidFill>
                  <a:srgbClr val="691B31"/>
                </a:solidFill>
                <a:latin typeface="Tahoma" panose="020B0604030504040204" pitchFamily="34" charset="0"/>
                <a:ea typeface="Tahoma" panose="020B0604030504040204" pitchFamily="34" charset="0"/>
                <a:cs typeface="Tahoma" panose="020B0604030504040204" pitchFamily="34" charset="0"/>
              </a:rPr>
              <a:t>2</a:t>
            </a:r>
            <a:r>
              <a:rPr lang="es-MX" sz="600" dirty="0">
                <a:solidFill>
                  <a:srgbClr val="691B31"/>
                </a:solidFill>
                <a:latin typeface="Tahoma" panose="020B0604030504040204" pitchFamily="34" charset="0"/>
                <a:ea typeface="Tahoma" panose="020B0604030504040204" pitchFamily="34" charset="0"/>
                <a:cs typeface="Tahoma" panose="020B0604030504040204" pitchFamily="34" charset="0"/>
              </a:rPr>
              <a:t>.CALLCENTER</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.URGENCIAS,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.HOSPITALIZACIÓN, </a:t>
            </a:r>
            <a:r>
              <a:rPr lang="es-MX" sz="600" b="1" dirty="0">
                <a:latin typeface="Tahoma" panose="020B0604030504040204" pitchFamily="34" charset="0"/>
                <a:ea typeface="Tahoma" panose="020B0604030504040204" pitchFamily="34" charset="0"/>
                <a:cs typeface="Tahoma" panose="020B0604030504040204" pitchFamily="34" charset="0"/>
              </a:rPr>
              <a:t>5</a:t>
            </a:r>
            <a:r>
              <a:rPr lang="es-MX" sz="600" dirty="0">
                <a:latin typeface="Tahoma" panose="020B0604030504040204" pitchFamily="34" charset="0"/>
                <a:ea typeface="Tahoma" panose="020B0604030504040204" pitchFamily="34" charset="0"/>
                <a:cs typeface="Tahoma" panose="020B0604030504040204" pitchFamily="34" charset="0"/>
              </a:rPr>
              <a:t>.TERAPIA INTENSIVA O INTERMEDIA,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.CONSULTA EXTERNA, </a:t>
            </a:r>
            <a:r>
              <a:rPr lang="es-MX" sz="600" b="1" dirty="0">
                <a:latin typeface="Tahoma" panose="020B0604030504040204" pitchFamily="34" charset="0"/>
                <a:ea typeface="Tahoma" panose="020B0604030504040204" pitchFamily="34" charset="0"/>
                <a:cs typeface="Tahoma" panose="020B0604030504040204" pitchFamily="34" charset="0"/>
              </a:rPr>
              <a:t>88</a:t>
            </a:r>
            <a:r>
              <a:rPr lang="es-MX" sz="600" dirty="0">
                <a:latin typeface="Tahoma" panose="020B0604030504040204" pitchFamily="34" charset="0"/>
                <a:ea typeface="Tahoma" panose="020B0604030504040204" pitchFamily="34" charset="0"/>
                <a:cs typeface="Tahoma" panose="020B0604030504040204" pitchFamily="34" charset="0"/>
              </a:rPr>
              <a:t>.OTRO</a:t>
            </a:r>
          </a:p>
        </p:txBody>
      </p:sp>
      <p:sp>
        <p:nvSpPr>
          <p:cNvPr id="65" name="Text Box 376"/>
          <p:cNvSpPr txBox="1">
            <a:spLocks noChangeArrowheads="1"/>
          </p:cNvSpPr>
          <p:nvPr/>
        </p:nvSpPr>
        <p:spPr bwMode="auto">
          <a:xfrm>
            <a:off x="7664025" y="1503096"/>
            <a:ext cx="1381196" cy="203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pPr>
            <a:r>
              <a:rPr lang="es-ES_tradnl" altLang="es-MX" sz="646" b="1" dirty="0"/>
              <a:t>TIPO DE PERSONAL</a:t>
            </a:r>
            <a:r>
              <a:rPr lang="es-ES_tradnl" altLang="es-MX" sz="831" b="1" dirty="0">
                <a:solidFill>
                  <a:schemeClr val="accent5">
                    <a:lumMod val="50000"/>
                  </a:schemeClr>
                </a:solidFill>
              </a:rPr>
              <a:t>: 1   </a:t>
            </a:r>
          </a:p>
        </p:txBody>
      </p:sp>
      <p:sp>
        <p:nvSpPr>
          <p:cNvPr id="3130" name="Text Box 376"/>
          <p:cNvSpPr txBox="1">
            <a:spLocks noChangeArrowheads="1"/>
          </p:cNvSpPr>
          <p:nvPr/>
        </p:nvSpPr>
        <p:spPr bwMode="auto">
          <a:xfrm>
            <a:off x="2837527" y="1632914"/>
            <a:ext cx="3432089" cy="218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pPr>
            <a:r>
              <a:rPr lang="es-ES_tradnl" altLang="es-MX" sz="646" b="1" dirty="0"/>
              <a:t>NOMBRE DEL PRESTADOR DE SERVICIO:  </a:t>
            </a:r>
            <a:r>
              <a:rPr lang="es-ES_tradnl" altLang="es-MX" sz="831" b="1" dirty="0">
                <a:solidFill>
                  <a:srgbClr val="0070C0"/>
                </a:solidFill>
              </a:rPr>
              <a:t>CAREN MONTES OLVERA</a:t>
            </a:r>
          </a:p>
        </p:txBody>
      </p:sp>
      <p:sp>
        <p:nvSpPr>
          <p:cNvPr id="3094" name="Text Box 95"/>
          <p:cNvSpPr txBox="1">
            <a:spLocks noChangeArrowheads="1"/>
          </p:cNvSpPr>
          <p:nvPr/>
        </p:nvSpPr>
        <p:spPr bwMode="auto">
          <a:xfrm>
            <a:off x="1502107" y="1503095"/>
            <a:ext cx="963513" cy="218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90000"/>
              </a:spcBef>
            </a:pPr>
            <a:r>
              <a:rPr lang="es-ES_tradnl" altLang="es-MX" sz="646" b="1" dirty="0"/>
              <a:t>NOMBRE UNIDAD:</a:t>
            </a:r>
            <a:endParaRPr lang="es-ES_tradnl" altLang="es-MX" sz="738" b="1" dirty="0"/>
          </a:p>
        </p:txBody>
      </p:sp>
      <p:sp>
        <p:nvSpPr>
          <p:cNvPr id="3125" name="Line 371"/>
          <p:cNvSpPr>
            <a:spLocks noChangeShapeType="1"/>
          </p:cNvSpPr>
          <p:nvPr/>
        </p:nvSpPr>
        <p:spPr bwMode="auto">
          <a:xfrm>
            <a:off x="7726680" y="1542216"/>
            <a:ext cx="0" cy="28597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128" name="Text Box 374"/>
          <p:cNvSpPr txBox="1">
            <a:spLocks noChangeArrowheads="1"/>
          </p:cNvSpPr>
          <p:nvPr/>
        </p:nvSpPr>
        <p:spPr bwMode="auto">
          <a:xfrm>
            <a:off x="152355" y="1503095"/>
            <a:ext cx="951392" cy="218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pPr>
            <a:r>
              <a:rPr lang="es-ES_tradnl" altLang="es-MX" sz="646" b="1" dirty="0"/>
              <a:t>CLUES:</a:t>
            </a:r>
          </a:p>
        </p:txBody>
      </p:sp>
      <p:sp>
        <p:nvSpPr>
          <p:cNvPr id="3129" name="Text Box 375"/>
          <p:cNvSpPr txBox="1">
            <a:spLocks noChangeArrowheads="1"/>
          </p:cNvSpPr>
          <p:nvPr/>
        </p:nvSpPr>
        <p:spPr bwMode="auto">
          <a:xfrm>
            <a:off x="10735561" y="1491226"/>
            <a:ext cx="1068278" cy="218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pPr>
            <a:r>
              <a:rPr lang="es-ES_tradnl" altLang="es-MX" sz="646" b="1" dirty="0"/>
              <a:t>SERVICIO O ÁREA:</a:t>
            </a:r>
          </a:p>
          <a:p>
            <a:pPr>
              <a:spcBef>
                <a:spcPct val="50000"/>
              </a:spcBef>
            </a:pPr>
            <a:r>
              <a:rPr lang="es-ES_tradnl" altLang="es-MX" sz="646" b="1" dirty="0"/>
              <a:t>               </a:t>
            </a:r>
            <a:r>
              <a:rPr lang="es-ES_tradnl" altLang="es-MX" sz="738" b="1" dirty="0">
                <a:solidFill>
                  <a:schemeClr val="accent2">
                    <a:lumMod val="75000"/>
                  </a:schemeClr>
                </a:solidFill>
              </a:rPr>
              <a:t> </a:t>
            </a:r>
          </a:p>
          <a:p>
            <a:pPr>
              <a:spcBef>
                <a:spcPct val="50000"/>
              </a:spcBef>
            </a:pPr>
            <a:r>
              <a:rPr lang="es-ES_tradnl" altLang="es-MX" sz="646" b="1" dirty="0"/>
              <a:t>                                     </a:t>
            </a:r>
            <a:r>
              <a:rPr lang="es-ES_tradnl" altLang="es-MX" sz="831" b="1" dirty="0">
                <a:solidFill>
                  <a:schemeClr val="accent2">
                    <a:lumMod val="75000"/>
                  </a:schemeClr>
                </a:solidFill>
              </a:rPr>
              <a:t>                                                     </a:t>
            </a:r>
          </a:p>
        </p:txBody>
      </p:sp>
      <p:sp>
        <p:nvSpPr>
          <p:cNvPr id="62" name="Text Box 376"/>
          <p:cNvSpPr txBox="1">
            <a:spLocks noChangeArrowheads="1"/>
          </p:cNvSpPr>
          <p:nvPr/>
        </p:nvSpPr>
        <p:spPr bwMode="auto">
          <a:xfrm>
            <a:off x="9332424" y="1503096"/>
            <a:ext cx="1381196" cy="203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r>
              <a:rPr lang="es-ES_tradnl" altLang="es-MX" sz="646" b="1" dirty="0"/>
              <a:t>CÉDULA PROFESIONAL:</a:t>
            </a:r>
          </a:p>
          <a:p>
            <a:endParaRPr lang="es-ES_tradnl" altLang="es-MX" sz="646" b="1" dirty="0">
              <a:solidFill>
                <a:schemeClr val="accent2">
                  <a:lumMod val="75000"/>
                </a:schemeClr>
              </a:solidFill>
            </a:endParaRPr>
          </a:p>
        </p:txBody>
      </p:sp>
      <p:sp>
        <p:nvSpPr>
          <p:cNvPr id="3126" name="Line 372"/>
          <p:cNvSpPr>
            <a:spLocks noChangeShapeType="1"/>
          </p:cNvSpPr>
          <p:nvPr/>
        </p:nvSpPr>
        <p:spPr bwMode="auto">
          <a:xfrm>
            <a:off x="1452206" y="1542216"/>
            <a:ext cx="0" cy="28597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127" name="Line 373"/>
          <p:cNvSpPr>
            <a:spLocks noChangeShapeType="1"/>
          </p:cNvSpPr>
          <p:nvPr/>
        </p:nvSpPr>
        <p:spPr bwMode="auto">
          <a:xfrm>
            <a:off x="10774072" y="1542216"/>
            <a:ext cx="0" cy="28597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75" name="Line 57"/>
          <p:cNvSpPr>
            <a:spLocks noChangeShapeType="1"/>
          </p:cNvSpPr>
          <p:nvPr/>
        </p:nvSpPr>
        <p:spPr bwMode="auto">
          <a:xfrm>
            <a:off x="5886150"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76" name="Line 58"/>
          <p:cNvSpPr>
            <a:spLocks noChangeShapeType="1"/>
          </p:cNvSpPr>
          <p:nvPr/>
        </p:nvSpPr>
        <p:spPr bwMode="auto">
          <a:xfrm>
            <a:off x="6003614"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80" name="Line 338"/>
          <p:cNvSpPr>
            <a:spLocks noChangeShapeType="1"/>
          </p:cNvSpPr>
          <p:nvPr/>
        </p:nvSpPr>
        <p:spPr bwMode="auto">
          <a:xfrm>
            <a:off x="6119431" y="2425386"/>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83" name="Line 59"/>
          <p:cNvSpPr>
            <a:spLocks noChangeShapeType="1"/>
          </p:cNvSpPr>
          <p:nvPr/>
        </p:nvSpPr>
        <p:spPr bwMode="auto">
          <a:xfrm>
            <a:off x="6698290" y="277689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72" name="Line 367"/>
          <p:cNvSpPr>
            <a:spLocks noChangeShapeType="1"/>
          </p:cNvSpPr>
          <p:nvPr/>
        </p:nvSpPr>
        <p:spPr bwMode="auto">
          <a:xfrm flipH="1">
            <a:off x="208188" y="1823105"/>
            <a:ext cx="11785820" cy="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180" name="Line 371"/>
          <p:cNvSpPr>
            <a:spLocks noChangeShapeType="1"/>
          </p:cNvSpPr>
          <p:nvPr/>
        </p:nvSpPr>
        <p:spPr bwMode="auto">
          <a:xfrm>
            <a:off x="9390560" y="1537127"/>
            <a:ext cx="0" cy="28597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50" name="Line 59"/>
          <p:cNvSpPr>
            <a:spLocks noChangeShapeType="1"/>
          </p:cNvSpPr>
          <p:nvPr/>
        </p:nvSpPr>
        <p:spPr bwMode="auto">
          <a:xfrm>
            <a:off x="6235684" y="277689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096" name="Line 103"/>
          <p:cNvSpPr>
            <a:spLocks noChangeShapeType="1"/>
          </p:cNvSpPr>
          <p:nvPr/>
        </p:nvSpPr>
        <p:spPr bwMode="auto">
          <a:xfrm>
            <a:off x="218103" y="5066615"/>
            <a:ext cx="11789334" cy="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121" name="Line 367"/>
          <p:cNvSpPr>
            <a:spLocks noChangeShapeType="1"/>
          </p:cNvSpPr>
          <p:nvPr/>
        </p:nvSpPr>
        <p:spPr bwMode="auto">
          <a:xfrm flipH="1">
            <a:off x="222432" y="2418543"/>
            <a:ext cx="11785820" cy="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112" name="Text Box 351"/>
          <p:cNvSpPr txBox="1">
            <a:spLocks noChangeArrowheads="1"/>
          </p:cNvSpPr>
          <p:nvPr/>
        </p:nvSpPr>
        <p:spPr bwMode="auto">
          <a:xfrm>
            <a:off x="5886767" y="2374360"/>
            <a:ext cx="5975513" cy="176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r>
              <a:rPr lang="es-ES_tradnl" altLang="es-MX" sz="646" b="1" dirty="0"/>
              <a:t>TIPO DE SERVICIO DE ATENCIÓN A DISTANCIA</a:t>
            </a:r>
            <a:endParaRPr lang="es-ES_tradnl" altLang="es-MX" sz="923" dirty="0"/>
          </a:p>
        </p:txBody>
      </p:sp>
      <p:sp>
        <p:nvSpPr>
          <p:cNvPr id="102" name="Text Box 351"/>
          <p:cNvSpPr txBox="1">
            <a:spLocks noChangeArrowheads="1"/>
          </p:cNvSpPr>
          <p:nvPr/>
        </p:nvSpPr>
        <p:spPr bwMode="auto">
          <a:xfrm>
            <a:off x="7039931" y="2500592"/>
            <a:ext cx="3588469" cy="164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r>
              <a:rPr lang="es-MX" altLang="es-MX" sz="554" b="1" dirty="0"/>
              <a:t>TRIAGE A DISTANCIA DE CASOS SOSPECHOSOS DE COVID-19</a:t>
            </a:r>
            <a:endParaRPr lang="es-ES_tradnl" altLang="es-MX" sz="738" dirty="0"/>
          </a:p>
        </p:txBody>
      </p:sp>
      <p:sp>
        <p:nvSpPr>
          <p:cNvPr id="3110" name="Line 345"/>
          <p:cNvSpPr>
            <a:spLocks noChangeShapeType="1"/>
          </p:cNvSpPr>
          <p:nvPr/>
        </p:nvSpPr>
        <p:spPr bwMode="auto">
          <a:xfrm>
            <a:off x="8937026" y="2786612"/>
            <a:ext cx="261868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101" name="Text Box 351"/>
          <p:cNvSpPr txBox="1">
            <a:spLocks noChangeArrowheads="1"/>
          </p:cNvSpPr>
          <p:nvPr/>
        </p:nvSpPr>
        <p:spPr bwMode="auto">
          <a:xfrm>
            <a:off x="6072060" y="2493458"/>
            <a:ext cx="1184111" cy="150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r>
              <a:rPr lang="es-ES_tradnl" altLang="es-MX" sz="554" b="1" dirty="0"/>
              <a:t>ASESORÍA A DISTANCIA</a:t>
            </a:r>
            <a:endParaRPr lang="es-ES_tradnl" altLang="es-MX" sz="554" dirty="0"/>
          </a:p>
        </p:txBody>
      </p:sp>
      <p:sp>
        <p:nvSpPr>
          <p:cNvPr id="196" name="Rectángulo 195"/>
          <p:cNvSpPr/>
          <p:nvPr/>
        </p:nvSpPr>
        <p:spPr>
          <a:xfrm rot="16200000">
            <a:off x="6075319" y="3561672"/>
            <a:ext cx="1437164" cy="179054"/>
          </a:xfrm>
          <a:prstGeom prst="rect">
            <a:avLst/>
          </a:prstGeom>
        </p:spPr>
        <p:txBody>
          <a:bodyPr wrap="square">
            <a:spAutoFit/>
          </a:bodyPr>
          <a:lstStyle/>
          <a:p>
            <a:pPr defTabSz="664632">
              <a:lnSpc>
                <a:spcPts val="554"/>
              </a:lnSpc>
            </a:pPr>
            <a:r>
              <a:rPr lang="es-ES_tradnl" altLang="es-MX" sz="554" b="1" dirty="0"/>
              <a:t>EMOCIONAL PACIENTE COVID-19</a:t>
            </a:r>
          </a:p>
        </p:txBody>
      </p:sp>
      <p:sp>
        <p:nvSpPr>
          <p:cNvPr id="197" name="Rectángulo 196"/>
          <p:cNvSpPr/>
          <p:nvPr/>
        </p:nvSpPr>
        <p:spPr>
          <a:xfrm rot="16200000">
            <a:off x="5620761" y="3638968"/>
            <a:ext cx="1117406" cy="187871"/>
          </a:xfrm>
          <a:prstGeom prst="rect">
            <a:avLst/>
          </a:prstGeom>
        </p:spPr>
        <p:txBody>
          <a:bodyPr wrap="none">
            <a:spAutoFit/>
          </a:bodyPr>
          <a:lstStyle/>
          <a:p>
            <a:r>
              <a:rPr lang="es-ES_tradnl" altLang="es-MX" sz="554" b="1" dirty="0"/>
              <a:t>INFORMACION GENERAL </a:t>
            </a:r>
            <a:endParaRPr lang="es-MX" sz="646" dirty="0"/>
          </a:p>
        </p:txBody>
      </p:sp>
      <p:sp>
        <p:nvSpPr>
          <p:cNvPr id="200" name="Rectángulo 199"/>
          <p:cNvSpPr/>
          <p:nvPr/>
        </p:nvSpPr>
        <p:spPr>
          <a:xfrm rot="16200000">
            <a:off x="5317069" y="3681415"/>
            <a:ext cx="1029271" cy="187871"/>
          </a:xfrm>
          <a:prstGeom prst="rect">
            <a:avLst/>
          </a:prstGeom>
        </p:spPr>
        <p:txBody>
          <a:bodyPr wrap="none">
            <a:spAutoFit/>
          </a:bodyPr>
          <a:lstStyle/>
          <a:p>
            <a:pPr defTabSz="664632">
              <a:spcAft>
                <a:spcPts val="412"/>
              </a:spcAft>
            </a:pPr>
            <a:r>
              <a:rPr lang="es-ES_tradnl" altLang="es-MX" sz="554" b="1" dirty="0"/>
              <a:t>LLAMADA TELEFÓNICA</a:t>
            </a:r>
          </a:p>
        </p:txBody>
      </p:sp>
      <p:sp>
        <p:nvSpPr>
          <p:cNvPr id="201" name="Rectángulo 200"/>
          <p:cNvSpPr/>
          <p:nvPr/>
        </p:nvSpPr>
        <p:spPr>
          <a:xfrm rot="16200000">
            <a:off x="5456959" y="3714135"/>
            <a:ext cx="981372" cy="187871"/>
          </a:xfrm>
          <a:prstGeom prst="rect">
            <a:avLst/>
          </a:prstGeom>
        </p:spPr>
        <p:txBody>
          <a:bodyPr wrap="none">
            <a:spAutoFit/>
          </a:bodyPr>
          <a:lstStyle/>
          <a:p>
            <a:pPr defTabSz="664632">
              <a:spcAft>
                <a:spcPts val="274"/>
              </a:spcAft>
            </a:pPr>
            <a:r>
              <a:rPr lang="es-ES_tradnl" altLang="es-MX" sz="554" b="1" dirty="0"/>
              <a:t>MENSAJERÍA DIGITAL</a:t>
            </a:r>
          </a:p>
        </p:txBody>
      </p:sp>
      <p:sp>
        <p:nvSpPr>
          <p:cNvPr id="202" name="Rectángulo 201"/>
          <p:cNvSpPr/>
          <p:nvPr/>
        </p:nvSpPr>
        <p:spPr>
          <a:xfrm rot="16200000">
            <a:off x="5655372" y="3831746"/>
            <a:ext cx="803184" cy="187871"/>
          </a:xfrm>
          <a:prstGeom prst="rect">
            <a:avLst/>
          </a:prstGeom>
        </p:spPr>
        <p:txBody>
          <a:bodyPr wrap="none">
            <a:spAutoFit/>
          </a:bodyPr>
          <a:lstStyle/>
          <a:p>
            <a:pPr defTabSz="664632">
              <a:spcAft>
                <a:spcPts val="274"/>
              </a:spcAft>
            </a:pPr>
            <a:r>
              <a:rPr lang="es-ES_tradnl" altLang="es-MX" sz="554" b="1" dirty="0"/>
              <a:t>VIDEOLLAMADA</a:t>
            </a:r>
          </a:p>
        </p:txBody>
      </p:sp>
      <p:sp>
        <p:nvSpPr>
          <p:cNvPr id="244" name="Rectángulo 243"/>
          <p:cNvSpPr/>
          <p:nvPr/>
        </p:nvSpPr>
        <p:spPr>
          <a:xfrm rot="16200000">
            <a:off x="11502117" y="3824053"/>
            <a:ext cx="903580" cy="187871"/>
          </a:xfrm>
          <a:prstGeom prst="rect">
            <a:avLst/>
          </a:prstGeom>
        </p:spPr>
        <p:txBody>
          <a:bodyPr wrap="square">
            <a:spAutoFit/>
          </a:bodyPr>
          <a:lstStyle/>
          <a:p>
            <a:pPr defTabSz="664632">
              <a:spcBef>
                <a:spcPts val="343"/>
              </a:spcBef>
            </a:pPr>
            <a:r>
              <a:rPr lang="es-ES_tradnl" altLang="es-MX" sz="554" b="1" dirty="0"/>
              <a:t>REFERIDO A: </a:t>
            </a:r>
          </a:p>
        </p:txBody>
      </p:sp>
      <p:sp>
        <p:nvSpPr>
          <p:cNvPr id="258" name="Line 345"/>
          <p:cNvSpPr>
            <a:spLocks noChangeShapeType="1"/>
          </p:cNvSpPr>
          <p:nvPr/>
        </p:nvSpPr>
        <p:spPr bwMode="auto">
          <a:xfrm>
            <a:off x="5778441" y="2657965"/>
            <a:ext cx="475229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54" name="Line 59"/>
          <p:cNvSpPr>
            <a:spLocks noChangeShapeType="1"/>
          </p:cNvSpPr>
          <p:nvPr/>
        </p:nvSpPr>
        <p:spPr bwMode="auto">
          <a:xfrm>
            <a:off x="4657197" y="4408300"/>
            <a:ext cx="0" cy="68846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32" name="Text Box 368"/>
          <p:cNvSpPr txBox="1">
            <a:spLocks noChangeArrowheads="1"/>
          </p:cNvSpPr>
          <p:nvPr/>
        </p:nvSpPr>
        <p:spPr bwMode="auto">
          <a:xfrm>
            <a:off x="426478" y="4484463"/>
            <a:ext cx="1892140" cy="1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ts val="388"/>
              </a:spcBef>
            </a:pPr>
            <a:r>
              <a:rPr lang="es-ES_tradnl" altLang="es-MX" sz="462" b="1" dirty="0"/>
              <a:t>CURP: </a:t>
            </a:r>
            <a:r>
              <a:rPr lang="es-ES_tradnl" altLang="es-MX" sz="700" b="1" dirty="0">
                <a:solidFill>
                  <a:srgbClr val="0070C0"/>
                </a:solidFill>
              </a:rPr>
              <a:t>AIMR731217HNTRDF04</a:t>
            </a:r>
            <a:endParaRPr lang="es-ES_tradnl" altLang="es-MX" sz="738" b="1" dirty="0">
              <a:solidFill>
                <a:srgbClr val="0070C0"/>
              </a:solidFill>
            </a:endParaRPr>
          </a:p>
          <a:p>
            <a:pPr>
              <a:spcBef>
                <a:spcPts val="388"/>
              </a:spcBef>
            </a:pPr>
            <a:r>
              <a:rPr lang="es-ES_tradnl" altLang="es-MX" sz="462" b="1" dirty="0"/>
              <a:t>Nombre (Nombre(s), Primer Apellido, Segundo Apellido)</a:t>
            </a:r>
          </a:p>
          <a:p>
            <a:pPr>
              <a:spcBef>
                <a:spcPts val="388"/>
              </a:spcBef>
            </a:pPr>
            <a:r>
              <a:rPr lang="es-ES_tradnl" altLang="es-MX" sz="600" b="1" dirty="0">
                <a:solidFill>
                  <a:srgbClr val="0070C0"/>
                </a:solidFill>
              </a:rPr>
              <a:t> </a:t>
            </a:r>
            <a:r>
              <a:rPr lang="es-ES_tradnl" altLang="es-MX" sz="700" b="1" dirty="0">
                <a:solidFill>
                  <a:srgbClr val="0070C0"/>
                </a:solidFill>
              </a:rPr>
              <a:t>RUFINO ARIAS MEDINA</a:t>
            </a:r>
            <a:endParaRPr lang="es-ES_tradnl" altLang="es-MX" sz="738" b="1" dirty="0">
              <a:solidFill>
                <a:srgbClr val="0070C0"/>
              </a:solidFill>
            </a:endParaRPr>
          </a:p>
        </p:txBody>
      </p:sp>
      <p:sp>
        <p:nvSpPr>
          <p:cNvPr id="73" name="Line 60"/>
          <p:cNvSpPr>
            <a:spLocks noChangeShapeType="1"/>
          </p:cNvSpPr>
          <p:nvPr/>
        </p:nvSpPr>
        <p:spPr bwMode="auto">
          <a:xfrm>
            <a:off x="3331070" y="2419608"/>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106" name="Text Box 332"/>
          <p:cNvSpPr txBox="1">
            <a:spLocks noChangeArrowheads="1"/>
          </p:cNvSpPr>
          <p:nvPr/>
        </p:nvSpPr>
        <p:spPr bwMode="auto">
          <a:xfrm>
            <a:off x="713107" y="3252125"/>
            <a:ext cx="1755881" cy="234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spcBef>
                <a:spcPct val="50000"/>
              </a:spcBef>
            </a:pPr>
            <a:r>
              <a:rPr lang="es-ES_tradnl" altLang="es-MX" sz="738" b="1" dirty="0"/>
              <a:t>IDENTIFICACIÓN DEL PACIENTE</a:t>
            </a:r>
            <a:endParaRPr lang="es-ES_tradnl" altLang="es-MX" sz="923" dirty="0"/>
          </a:p>
        </p:txBody>
      </p:sp>
      <p:sp>
        <p:nvSpPr>
          <p:cNvPr id="3107" name="Text Box 333"/>
          <p:cNvSpPr txBox="1">
            <a:spLocks noChangeArrowheads="1"/>
          </p:cNvSpPr>
          <p:nvPr/>
        </p:nvSpPr>
        <p:spPr bwMode="auto">
          <a:xfrm rot="16200000">
            <a:off x="93634" y="4070487"/>
            <a:ext cx="400580" cy="208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spcBef>
                <a:spcPct val="50000"/>
              </a:spcBef>
            </a:pPr>
            <a:r>
              <a:rPr lang="es-ES_tradnl" altLang="es-MX" sz="738" b="1" dirty="0"/>
              <a:t>No.</a:t>
            </a:r>
            <a:endParaRPr lang="es-ES_tradnl" altLang="es-MX" sz="923" dirty="0"/>
          </a:p>
        </p:txBody>
      </p:sp>
      <p:sp>
        <p:nvSpPr>
          <p:cNvPr id="192" name="Rectángulo 191"/>
          <p:cNvSpPr/>
          <p:nvPr/>
        </p:nvSpPr>
        <p:spPr>
          <a:xfrm rot="16200000">
            <a:off x="-489236" y="3355148"/>
            <a:ext cx="1858045" cy="187871"/>
          </a:xfrm>
          <a:prstGeom prst="rect">
            <a:avLst/>
          </a:prstGeom>
        </p:spPr>
        <p:txBody>
          <a:bodyPr wrap="square">
            <a:spAutoFit/>
          </a:bodyPr>
          <a:lstStyle/>
          <a:p>
            <a:pPr defTabSz="664632">
              <a:spcAft>
                <a:spcPts val="343"/>
              </a:spcAft>
            </a:pPr>
            <a:r>
              <a:rPr lang="es-MX" altLang="es-MX" sz="554" b="1" dirty="0"/>
              <a:t>PRIMERA VEZ QUE SE COMUNICA</a:t>
            </a:r>
          </a:p>
        </p:txBody>
      </p:sp>
      <p:sp>
        <p:nvSpPr>
          <p:cNvPr id="319" name="Rectángulo 318"/>
          <p:cNvSpPr/>
          <p:nvPr/>
        </p:nvSpPr>
        <p:spPr>
          <a:xfrm rot="16200000">
            <a:off x="2136774" y="3349497"/>
            <a:ext cx="1834706" cy="195332"/>
          </a:xfrm>
          <a:prstGeom prst="rect">
            <a:avLst/>
          </a:prstGeom>
        </p:spPr>
        <p:txBody>
          <a:bodyPr wrap="square">
            <a:spAutoFit/>
          </a:bodyPr>
          <a:lstStyle/>
          <a:p>
            <a:pPr defTabSz="664632">
              <a:spcAft>
                <a:spcPts val="274"/>
              </a:spcAft>
            </a:pPr>
            <a:r>
              <a:rPr lang="es-ES_tradnl" altLang="es-MX" sz="600" b="1" dirty="0"/>
              <a:t>EDAD Y CLAVE DE LA EDAD </a:t>
            </a:r>
          </a:p>
        </p:txBody>
      </p:sp>
      <p:sp>
        <p:nvSpPr>
          <p:cNvPr id="321" name="Rectángulo 320"/>
          <p:cNvSpPr/>
          <p:nvPr/>
        </p:nvSpPr>
        <p:spPr>
          <a:xfrm rot="16200000">
            <a:off x="2954524" y="4036754"/>
            <a:ext cx="419985" cy="195332"/>
          </a:xfrm>
          <a:prstGeom prst="rect">
            <a:avLst/>
          </a:prstGeom>
        </p:spPr>
        <p:txBody>
          <a:bodyPr wrap="none">
            <a:spAutoFit/>
          </a:bodyPr>
          <a:lstStyle/>
          <a:p>
            <a:pPr defTabSz="664632">
              <a:spcAft>
                <a:spcPts val="274"/>
              </a:spcAft>
            </a:pPr>
            <a:r>
              <a:rPr lang="es-ES_tradnl" altLang="es-MX" sz="600" b="1" dirty="0"/>
              <a:t>SEXO</a:t>
            </a:r>
          </a:p>
        </p:txBody>
      </p:sp>
      <p:sp>
        <p:nvSpPr>
          <p:cNvPr id="322" name="Rectángulo 321"/>
          <p:cNvSpPr/>
          <p:nvPr/>
        </p:nvSpPr>
        <p:spPr>
          <a:xfrm rot="16200000">
            <a:off x="2971145" y="3939481"/>
            <a:ext cx="609669" cy="195332"/>
          </a:xfrm>
          <a:prstGeom prst="rect">
            <a:avLst/>
          </a:prstGeom>
        </p:spPr>
        <p:txBody>
          <a:bodyPr wrap="none">
            <a:spAutoFit/>
          </a:bodyPr>
          <a:lstStyle/>
          <a:p>
            <a:pPr defTabSz="664632">
              <a:spcAft>
                <a:spcPts val="274"/>
              </a:spcAft>
            </a:pPr>
            <a:r>
              <a:rPr lang="es-ES_tradnl" altLang="es-MX" sz="600" b="1" dirty="0"/>
              <a:t>INDÍGENA</a:t>
            </a:r>
          </a:p>
        </p:txBody>
      </p:sp>
      <p:sp>
        <p:nvSpPr>
          <p:cNvPr id="325" name="CuadroTexto 324"/>
          <p:cNvSpPr txBox="1"/>
          <p:nvPr/>
        </p:nvSpPr>
        <p:spPr>
          <a:xfrm>
            <a:off x="2970977" y="4247564"/>
            <a:ext cx="112986" cy="212292"/>
          </a:xfrm>
          <a:prstGeom prst="rect">
            <a:avLst/>
          </a:prstGeom>
          <a:noFill/>
        </p:spPr>
        <p:txBody>
          <a:bodyPr wrap="square" rtlCol="0">
            <a:spAutoFit/>
          </a:bodyPr>
          <a:lstStyle/>
          <a:p>
            <a:r>
              <a:rPr lang="es-MX" sz="554" b="1" dirty="0"/>
              <a:t>2</a:t>
            </a:r>
            <a:endParaRPr lang="es-MX" sz="1662" b="1" dirty="0"/>
          </a:p>
        </p:txBody>
      </p:sp>
      <p:sp>
        <p:nvSpPr>
          <p:cNvPr id="326" name="CuadroTexto 325"/>
          <p:cNvSpPr txBox="1"/>
          <p:nvPr/>
        </p:nvSpPr>
        <p:spPr>
          <a:xfrm>
            <a:off x="3082812" y="4247564"/>
            <a:ext cx="112986" cy="212292"/>
          </a:xfrm>
          <a:prstGeom prst="rect">
            <a:avLst/>
          </a:prstGeom>
          <a:noFill/>
        </p:spPr>
        <p:txBody>
          <a:bodyPr wrap="square" rtlCol="0">
            <a:spAutoFit/>
          </a:bodyPr>
          <a:lstStyle/>
          <a:p>
            <a:r>
              <a:rPr lang="es-MX" sz="554" b="1" dirty="0"/>
              <a:t>3</a:t>
            </a:r>
            <a:endParaRPr lang="es-MX" sz="1662" b="1" dirty="0"/>
          </a:p>
        </p:txBody>
      </p:sp>
      <p:sp>
        <p:nvSpPr>
          <p:cNvPr id="10" name="Rectángulo 9"/>
          <p:cNvSpPr/>
          <p:nvPr/>
        </p:nvSpPr>
        <p:spPr>
          <a:xfrm rot="16200000">
            <a:off x="3061989" y="3919141"/>
            <a:ext cx="644157" cy="195332"/>
          </a:xfrm>
          <a:prstGeom prst="rect">
            <a:avLst/>
          </a:prstGeom>
        </p:spPr>
        <p:txBody>
          <a:bodyPr wrap="none">
            <a:spAutoFit/>
          </a:bodyPr>
          <a:lstStyle/>
          <a:p>
            <a:r>
              <a:rPr lang="es-ES_tradnl" altLang="es-MX" sz="600" b="1" dirty="0"/>
              <a:t>MIGRANTE</a:t>
            </a:r>
            <a:endParaRPr lang="es-MX" sz="600" dirty="0"/>
          </a:p>
        </p:txBody>
      </p:sp>
      <p:sp>
        <p:nvSpPr>
          <p:cNvPr id="63" name="Text Box 376"/>
          <p:cNvSpPr txBox="1">
            <a:spLocks noChangeArrowheads="1"/>
          </p:cNvSpPr>
          <p:nvPr/>
        </p:nvSpPr>
        <p:spPr bwMode="auto">
          <a:xfrm>
            <a:off x="2841952" y="1506961"/>
            <a:ext cx="2130699" cy="218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pPr>
            <a:r>
              <a:rPr lang="es-ES_tradnl" altLang="es-MX" sz="646" b="1" dirty="0"/>
              <a:t>CURP:  </a:t>
            </a:r>
            <a:r>
              <a:rPr lang="es-ES_tradnl" altLang="es-MX" sz="738" b="1" dirty="0">
                <a:solidFill>
                  <a:srgbClr val="0070C0"/>
                </a:solidFill>
              </a:rPr>
              <a:t>MOOC980214MDFNLR01</a:t>
            </a:r>
          </a:p>
        </p:txBody>
      </p:sp>
      <p:sp>
        <p:nvSpPr>
          <p:cNvPr id="64" name="Line 373"/>
          <p:cNvSpPr>
            <a:spLocks noChangeShapeType="1"/>
          </p:cNvSpPr>
          <p:nvPr/>
        </p:nvSpPr>
        <p:spPr bwMode="auto">
          <a:xfrm>
            <a:off x="2865751" y="1542216"/>
            <a:ext cx="0" cy="28597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087" name="Line 46"/>
          <p:cNvSpPr>
            <a:spLocks noChangeShapeType="1"/>
          </p:cNvSpPr>
          <p:nvPr/>
        </p:nvSpPr>
        <p:spPr bwMode="auto">
          <a:xfrm>
            <a:off x="3436617" y="2419608"/>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71" name="Line 46"/>
          <p:cNvSpPr>
            <a:spLocks noChangeShapeType="1"/>
          </p:cNvSpPr>
          <p:nvPr/>
        </p:nvSpPr>
        <p:spPr bwMode="auto">
          <a:xfrm>
            <a:off x="2187716" y="4404592"/>
            <a:ext cx="0" cy="68846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077" name="Line 10"/>
          <p:cNvSpPr>
            <a:spLocks noChangeShapeType="1"/>
          </p:cNvSpPr>
          <p:nvPr/>
        </p:nvSpPr>
        <p:spPr bwMode="auto">
          <a:xfrm flipH="1">
            <a:off x="218103" y="4399265"/>
            <a:ext cx="11789334" cy="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121" name="Line 102"/>
          <p:cNvSpPr>
            <a:spLocks noChangeShapeType="1"/>
          </p:cNvSpPr>
          <p:nvPr/>
        </p:nvSpPr>
        <p:spPr bwMode="auto">
          <a:xfrm>
            <a:off x="218103" y="4287190"/>
            <a:ext cx="11789334"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6" name="Rectángulo 5"/>
          <p:cNvSpPr/>
          <p:nvPr/>
        </p:nvSpPr>
        <p:spPr>
          <a:xfrm rot="16200000">
            <a:off x="2431764" y="3675958"/>
            <a:ext cx="1008196" cy="195332"/>
          </a:xfrm>
          <a:prstGeom prst="rect">
            <a:avLst/>
          </a:prstGeom>
        </p:spPr>
        <p:txBody>
          <a:bodyPr wrap="none">
            <a:spAutoFit/>
          </a:bodyPr>
          <a:lstStyle/>
          <a:p>
            <a:r>
              <a:rPr lang="es-ES_tradnl" altLang="es-MX" sz="600" b="1" dirty="0"/>
              <a:t>DERECHOHABIENCIA</a:t>
            </a:r>
            <a:endParaRPr lang="es-MX" sz="600" dirty="0"/>
          </a:p>
        </p:txBody>
      </p:sp>
      <p:sp>
        <p:nvSpPr>
          <p:cNvPr id="329" name="CuadroTexto 328"/>
          <p:cNvSpPr txBox="1"/>
          <p:nvPr/>
        </p:nvSpPr>
        <p:spPr>
          <a:xfrm>
            <a:off x="2858923" y="4245630"/>
            <a:ext cx="112986" cy="212292"/>
          </a:xfrm>
          <a:prstGeom prst="rect">
            <a:avLst/>
          </a:prstGeom>
          <a:noFill/>
        </p:spPr>
        <p:txBody>
          <a:bodyPr wrap="square" rtlCol="0">
            <a:spAutoFit/>
          </a:bodyPr>
          <a:lstStyle/>
          <a:p>
            <a:r>
              <a:rPr lang="es-MX" sz="554" b="1" dirty="0"/>
              <a:t>1</a:t>
            </a:r>
          </a:p>
        </p:txBody>
      </p:sp>
      <p:sp>
        <p:nvSpPr>
          <p:cNvPr id="424" name="Text Box 368"/>
          <p:cNvSpPr txBox="1">
            <a:spLocks noChangeArrowheads="1"/>
          </p:cNvSpPr>
          <p:nvPr/>
        </p:nvSpPr>
        <p:spPr bwMode="auto">
          <a:xfrm>
            <a:off x="2114394" y="4364395"/>
            <a:ext cx="1892140" cy="228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ts val="388"/>
              </a:spcBef>
            </a:pPr>
            <a:r>
              <a:rPr lang="es-ES_tradnl" altLang="es-MX" sz="462" b="1" dirty="0"/>
              <a:t>Fecha de nacimiento</a:t>
            </a:r>
          </a:p>
          <a:p>
            <a:pPr>
              <a:spcBef>
                <a:spcPts val="388"/>
              </a:spcBef>
            </a:pPr>
            <a:r>
              <a:rPr lang="es-ES_tradnl" altLang="es-MX" sz="700" b="1" dirty="0">
                <a:solidFill>
                  <a:srgbClr val="0070C0"/>
                </a:solidFill>
              </a:rPr>
              <a:t>17/12/1973 </a:t>
            </a:r>
          </a:p>
          <a:p>
            <a:pPr>
              <a:spcBef>
                <a:spcPts val="388"/>
              </a:spcBef>
            </a:pPr>
            <a:r>
              <a:rPr lang="es-ES_tradnl" altLang="es-MX" sz="462" b="1" dirty="0"/>
              <a:t>Entidad de nacimiento</a:t>
            </a:r>
          </a:p>
          <a:p>
            <a:pPr>
              <a:spcBef>
                <a:spcPts val="388"/>
              </a:spcBef>
            </a:pPr>
            <a:r>
              <a:rPr lang="es-ES_tradnl" altLang="es-MX" sz="700" b="1" dirty="0">
                <a:solidFill>
                  <a:srgbClr val="0070C0"/>
                </a:solidFill>
              </a:rPr>
              <a:t>NAYARIT</a:t>
            </a:r>
            <a:endParaRPr lang="es-ES_tradnl" altLang="es-MX" sz="646" b="1" dirty="0">
              <a:solidFill>
                <a:srgbClr val="0070C0"/>
              </a:solidFill>
            </a:endParaRPr>
          </a:p>
        </p:txBody>
      </p:sp>
      <p:sp>
        <p:nvSpPr>
          <p:cNvPr id="425" name="Text Box 332"/>
          <p:cNvSpPr txBox="1">
            <a:spLocks noChangeArrowheads="1"/>
          </p:cNvSpPr>
          <p:nvPr/>
        </p:nvSpPr>
        <p:spPr bwMode="auto">
          <a:xfrm>
            <a:off x="3668085" y="3267285"/>
            <a:ext cx="1634020" cy="204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spcBef>
                <a:spcPct val="50000"/>
              </a:spcBef>
            </a:pPr>
            <a:r>
              <a:rPr lang="es-ES_tradnl" altLang="es-MX" sz="738" b="1" dirty="0"/>
              <a:t>DATOS DE RESIDENCIA HABITUAL Y TELEFÓNICO</a:t>
            </a:r>
            <a:endParaRPr lang="es-ES_tradnl" altLang="es-MX" sz="923" dirty="0"/>
          </a:p>
        </p:txBody>
      </p:sp>
      <p:sp>
        <p:nvSpPr>
          <p:cNvPr id="426" name="Text Box 368"/>
          <p:cNvSpPr txBox="1">
            <a:spLocks noChangeArrowheads="1"/>
          </p:cNvSpPr>
          <p:nvPr/>
        </p:nvSpPr>
        <p:spPr bwMode="auto">
          <a:xfrm>
            <a:off x="3366809" y="4367898"/>
            <a:ext cx="1299785" cy="228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ts val="388"/>
              </a:spcBef>
            </a:pPr>
            <a:r>
              <a:rPr lang="es-ES_tradnl" altLang="es-MX" sz="462" b="1" dirty="0"/>
              <a:t>Calle y número (Exterior/Interior)</a:t>
            </a:r>
          </a:p>
          <a:p>
            <a:pPr>
              <a:spcBef>
                <a:spcPts val="388"/>
              </a:spcBef>
            </a:pPr>
            <a:r>
              <a:rPr lang="es-ES_tradnl" altLang="es-MX" sz="600" b="1" dirty="0">
                <a:solidFill>
                  <a:srgbClr val="0070C0"/>
                </a:solidFill>
              </a:rPr>
              <a:t>CLAVEL N° EXT  543   INT 2</a:t>
            </a:r>
            <a:endParaRPr lang="es-ES_tradnl" altLang="es-MX" sz="646" b="1" dirty="0">
              <a:solidFill>
                <a:srgbClr val="0070C0"/>
              </a:solidFill>
            </a:endParaRPr>
          </a:p>
          <a:p>
            <a:pPr>
              <a:spcBef>
                <a:spcPts val="388"/>
              </a:spcBef>
            </a:pPr>
            <a:r>
              <a:rPr lang="es-ES_tradnl" altLang="es-MX" sz="462" b="1" dirty="0"/>
              <a:t>Colonia y Localidad </a:t>
            </a:r>
          </a:p>
          <a:p>
            <a:pPr>
              <a:spcBef>
                <a:spcPts val="388"/>
              </a:spcBef>
            </a:pPr>
            <a:r>
              <a:rPr lang="es-ES_tradnl" altLang="es-MX" sz="600" b="1" dirty="0">
                <a:solidFill>
                  <a:srgbClr val="0070C0"/>
                </a:solidFill>
              </a:rPr>
              <a:t>CANDELARIA</a:t>
            </a:r>
            <a:endParaRPr lang="es-ES_tradnl" altLang="es-MX" sz="646" b="1" dirty="0">
              <a:solidFill>
                <a:srgbClr val="0070C0"/>
              </a:solidFill>
            </a:endParaRPr>
          </a:p>
          <a:p>
            <a:pPr>
              <a:spcBef>
                <a:spcPts val="388"/>
              </a:spcBef>
            </a:pPr>
            <a:endParaRPr lang="es-ES_tradnl" altLang="es-MX" sz="462" b="1" dirty="0"/>
          </a:p>
        </p:txBody>
      </p:sp>
      <p:sp>
        <p:nvSpPr>
          <p:cNvPr id="428" name="Text Box 368"/>
          <p:cNvSpPr txBox="1">
            <a:spLocks noChangeArrowheads="1"/>
          </p:cNvSpPr>
          <p:nvPr/>
        </p:nvSpPr>
        <p:spPr bwMode="auto">
          <a:xfrm>
            <a:off x="4596690" y="4379879"/>
            <a:ext cx="1285903"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ts val="388"/>
              </a:spcBef>
            </a:pPr>
            <a:r>
              <a:rPr lang="es-ES_tradnl" altLang="es-MX" sz="462" b="1" dirty="0"/>
              <a:t>Municipio y Entidad   </a:t>
            </a:r>
            <a:r>
              <a:rPr lang="es-ES_tradnl" altLang="es-MX" sz="600" b="1" dirty="0">
                <a:solidFill>
                  <a:srgbClr val="0070C0"/>
                </a:solidFill>
              </a:rPr>
              <a:t>COSIO AGUASCALIENTES</a:t>
            </a:r>
            <a:endParaRPr lang="es-ES_tradnl" altLang="es-MX" sz="646" b="1" dirty="0">
              <a:solidFill>
                <a:srgbClr val="0070C0"/>
              </a:solidFill>
            </a:endParaRPr>
          </a:p>
          <a:p>
            <a:pPr>
              <a:spcBef>
                <a:spcPts val="388"/>
              </a:spcBef>
            </a:pPr>
            <a:r>
              <a:rPr lang="es-ES_tradnl" altLang="es-MX" sz="462" b="1" dirty="0"/>
              <a:t>Teléfono</a:t>
            </a:r>
          </a:p>
        </p:txBody>
      </p:sp>
      <p:sp>
        <p:nvSpPr>
          <p:cNvPr id="431" name="Text Box 351"/>
          <p:cNvSpPr txBox="1">
            <a:spLocks noChangeArrowheads="1"/>
          </p:cNvSpPr>
          <p:nvPr/>
        </p:nvSpPr>
        <p:spPr bwMode="auto">
          <a:xfrm>
            <a:off x="5672485" y="2409635"/>
            <a:ext cx="563684" cy="218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r>
              <a:rPr lang="es-ES_tradnl" altLang="es-MX" sz="462" b="1" dirty="0"/>
              <a:t>MEDIO DE</a:t>
            </a:r>
          </a:p>
          <a:p>
            <a:pPr algn="ctr"/>
            <a:r>
              <a:rPr lang="es-ES_tradnl" altLang="es-MX" sz="462" b="1" dirty="0"/>
              <a:t>ATENCIÓN</a:t>
            </a:r>
          </a:p>
        </p:txBody>
      </p:sp>
      <p:sp>
        <p:nvSpPr>
          <p:cNvPr id="434" name="Line 58"/>
          <p:cNvSpPr>
            <a:spLocks noChangeShapeType="1"/>
          </p:cNvSpPr>
          <p:nvPr/>
        </p:nvSpPr>
        <p:spPr bwMode="auto">
          <a:xfrm>
            <a:off x="7211112" y="2540278"/>
            <a:ext cx="0" cy="253871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36" name="Rectángulo 435"/>
          <p:cNvSpPr/>
          <p:nvPr/>
        </p:nvSpPr>
        <p:spPr>
          <a:xfrm rot="16200000">
            <a:off x="5682346" y="3575299"/>
            <a:ext cx="1230451" cy="187871"/>
          </a:xfrm>
          <a:prstGeom prst="rect">
            <a:avLst/>
          </a:prstGeom>
        </p:spPr>
        <p:txBody>
          <a:bodyPr wrap="none">
            <a:spAutoFit/>
          </a:bodyPr>
          <a:lstStyle/>
          <a:p>
            <a:pPr defTabSz="664632">
              <a:spcAft>
                <a:spcPts val="412"/>
              </a:spcAft>
            </a:pPr>
            <a:r>
              <a:rPr lang="es-ES_tradnl" altLang="es-MX" sz="554" b="1" dirty="0"/>
              <a:t>PROMOCIÓN Y PREVENCIÓN</a:t>
            </a:r>
          </a:p>
        </p:txBody>
      </p:sp>
      <p:sp>
        <p:nvSpPr>
          <p:cNvPr id="437" name="Rectángulo 436"/>
          <p:cNvSpPr/>
          <p:nvPr/>
        </p:nvSpPr>
        <p:spPr>
          <a:xfrm rot="16200000">
            <a:off x="5943401" y="3658394"/>
            <a:ext cx="1015860" cy="260442"/>
          </a:xfrm>
          <a:prstGeom prst="rect">
            <a:avLst/>
          </a:prstGeom>
        </p:spPr>
        <p:txBody>
          <a:bodyPr wrap="none">
            <a:spAutoFit/>
          </a:bodyPr>
          <a:lstStyle/>
          <a:p>
            <a:pPr defTabSz="664632">
              <a:lnSpc>
                <a:spcPts val="554"/>
              </a:lnSpc>
            </a:pPr>
            <a:r>
              <a:rPr lang="es-ES_tradnl" altLang="es-MX" sz="554" b="1" dirty="0"/>
              <a:t>CUIDADO A PACIENTE </a:t>
            </a:r>
          </a:p>
          <a:p>
            <a:pPr defTabSz="664632">
              <a:lnSpc>
                <a:spcPts val="554"/>
              </a:lnSpc>
            </a:pPr>
            <a:r>
              <a:rPr lang="es-ES_tradnl" altLang="es-MX" sz="554" b="1" dirty="0"/>
              <a:t>CON COVID-19</a:t>
            </a:r>
          </a:p>
        </p:txBody>
      </p:sp>
      <p:sp>
        <p:nvSpPr>
          <p:cNvPr id="438" name="Rectángulo 437"/>
          <p:cNvSpPr/>
          <p:nvPr/>
        </p:nvSpPr>
        <p:spPr>
          <a:xfrm rot="16200000">
            <a:off x="5986998" y="3498334"/>
            <a:ext cx="1278351" cy="260442"/>
          </a:xfrm>
          <a:prstGeom prst="rect">
            <a:avLst/>
          </a:prstGeom>
        </p:spPr>
        <p:txBody>
          <a:bodyPr wrap="none">
            <a:spAutoFit/>
          </a:bodyPr>
          <a:lstStyle/>
          <a:p>
            <a:pPr defTabSz="664632">
              <a:lnSpc>
                <a:spcPts val="554"/>
              </a:lnSpc>
            </a:pPr>
            <a:r>
              <a:rPr lang="es-ES_tradnl" altLang="es-MX" sz="554" b="1" dirty="0"/>
              <a:t>CONVIVENCIA CON PACIENTE </a:t>
            </a:r>
          </a:p>
          <a:p>
            <a:pPr defTabSz="664632">
              <a:lnSpc>
                <a:spcPts val="554"/>
              </a:lnSpc>
            </a:pPr>
            <a:r>
              <a:rPr lang="es-ES_tradnl" altLang="es-MX" sz="554" b="1" dirty="0"/>
              <a:t>COVID-19</a:t>
            </a:r>
          </a:p>
        </p:txBody>
      </p:sp>
      <p:sp>
        <p:nvSpPr>
          <p:cNvPr id="439" name="Line 59"/>
          <p:cNvSpPr>
            <a:spLocks noChangeShapeType="1"/>
          </p:cNvSpPr>
          <p:nvPr/>
        </p:nvSpPr>
        <p:spPr bwMode="auto">
          <a:xfrm>
            <a:off x="6350385" y="277689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40" name="Line 59"/>
          <p:cNvSpPr>
            <a:spLocks noChangeShapeType="1"/>
          </p:cNvSpPr>
          <p:nvPr/>
        </p:nvSpPr>
        <p:spPr bwMode="auto">
          <a:xfrm>
            <a:off x="6861278" y="2659380"/>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41" name="Line 59"/>
          <p:cNvSpPr>
            <a:spLocks noChangeShapeType="1"/>
          </p:cNvSpPr>
          <p:nvPr/>
        </p:nvSpPr>
        <p:spPr bwMode="auto">
          <a:xfrm>
            <a:off x="6523047" y="277689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64" name="Rectángulo 463"/>
          <p:cNvSpPr/>
          <p:nvPr/>
        </p:nvSpPr>
        <p:spPr>
          <a:xfrm rot="16200000">
            <a:off x="6294733" y="3572667"/>
            <a:ext cx="1333784" cy="260442"/>
          </a:xfrm>
          <a:prstGeom prst="rect">
            <a:avLst/>
          </a:prstGeom>
        </p:spPr>
        <p:txBody>
          <a:bodyPr wrap="square">
            <a:spAutoFit/>
          </a:bodyPr>
          <a:lstStyle/>
          <a:p>
            <a:pPr defTabSz="664632">
              <a:lnSpc>
                <a:spcPts val="554"/>
              </a:lnSpc>
            </a:pPr>
            <a:r>
              <a:rPr lang="es-ES_tradnl" altLang="es-MX" sz="554" b="1" dirty="0"/>
              <a:t>CONSEJERÍA DE </a:t>
            </a:r>
          </a:p>
          <a:p>
            <a:pPr defTabSz="664632">
              <a:lnSpc>
                <a:spcPts val="554"/>
              </a:lnSpc>
            </a:pPr>
            <a:r>
              <a:rPr lang="es-ES_tradnl" altLang="es-MX" sz="554" b="1" dirty="0"/>
              <a:t>PLANIFICACIÓN FAMILIAR</a:t>
            </a:r>
          </a:p>
        </p:txBody>
      </p:sp>
      <p:sp>
        <p:nvSpPr>
          <p:cNvPr id="465" name="Rectángulo 464"/>
          <p:cNvSpPr/>
          <p:nvPr/>
        </p:nvSpPr>
        <p:spPr>
          <a:xfrm rot="16200000">
            <a:off x="6637075" y="3667238"/>
            <a:ext cx="1004364" cy="260442"/>
          </a:xfrm>
          <a:prstGeom prst="rect">
            <a:avLst/>
          </a:prstGeom>
        </p:spPr>
        <p:txBody>
          <a:bodyPr wrap="none">
            <a:spAutoFit/>
          </a:bodyPr>
          <a:lstStyle/>
          <a:p>
            <a:pPr defTabSz="664632">
              <a:lnSpc>
                <a:spcPts val="554"/>
              </a:lnSpc>
            </a:pPr>
            <a:r>
              <a:rPr lang="es-ES_tradnl" altLang="es-MX" sz="554" b="1" dirty="0"/>
              <a:t>ORIENTACIÓN OTROS </a:t>
            </a:r>
          </a:p>
          <a:p>
            <a:pPr defTabSz="664632">
              <a:lnSpc>
                <a:spcPts val="554"/>
              </a:lnSpc>
            </a:pPr>
            <a:r>
              <a:rPr lang="es-ES_tradnl" altLang="es-MX" sz="554" b="1" dirty="0"/>
              <a:t>TEMAS DE SALUD</a:t>
            </a:r>
          </a:p>
        </p:txBody>
      </p:sp>
      <p:sp>
        <p:nvSpPr>
          <p:cNvPr id="466" name="CuadroTexto 465"/>
          <p:cNvSpPr txBox="1"/>
          <p:nvPr/>
        </p:nvSpPr>
        <p:spPr>
          <a:xfrm>
            <a:off x="6826300" y="4239946"/>
            <a:ext cx="456236" cy="212292"/>
          </a:xfrm>
          <a:prstGeom prst="rect">
            <a:avLst/>
          </a:prstGeom>
          <a:noFill/>
        </p:spPr>
        <p:txBody>
          <a:bodyPr wrap="square" rtlCol="0">
            <a:spAutoFit/>
          </a:bodyPr>
          <a:lstStyle/>
          <a:p>
            <a:r>
              <a:rPr lang="es-MX" sz="554" b="1" dirty="0"/>
              <a:t>11     4</a:t>
            </a:r>
            <a:endParaRPr lang="es-MX" sz="1662" b="1" dirty="0"/>
          </a:p>
        </p:txBody>
      </p:sp>
      <p:sp>
        <p:nvSpPr>
          <p:cNvPr id="22" name="Rectángulo 21"/>
          <p:cNvSpPr/>
          <p:nvPr/>
        </p:nvSpPr>
        <p:spPr>
          <a:xfrm>
            <a:off x="6152788" y="2612078"/>
            <a:ext cx="666686" cy="212292"/>
          </a:xfrm>
          <a:prstGeom prst="rect">
            <a:avLst/>
          </a:prstGeom>
        </p:spPr>
        <p:txBody>
          <a:bodyPr wrap="square">
            <a:spAutoFit/>
          </a:bodyPr>
          <a:lstStyle/>
          <a:p>
            <a:pPr algn="ctr"/>
            <a:r>
              <a:rPr lang="es-ES_tradnl" altLang="es-MX" sz="554" b="1" dirty="0"/>
              <a:t>COVID-19</a:t>
            </a:r>
            <a:endParaRPr lang="es-ES_tradnl" altLang="es-MX" sz="554" dirty="0"/>
          </a:p>
        </p:txBody>
      </p:sp>
      <p:sp>
        <p:nvSpPr>
          <p:cNvPr id="467" name="Line 345"/>
          <p:cNvSpPr>
            <a:spLocks noChangeShapeType="1"/>
          </p:cNvSpPr>
          <p:nvPr/>
        </p:nvSpPr>
        <p:spPr bwMode="auto">
          <a:xfrm>
            <a:off x="6119303" y="2768756"/>
            <a:ext cx="738151"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88" name="Line 59"/>
          <p:cNvSpPr>
            <a:spLocks noChangeShapeType="1"/>
          </p:cNvSpPr>
          <p:nvPr/>
        </p:nvSpPr>
        <p:spPr bwMode="auto">
          <a:xfrm>
            <a:off x="11779474" y="2540278"/>
            <a:ext cx="0" cy="253871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85" name="Line 46"/>
          <p:cNvSpPr>
            <a:spLocks noChangeShapeType="1"/>
          </p:cNvSpPr>
          <p:nvPr/>
        </p:nvSpPr>
        <p:spPr bwMode="auto">
          <a:xfrm>
            <a:off x="11895534" y="2421177"/>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95" name="Line 60"/>
          <p:cNvSpPr>
            <a:spLocks noChangeShapeType="1"/>
          </p:cNvSpPr>
          <p:nvPr/>
        </p:nvSpPr>
        <p:spPr bwMode="auto">
          <a:xfrm>
            <a:off x="11551264" y="2540278"/>
            <a:ext cx="0" cy="253871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29" name="Rectángulo 228"/>
          <p:cNvSpPr/>
          <p:nvPr/>
        </p:nvSpPr>
        <p:spPr>
          <a:xfrm rot="16200000">
            <a:off x="10970692" y="3419004"/>
            <a:ext cx="1713680" cy="187871"/>
          </a:xfrm>
          <a:prstGeom prst="rect">
            <a:avLst/>
          </a:prstGeom>
        </p:spPr>
        <p:txBody>
          <a:bodyPr wrap="square">
            <a:spAutoFit/>
          </a:bodyPr>
          <a:lstStyle/>
          <a:p>
            <a:r>
              <a:rPr lang="es-ES_tradnl" altLang="es-MX" sz="554" b="1" dirty="0"/>
              <a:t>PASE DE VISITA A DISTANCIA</a:t>
            </a:r>
            <a:endParaRPr lang="es-MX" sz="646" dirty="0"/>
          </a:p>
        </p:txBody>
      </p:sp>
      <p:sp>
        <p:nvSpPr>
          <p:cNvPr id="234" name="Rectángulo 233"/>
          <p:cNvSpPr/>
          <p:nvPr/>
        </p:nvSpPr>
        <p:spPr>
          <a:xfrm rot="16200000">
            <a:off x="11248677" y="2729338"/>
            <a:ext cx="848895" cy="233313"/>
          </a:xfrm>
          <a:prstGeom prst="rect">
            <a:avLst/>
          </a:prstGeom>
        </p:spPr>
        <p:txBody>
          <a:bodyPr wrap="square">
            <a:spAutoFit/>
          </a:bodyPr>
          <a:lstStyle/>
          <a:p>
            <a:pPr algn="ctr" defTabSz="664632">
              <a:lnSpc>
                <a:spcPts val="462"/>
              </a:lnSpc>
              <a:spcAft>
                <a:spcPts val="274"/>
              </a:spcAft>
            </a:pPr>
            <a:r>
              <a:rPr lang="es-ES_tradnl" altLang="es-MX" sz="462" b="1" dirty="0"/>
              <a:t>INTERCONSULTA A DISTANCIA</a:t>
            </a:r>
          </a:p>
        </p:txBody>
      </p:sp>
      <p:sp>
        <p:nvSpPr>
          <p:cNvPr id="3131" name="Line 377"/>
          <p:cNvSpPr>
            <a:spLocks noChangeShapeType="1"/>
          </p:cNvSpPr>
          <p:nvPr/>
        </p:nvSpPr>
        <p:spPr bwMode="auto">
          <a:xfrm flipH="1">
            <a:off x="10658358" y="2787644"/>
            <a:ext cx="1"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90" name="Line 61"/>
          <p:cNvSpPr>
            <a:spLocks noChangeShapeType="1"/>
          </p:cNvSpPr>
          <p:nvPr/>
        </p:nvSpPr>
        <p:spPr bwMode="auto">
          <a:xfrm>
            <a:off x="11337818" y="278764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96" name="Line 60"/>
          <p:cNvSpPr>
            <a:spLocks noChangeShapeType="1"/>
          </p:cNvSpPr>
          <p:nvPr/>
        </p:nvSpPr>
        <p:spPr bwMode="auto">
          <a:xfrm>
            <a:off x="10885359" y="278764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97" name="Line 61"/>
          <p:cNvSpPr>
            <a:spLocks noChangeShapeType="1"/>
          </p:cNvSpPr>
          <p:nvPr/>
        </p:nvSpPr>
        <p:spPr bwMode="auto">
          <a:xfrm>
            <a:off x="10770803" y="278764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98" name="Line 60"/>
          <p:cNvSpPr>
            <a:spLocks noChangeShapeType="1"/>
          </p:cNvSpPr>
          <p:nvPr/>
        </p:nvSpPr>
        <p:spPr bwMode="auto">
          <a:xfrm>
            <a:off x="11228251" y="278764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134" name="Line 382"/>
          <p:cNvSpPr>
            <a:spLocks noChangeShapeType="1"/>
          </p:cNvSpPr>
          <p:nvPr/>
        </p:nvSpPr>
        <p:spPr bwMode="auto">
          <a:xfrm>
            <a:off x="11110136" y="2540278"/>
            <a:ext cx="0" cy="253871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99" name="Line 30"/>
          <p:cNvSpPr>
            <a:spLocks noChangeShapeType="1"/>
          </p:cNvSpPr>
          <p:nvPr/>
        </p:nvSpPr>
        <p:spPr bwMode="auto">
          <a:xfrm flipH="1">
            <a:off x="10536356" y="2540278"/>
            <a:ext cx="1" cy="253871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112" name="Text Box 351"/>
          <p:cNvSpPr txBox="1">
            <a:spLocks noChangeArrowheads="1"/>
          </p:cNvSpPr>
          <p:nvPr/>
        </p:nvSpPr>
        <p:spPr bwMode="auto">
          <a:xfrm>
            <a:off x="10501099" y="2528183"/>
            <a:ext cx="633738" cy="198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r>
              <a:rPr lang="es-ES_tradnl" altLang="es-MX" sz="462" b="1" dirty="0"/>
              <a:t>SEGUIMIENTO</a:t>
            </a:r>
          </a:p>
          <a:p>
            <a:pPr algn="ctr"/>
            <a:r>
              <a:rPr lang="es-ES_tradnl" altLang="es-MX" sz="462" b="1" dirty="0"/>
              <a:t>A DISTANCIA</a:t>
            </a:r>
            <a:endParaRPr lang="es-ES_tradnl" altLang="es-MX" sz="462" dirty="0"/>
          </a:p>
        </p:txBody>
      </p:sp>
      <p:sp>
        <p:nvSpPr>
          <p:cNvPr id="223" name="Rectángulo 222"/>
          <p:cNvSpPr/>
          <p:nvPr/>
        </p:nvSpPr>
        <p:spPr>
          <a:xfrm rot="16200000">
            <a:off x="9985239" y="3543101"/>
            <a:ext cx="1465486" cy="187871"/>
          </a:xfrm>
          <a:prstGeom prst="rect">
            <a:avLst/>
          </a:prstGeom>
        </p:spPr>
        <p:txBody>
          <a:bodyPr wrap="square">
            <a:spAutoFit/>
          </a:bodyPr>
          <a:lstStyle/>
          <a:p>
            <a:r>
              <a:rPr lang="es-ES_tradnl" altLang="es-MX" sz="554" b="1" dirty="0"/>
              <a:t>ENFERMOS CRÓNICOS (UCID)</a:t>
            </a:r>
            <a:endParaRPr lang="es-MX" sz="646" dirty="0"/>
          </a:p>
        </p:txBody>
      </p:sp>
      <p:sp>
        <p:nvSpPr>
          <p:cNvPr id="225" name="Rectángulo 224"/>
          <p:cNvSpPr/>
          <p:nvPr/>
        </p:nvSpPr>
        <p:spPr>
          <a:xfrm rot="16200000">
            <a:off x="10301049" y="3976258"/>
            <a:ext cx="599174" cy="187871"/>
          </a:xfrm>
          <a:prstGeom prst="rect">
            <a:avLst/>
          </a:prstGeom>
        </p:spPr>
        <p:txBody>
          <a:bodyPr wrap="square">
            <a:spAutoFit/>
          </a:bodyPr>
          <a:lstStyle/>
          <a:p>
            <a:pPr defTabSz="664632"/>
            <a:r>
              <a:rPr lang="es-MX" altLang="es-MX" sz="554" b="1" dirty="0"/>
              <a:t>COVID-19</a:t>
            </a:r>
          </a:p>
        </p:txBody>
      </p:sp>
      <p:sp>
        <p:nvSpPr>
          <p:cNvPr id="226" name="Rectángulo 225"/>
          <p:cNvSpPr/>
          <p:nvPr/>
        </p:nvSpPr>
        <p:spPr>
          <a:xfrm rot="16200000">
            <a:off x="10310195" y="3545232"/>
            <a:ext cx="1266855" cy="187871"/>
          </a:xfrm>
          <a:prstGeom prst="rect">
            <a:avLst/>
          </a:prstGeom>
        </p:spPr>
        <p:txBody>
          <a:bodyPr wrap="none">
            <a:spAutoFit/>
          </a:bodyPr>
          <a:lstStyle/>
          <a:p>
            <a:pPr defTabSz="664632"/>
            <a:r>
              <a:rPr lang="es-ES_tradnl" altLang="es-MX" sz="554" b="1" dirty="0"/>
              <a:t>SALUD MATERNA-PERINATAL</a:t>
            </a:r>
          </a:p>
        </p:txBody>
      </p:sp>
      <p:sp>
        <p:nvSpPr>
          <p:cNvPr id="248" name="Rectángulo 247"/>
          <p:cNvSpPr/>
          <p:nvPr/>
        </p:nvSpPr>
        <p:spPr>
          <a:xfrm rot="16200000">
            <a:off x="10442743" y="3838821"/>
            <a:ext cx="780192" cy="187871"/>
          </a:xfrm>
          <a:prstGeom prst="rect">
            <a:avLst/>
          </a:prstGeom>
        </p:spPr>
        <p:txBody>
          <a:bodyPr wrap="none">
            <a:spAutoFit/>
          </a:bodyPr>
          <a:lstStyle/>
          <a:p>
            <a:pPr defTabSz="664632">
              <a:spcBef>
                <a:spcPts val="343"/>
              </a:spcBef>
            </a:pPr>
            <a:r>
              <a:rPr lang="es-ES_tradnl" altLang="es-MX" sz="554" b="1" dirty="0"/>
              <a:t>SALUD MENTAL</a:t>
            </a:r>
            <a:endParaRPr lang="es-ES_tradnl" altLang="es-MX" sz="554" dirty="0"/>
          </a:p>
        </p:txBody>
      </p:sp>
      <p:sp>
        <p:nvSpPr>
          <p:cNvPr id="469" name="Text Box 351"/>
          <p:cNvSpPr txBox="1">
            <a:spLocks noChangeArrowheads="1"/>
          </p:cNvSpPr>
          <p:nvPr/>
        </p:nvSpPr>
        <p:spPr bwMode="auto">
          <a:xfrm>
            <a:off x="11036819" y="2518129"/>
            <a:ext cx="584502" cy="218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ctr">
              <a:defRPr sz="500" b="1"/>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s-ES_tradnl" altLang="es-MX" sz="462" dirty="0"/>
              <a:t>MONITOREO A DISTANCIA</a:t>
            </a:r>
          </a:p>
        </p:txBody>
      </p:sp>
      <p:sp>
        <p:nvSpPr>
          <p:cNvPr id="470" name="Rectángulo 469"/>
          <p:cNvSpPr/>
          <p:nvPr/>
        </p:nvSpPr>
        <p:spPr>
          <a:xfrm rot="16200000">
            <a:off x="10777805" y="3692912"/>
            <a:ext cx="1008196" cy="187871"/>
          </a:xfrm>
          <a:prstGeom prst="rect">
            <a:avLst/>
          </a:prstGeom>
        </p:spPr>
        <p:txBody>
          <a:bodyPr wrap="none">
            <a:spAutoFit/>
          </a:bodyPr>
          <a:lstStyle/>
          <a:p>
            <a:r>
              <a:rPr lang="es-ES_tradnl" altLang="es-MX" sz="554" b="1" dirty="0"/>
              <a:t>ENFERMOS CRÓNICOS</a:t>
            </a:r>
            <a:endParaRPr lang="es-MX" sz="646" dirty="0"/>
          </a:p>
        </p:txBody>
      </p:sp>
      <p:sp>
        <p:nvSpPr>
          <p:cNvPr id="471" name="Rectángulo 470"/>
          <p:cNvSpPr/>
          <p:nvPr/>
        </p:nvSpPr>
        <p:spPr>
          <a:xfrm rot="16200000">
            <a:off x="10899620" y="3977656"/>
            <a:ext cx="559854" cy="187871"/>
          </a:xfrm>
          <a:prstGeom prst="rect">
            <a:avLst/>
          </a:prstGeom>
        </p:spPr>
        <p:txBody>
          <a:bodyPr wrap="none">
            <a:spAutoFit/>
          </a:bodyPr>
          <a:lstStyle/>
          <a:p>
            <a:pPr defTabSz="664632"/>
            <a:r>
              <a:rPr lang="es-MX" altLang="es-MX" sz="554" b="1" dirty="0"/>
              <a:t>COVID-19</a:t>
            </a:r>
          </a:p>
        </p:txBody>
      </p:sp>
      <p:sp>
        <p:nvSpPr>
          <p:cNvPr id="472" name="Rectángulo 471"/>
          <p:cNvSpPr/>
          <p:nvPr/>
        </p:nvSpPr>
        <p:spPr>
          <a:xfrm rot="16200000">
            <a:off x="10827817" y="3626588"/>
            <a:ext cx="1125070" cy="187871"/>
          </a:xfrm>
          <a:prstGeom prst="rect">
            <a:avLst/>
          </a:prstGeom>
        </p:spPr>
        <p:txBody>
          <a:bodyPr wrap="none">
            <a:spAutoFit/>
          </a:bodyPr>
          <a:lstStyle/>
          <a:p>
            <a:pPr defTabSz="664632"/>
            <a:r>
              <a:rPr lang="es-ES_tradnl" altLang="es-MX" sz="554" b="1" dirty="0"/>
              <a:t>EMBARAZO Y PUERPERIO</a:t>
            </a:r>
          </a:p>
        </p:txBody>
      </p:sp>
      <p:sp>
        <p:nvSpPr>
          <p:cNvPr id="474" name="CuadroTexto 473"/>
          <p:cNvSpPr txBox="1"/>
          <p:nvPr/>
        </p:nvSpPr>
        <p:spPr>
          <a:xfrm>
            <a:off x="10936906" y="4252557"/>
            <a:ext cx="574886" cy="212292"/>
          </a:xfrm>
          <a:prstGeom prst="rect">
            <a:avLst/>
          </a:prstGeom>
          <a:noFill/>
        </p:spPr>
        <p:txBody>
          <a:bodyPr wrap="square" rtlCol="0">
            <a:spAutoFit/>
          </a:bodyPr>
          <a:lstStyle/>
          <a:p>
            <a:r>
              <a:rPr lang="es-MX" sz="554" b="1" dirty="0"/>
              <a:t> 5    6    6    6</a:t>
            </a:r>
            <a:endParaRPr lang="es-MX" sz="1662" b="1" dirty="0"/>
          </a:p>
        </p:txBody>
      </p:sp>
      <p:sp>
        <p:nvSpPr>
          <p:cNvPr id="86" name="Line 57"/>
          <p:cNvSpPr>
            <a:spLocks noChangeShapeType="1"/>
          </p:cNvSpPr>
          <p:nvPr/>
        </p:nvSpPr>
        <p:spPr bwMode="auto">
          <a:xfrm>
            <a:off x="9503106"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93" name="Line 46"/>
          <p:cNvSpPr>
            <a:spLocks noChangeShapeType="1"/>
          </p:cNvSpPr>
          <p:nvPr/>
        </p:nvSpPr>
        <p:spPr bwMode="auto">
          <a:xfrm flipH="1">
            <a:off x="8935310"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35" name="Rectángulo 234"/>
          <p:cNvSpPr/>
          <p:nvPr/>
        </p:nvSpPr>
        <p:spPr>
          <a:xfrm rot="16200000">
            <a:off x="8149934" y="3428024"/>
            <a:ext cx="1695642" cy="187871"/>
          </a:xfrm>
          <a:prstGeom prst="rect">
            <a:avLst/>
          </a:prstGeom>
        </p:spPr>
        <p:txBody>
          <a:bodyPr wrap="square">
            <a:spAutoFit/>
          </a:bodyPr>
          <a:lstStyle/>
          <a:p>
            <a:pPr defTabSz="664632">
              <a:spcBef>
                <a:spcPts val="138"/>
              </a:spcBef>
            </a:pPr>
            <a:r>
              <a:rPr lang="es-ES_tradnl" altLang="es-MX" sz="554" b="1" dirty="0"/>
              <a:t>EMBARAZO (</a:t>
            </a:r>
            <a:r>
              <a:rPr lang="es-ES_tradnl" altLang="es-MX" sz="462" b="1" dirty="0"/>
              <a:t>SEMANA DE GESTACIÓN</a:t>
            </a:r>
            <a:r>
              <a:rPr lang="es-ES_tradnl" altLang="es-MX" sz="554" b="1" dirty="0"/>
              <a:t>)</a:t>
            </a:r>
          </a:p>
        </p:txBody>
      </p:sp>
      <p:sp>
        <p:nvSpPr>
          <p:cNvPr id="236" name="Rectángulo 235"/>
          <p:cNvSpPr/>
          <p:nvPr/>
        </p:nvSpPr>
        <p:spPr>
          <a:xfrm rot="16200000">
            <a:off x="8395906" y="3560749"/>
            <a:ext cx="1430192" cy="187871"/>
          </a:xfrm>
          <a:prstGeom prst="rect">
            <a:avLst/>
          </a:prstGeom>
        </p:spPr>
        <p:txBody>
          <a:bodyPr wrap="square">
            <a:spAutoFit/>
          </a:bodyPr>
          <a:lstStyle/>
          <a:p>
            <a:pPr defTabSz="664632">
              <a:spcBef>
                <a:spcPts val="138"/>
              </a:spcBef>
              <a:spcAft>
                <a:spcPts val="274"/>
              </a:spcAft>
            </a:pPr>
            <a:r>
              <a:rPr lang="es-ES_tradnl" altLang="es-MX" sz="554" b="1" dirty="0"/>
              <a:t>PUERPERIO (DÍAS)</a:t>
            </a:r>
          </a:p>
        </p:txBody>
      </p:sp>
      <p:sp>
        <p:nvSpPr>
          <p:cNvPr id="238" name="Rectángulo 237"/>
          <p:cNvSpPr/>
          <p:nvPr/>
        </p:nvSpPr>
        <p:spPr>
          <a:xfrm rot="16200000">
            <a:off x="9009567" y="3948465"/>
            <a:ext cx="654758" cy="187871"/>
          </a:xfrm>
          <a:prstGeom prst="rect">
            <a:avLst/>
          </a:prstGeom>
        </p:spPr>
        <p:txBody>
          <a:bodyPr wrap="square">
            <a:spAutoFit/>
          </a:bodyPr>
          <a:lstStyle/>
          <a:p>
            <a:r>
              <a:rPr lang="es-ES_tradnl" altLang="es-MX" sz="554" b="1" dirty="0"/>
              <a:t>DIABETES</a:t>
            </a:r>
            <a:endParaRPr lang="es-MX" sz="646" dirty="0"/>
          </a:p>
        </p:txBody>
      </p:sp>
      <p:sp>
        <p:nvSpPr>
          <p:cNvPr id="475" name="Line 338"/>
          <p:cNvSpPr>
            <a:spLocks noChangeShapeType="1"/>
          </p:cNvSpPr>
          <p:nvPr/>
        </p:nvSpPr>
        <p:spPr bwMode="auto">
          <a:xfrm>
            <a:off x="9736119"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76" name="Line 58"/>
          <p:cNvSpPr>
            <a:spLocks noChangeShapeType="1"/>
          </p:cNvSpPr>
          <p:nvPr/>
        </p:nvSpPr>
        <p:spPr bwMode="auto">
          <a:xfrm>
            <a:off x="9616465"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77" name="Line 339"/>
          <p:cNvSpPr>
            <a:spLocks noChangeShapeType="1"/>
          </p:cNvSpPr>
          <p:nvPr/>
        </p:nvSpPr>
        <p:spPr bwMode="auto">
          <a:xfrm>
            <a:off x="9962439"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78" name="Line 59"/>
          <p:cNvSpPr>
            <a:spLocks noChangeShapeType="1"/>
          </p:cNvSpPr>
          <p:nvPr/>
        </p:nvSpPr>
        <p:spPr bwMode="auto">
          <a:xfrm>
            <a:off x="9850661"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79" name="Rectángulo 478"/>
          <p:cNvSpPr/>
          <p:nvPr/>
        </p:nvSpPr>
        <p:spPr>
          <a:xfrm rot="16200000">
            <a:off x="8871045" y="3703706"/>
            <a:ext cx="1144276" cy="187871"/>
          </a:xfrm>
          <a:prstGeom prst="rect">
            <a:avLst/>
          </a:prstGeom>
        </p:spPr>
        <p:txBody>
          <a:bodyPr wrap="square">
            <a:spAutoFit/>
          </a:bodyPr>
          <a:lstStyle/>
          <a:p>
            <a:pPr defTabSz="664632"/>
            <a:r>
              <a:rPr lang="es-ES_tradnl" altLang="es-MX" sz="554" b="1" dirty="0"/>
              <a:t>HIPERTENSIÓN </a:t>
            </a:r>
          </a:p>
        </p:txBody>
      </p:sp>
      <p:sp>
        <p:nvSpPr>
          <p:cNvPr id="480" name="Rectángulo 479"/>
          <p:cNvSpPr/>
          <p:nvPr/>
        </p:nvSpPr>
        <p:spPr>
          <a:xfrm rot="16200000">
            <a:off x="9300602" y="3668397"/>
            <a:ext cx="1214892" cy="187871"/>
          </a:xfrm>
          <a:prstGeom prst="rect">
            <a:avLst/>
          </a:prstGeom>
        </p:spPr>
        <p:txBody>
          <a:bodyPr wrap="square">
            <a:spAutoFit/>
          </a:bodyPr>
          <a:lstStyle/>
          <a:p>
            <a:pPr defTabSz="664632"/>
            <a:r>
              <a:rPr lang="es-ES_tradnl" altLang="es-MX" sz="554" b="1" dirty="0"/>
              <a:t>INMUNOSUPRESIÓN</a:t>
            </a:r>
          </a:p>
        </p:txBody>
      </p:sp>
      <p:sp>
        <p:nvSpPr>
          <p:cNvPr id="481" name="Rectángulo 480"/>
          <p:cNvSpPr/>
          <p:nvPr/>
        </p:nvSpPr>
        <p:spPr>
          <a:xfrm rot="16200000">
            <a:off x="8732272" y="3442732"/>
            <a:ext cx="1666224" cy="187871"/>
          </a:xfrm>
          <a:prstGeom prst="rect">
            <a:avLst/>
          </a:prstGeom>
        </p:spPr>
        <p:txBody>
          <a:bodyPr wrap="square">
            <a:spAutoFit/>
          </a:bodyPr>
          <a:lstStyle/>
          <a:p>
            <a:pPr defTabSz="664632"/>
            <a:r>
              <a:rPr lang="es-MX" altLang="es-MX" sz="554" b="1" dirty="0"/>
              <a:t>ENFERMEDAD CARDIOVASCULAR</a:t>
            </a:r>
          </a:p>
        </p:txBody>
      </p:sp>
      <p:sp>
        <p:nvSpPr>
          <p:cNvPr id="482" name="Rectángulo 481"/>
          <p:cNvSpPr/>
          <p:nvPr/>
        </p:nvSpPr>
        <p:spPr>
          <a:xfrm rot="16200000">
            <a:off x="9360776" y="3491291"/>
            <a:ext cx="1335830" cy="187871"/>
          </a:xfrm>
          <a:prstGeom prst="rect">
            <a:avLst/>
          </a:prstGeom>
        </p:spPr>
        <p:txBody>
          <a:bodyPr wrap="none">
            <a:spAutoFit/>
          </a:bodyPr>
          <a:lstStyle/>
          <a:p>
            <a:pPr defTabSz="664632">
              <a:spcBef>
                <a:spcPts val="274"/>
              </a:spcBef>
            </a:pPr>
            <a:r>
              <a:rPr lang="es-ES_tradnl" altLang="es-MX" sz="554" b="1" dirty="0"/>
              <a:t>INSUFICIENCIA RENAL CRÓNICA</a:t>
            </a:r>
          </a:p>
        </p:txBody>
      </p:sp>
      <p:sp>
        <p:nvSpPr>
          <p:cNvPr id="483" name="Rectángulo 482"/>
          <p:cNvSpPr/>
          <p:nvPr/>
        </p:nvSpPr>
        <p:spPr>
          <a:xfrm rot="16200000">
            <a:off x="9462342" y="4048402"/>
            <a:ext cx="439145" cy="187871"/>
          </a:xfrm>
          <a:prstGeom prst="rect">
            <a:avLst/>
          </a:prstGeom>
        </p:spPr>
        <p:txBody>
          <a:bodyPr wrap="none">
            <a:spAutoFit/>
          </a:bodyPr>
          <a:lstStyle/>
          <a:p>
            <a:pPr defTabSz="664632">
              <a:spcBef>
                <a:spcPts val="343"/>
              </a:spcBef>
            </a:pPr>
            <a:r>
              <a:rPr lang="es-ES_tradnl" altLang="es-MX" sz="554" b="1" dirty="0"/>
              <a:t>ASMA</a:t>
            </a:r>
          </a:p>
        </p:txBody>
      </p:sp>
      <p:sp>
        <p:nvSpPr>
          <p:cNvPr id="3081" name="Line 34"/>
          <p:cNvSpPr>
            <a:spLocks noChangeShapeType="1"/>
          </p:cNvSpPr>
          <p:nvPr/>
        </p:nvSpPr>
        <p:spPr bwMode="auto">
          <a:xfrm flipH="1">
            <a:off x="8706228"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078" name="Line 20"/>
          <p:cNvSpPr>
            <a:spLocks noChangeShapeType="1"/>
          </p:cNvSpPr>
          <p:nvPr/>
        </p:nvSpPr>
        <p:spPr bwMode="auto">
          <a:xfrm flipH="1">
            <a:off x="8588009"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079" name="Line 30"/>
          <p:cNvSpPr>
            <a:spLocks noChangeShapeType="1"/>
          </p:cNvSpPr>
          <p:nvPr/>
        </p:nvSpPr>
        <p:spPr bwMode="auto">
          <a:xfrm flipH="1">
            <a:off x="8819477"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05" name="Rectángulo 204"/>
          <p:cNvSpPr/>
          <p:nvPr/>
        </p:nvSpPr>
        <p:spPr>
          <a:xfrm rot="16200000">
            <a:off x="6561556" y="3560900"/>
            <a:ext cx="1429889" cy="187871"/>
          </a:xfrm>
          <a:prstGeom prst="rect">
            <a:avLst/>
          </a:prstGeom>
        </p:spPr>
        <p:txBody>
          <a:bodyPr wrap="square">
            <a:spAutoFit/>
          </a:bodyPr>
          <a:lstStyle/>
          <a:p>
            <a:pPr defTabSz="664632">
              <a:spcAft>
                <a:spcPts val="274"/>
              </a:spcAft>
            </a:pPr>
            <a:r>
              <a:rPr lang="es-MX" sz="554" b="1" dirty="0"/>
              <a:t>FIEBRE</a:t>
            </a:r>
          </a:p>
        </p:txBody>
      </p:sp>
      <p:sp>
        <p:nvSpPr>
          <p:cNvPr id="217" name="Rectángulo 216"/>
          <p:cNvSpPr/>
          <p:nvPr/>
        </p:nvSpPr>
        <p:spPr>
          <a:xfrm rot="16200000">
            <a:off x="7031115" y="3567682"/>
            <a:ext cx="1416326" cy="187871"/>
          </a:xfrm>
          <a:prstGeom prst="rect">
            <a:avLst/>
          </a:prstGeom>
        </p:spPr>
        <p:txBody>
          <a:bodyPr wrap="square">
            <a:spAutoFit/>
          </a:bodyPr>
          <a:lstStyle/>
          <a:p>
            <a:pPr defTabSz="664632">
              <a:spcBef>
                <a:spcPts val="274"/>
              </a:spcBef>
              <a:spcAft>
                <a:spcPts val="274"/>
              </a:spcAft>
            </a:pPr>
            <a:r>
              <a:rPr lang="es-ES_tradnl" altLang="es-MX" sz="554" b="1" dirty="0"/>
              <a:t>CONJUNTIVITIS</a:t>
            </a:r>
          </a:p>
        </p:txBody>
      </p:sp>
      <p:sp>
        <p:nvSpPr>
          <p:cNvPr id="221" name="Rectángulo 220"/>
          <p:cNvSpPr/>
          <p:nvPr/>
        </p:nvSpPr>
        <p:spPr>
          <a:xfrm rot="16200000">
            <a:off x="8064920" y="3567682"/>
            <a:ext cx="1416326" cy="187871"/>
          </a:xfrm>
          <a:prstGeom prst="rect">
            <a:avLst/>
          </a:prstGeom>
        </p:spPr>
        <p:txBody>
          <a:bodyPr wrap="square">
            <a:spAutoFit/>
          </a:bodyPr>
          <a:lstStyle/>
          <a:p>
            <a:pPr defTabSz="664632">
              <a:spcAft>
                <a:spcPts val="274"/>
              </a:spcAft>
            </a:pPr>
            <a:r>
              <a:rPr lang="es-MX" altLang="es-MX" sz="554" b="1" dirty="0"/>
              <a:t>DISGEUSIA Y/O ANOSMIA</a:t>
            </a:r>
          </a:p>
        </p:txBody>
      </p:sp>
      <p:sp>
        <p:nvSpPr>
          <p:cNvPr id="222" name="Rectángulo 221"/>
          <p:cNvSpPr/>
          <p:nvPr/>
        </p:nvSpPr>
        <p:spPr>
          <a:xfrm rot="16200000">
            <a:off x="8176404" y="3567682"/>
            <a:ext cx="1416326" cy="187871"/>
          </a:xfrm>
          <a:prstGeom prst="rect">
            <a:avLst/>
          </a:prstGeom>
        </p:spPr>
        <p:txBody>
          <a:bodyPr wrap="square">
            <a:spAutoFit/>
          </a:bodyPr>
          <a:lstStyle/>
          <a:p>
            <a:r>
              <a:rPr lang="es-ES_tradnl" sz="554" b="1" dirty="0"/>
              <a:t>OTRO</a:t>
            </a:r>
            <a:endParaRPr lang="es-MX" sz="646" dirty="0"/>
          </a:p>
        </p:txBody>
      </p:sp>
      <p:sp>
        <p:nvSpPr>
          <p:cNvPr id="433" name="Line 338"/>
          <p:cNvSpPr>
            <a:spLocks noChangeShapeType="1"/>
          </p:cNvSpPr>
          <p:nvPr/>
        </p:nvSpPr>
        <p:spPr bwMode="auto">
          <a:xfrm flipH="1">
            <a:off x="8248976"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48" name="Line 339"/>
          <p:cNvSpPr>
            <a:spLocks noChangeShapeType="1"/>
          </p:cNvSpPr>
          <p:nvPr/>
        </p:nvSpPr>
        <p:spPr bwMode="auto">
          <a:xfrm>
            <a:off x="7557056"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49" name="Line 59"/>
          <p:cNvSpPr>
            <a:spLocks noChangeShapeType="1"/>
          </p:cNvSpPr>
          <p:nvPr/>
        </p:nvSpPr>
        <p:spPr bwMode="auto">
          <a:xfrm>
            <a:off x="7328042"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50" name="Line 377"/>
          <p:cNvSpPr>
            <a:spLocks noChangeShapeType="1"/>
          </p:cNvSpPr>
          <p:nvPr/>
        </p:nvSpPr>
        <p:spPr bwMode="auto">
          <a:xfrm>
            <a:off x="7440300"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r>
              <a:rPr lang="es-MX" sz="1662" dirty="0"/>
              <a:t> </a:t>
            </a:r>
          </a:p>
        </p:txBody>
      </p:sp>
      <p:sp>
        <p:nvSpPr>
          <p:cNvPr id="451" name="Line 377"/>
          <p:cNvSpPr>
            <a:spLocks noChangeShapeType="1"/>
          </p:cNvSpPr>
          <p:nvPr/>
        </p:nvSpPr>
        <p:spPr bwMode="auto">
          <a:xfrm flipH="1">
            <a:off x="7900638"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52" name="Line 339"/>
          <p:cNvSpPr>
            <a:spLocks noChangeShapeType="1"/>
          </p:cNvSpPr>
          <p:nvPr/>
        </p:nvSpPr>
        <p:spPr bwMode="auto">
          <a:xfrm flipH="1">
            <a:off x="8014299"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53" name="Line 59"/>
          <p:cNvSpPr>
            <a:spLocks noChangeShapeType="1"/>
          </p:cNvSpPr>
          <p:nvPr/>
        </p:nvSpPr>
        <p:spPr bwMode="auto">
          <a:xfrm flipH="1">
            <a:off x="7669651"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54" name="Line 377"/>
          <p:cNvSpPr>
            <a:spLocks noChangeShapeType="1"/>
          </p:cNvSpPr>
          <p:nvPr/>
        </p:nvSpPr>
        <p:spPr bwMode="auto">
          <a:xfrm flipH="1">
            <a:off x="7785009"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10" name="Rectángulo 209"/>
          <p:cNvSpPr/>
          <p:nvPr/>
        </p:nvSpPr>
        <p:spPr>
          <a:xfrm rot="16200000">
            <a:off x="8413638" y="4010351"/>
            <a:ext cx="487046" cy="187871"/>
          </a:xfrm>
          <a:prstGeom prst="rect">
            <a:avLst/>
          </a:prstGeom>
        </p:spPr>
        <p:txBody>
          <a:bodyPr wrap="none">
            <a:spAutoFit/>
          </a:bodyPr>
          <a:lstStyle/>
          <a:p>
            <a:pPr defTabSz="664632"/>
            <a:r>
              <a:rPr lang="es-ES_tradnl" altLang="es-MX" sz="554" b="1" dirty="0"/>
              <a:t>DISNEA</a:t>
            </a:r>
          </a:p>
        </p:txBody>
      </p:sp>
      <p:sp>
        <p:nvSpPr>
          <p:cNvPr id="444" name="Rectángulo 443"/>
          <p:cNvSpPr/>
          <p:nvPr/>
        </p:nvSpPr>
        <p:spPr>
          <a:xfrm rot="16200000">
            <a:off x="7826705" y="3567682"/>
            <a:ext cx="1416326" cy="187871"/>
          </a:xfrm>
          <a:prstGeom prst="rect">
            <a:avLst/>
          </a:prstGeom>
        </p:spPr>
        <p:txBody>
          <a:bodyPr wrap="square">
            <a:spAutoFit/>
          </a:bodyPr>
          <a:lstStyle/>
          <a:p>
            <a:pPr defTabSz="664632">
              <a:spcAft>
                <a:spcPts val="274"/>
              </a:spcAft>
            </a:pPr>
            <a:r>
              <a:rPr lang="es-ES_tradnl" altLang="es-MX" sz="554" b="1" dirty="0"/>
              <a:t>DOLOR TORÁCICO</a:t>
            </a:r>
          </a:p>
        </p:txBody>
      </p:sp>
      <p:sp>
        <p:nvSpPr>
          <p:cNvPr id="213" name="Rectángulo 212"/>
          <p:cNvSpPr/>
          <p:nvPr/>
        </p:nvSpPr>
        <p:spPr>
          <a:xfrm rot="16200000">
            <a:off x="7716558" y="3567682"/>
            <a:ext cx="1416326" cy="187871"/>
          </a:xfrm>
          <a:prstGeom prst="rect">
            <a:avLst/>
          </a:prstGeom>
        </p:spPr>
        <p:txBody>
          <a:bodyPr wrap="square">
            <a:spAutoFit/>
          </a:bodyPr>
          <a:lstStyle/>
          <a:p>
            <a:pPr defTabSz="664632"/>
            <a:r>
              <a:rPr lang="es-ES_tradnl" altLang="es-MX" sz="554" b="1" dirty="0"/>
              <a:t>DIARREA Y/O VÓMITO</a:t>
            </a:r>
          </a:p>
        </p:txBody>
      </p:sp>
      <p:sp>
        <p:nvSpPr>
          <p:cNvPr id="458" name="Rectángulo 457"/>
          <p:cNvSpPr/>
          <p:nvPr/>
        </p:nvSpPr>
        <p:spPr>
          <a:xfrm rot="16200000">
            <a:off x="7551998" y="3515253"/>
            <a:ext cx="1521183" cy="187871"/>
          </a:xfrm>
          <a:prstGeom prst="rect">
            <a:avLst/>
          </a:prstGeom>
        </p:spPr>
        <p:txBody>
          <a:bodyPr wrap="square">
            <a:spAutoFit/>
          </a:bodyPr>
          <a:lstStyle/>
          <a:p>
            <a:pPr defTabSz="664632"/>
            <a:r>
              <a:rPr lang="es-MX" altLang="es-MX" sz="554" b="1" dirty="0"/>
              <a:t>ATAQUE AL ESTADO GENERAL</a:t>
            </a:r>
          </a:p>
        </p:txBody>
      </p:sp>
      <p:sp>
        <p:nvSpPr>
          <p:cNvPr id="206" name="Rectángulo 205"/>
          <p:cNvSpPr/>
          <p:nvPr/>
        </p:nvSpPr>
        <p:spPr>
          <a:xfrm rot="16200000">
            <a:off x="7130634" y="3560900"/>
            <a:ext cx="1429889" cy="187871"/>
          </a:xfrm>
          <a:prstGeom prst="rect">
            <a:avLst/>
          </a:prstGeom>
        </p:spPr>
        <p:txBody>
          <a:bodyPr wrap="square">
            <a:spAutoFit/>
          </a:bodyPr>
          <a:lstStyle/>
          <a:p>
            <a:pPr defTabSz="664632">
              <a:spcAft>
                <a:spcPts val="274"/>
              </a:spcAft>
            </a:pPr>
            <a:r>
              <a:rPr lang="es-ES_tradnl" altLang="es-MX" sz="554" b="1" dirty="0"/>
              <a:t>TOS</a:t>
            </a:r>
          </a:p>
        </p:txBody>
      </p:sp>
      <p:sp>
        <p:nvSpPr>
          <p:cNvPr id="209" name="Rectángulo 208"/>
          <p:cNvSpPr/>
          <p:nvPr/>
        </p:nvSpPr>
        <p:spPr>
          <a:xfrm rot="16200000">
            <a:off x="7696803" y="3967786"/>
            <a:ext cx="527281" cy="187871"/>
          </a:xfrm>
          <a:prstGeom prst="rect">
            <a:avLst/>
          </a:prstGeom>
        </p:spPr>
        <p:txBody>
          <a:bodyPr wrap="none">
            <a:spAutoFit/>
          </a:bodyPr>
          <a:lstStyle/>
          <a:p>
            <a:pPr defTabSz="664632"/>
            <a:r>
              <a:rPr lang="es-MX" altLang="es-MX" sz="554" b="1" dirty="0"/>
              <a:t>CEFALEA</a:t>
            </a:r>
          </a:p>
        </p:txBody>
      </p:sp>
      <p:sp>
        <p:nvSpPr>
          <p:cNvPr id="456" name="Rectángulo 455"/>
          <p:cNvSpPr/>
          <p:nvPr/>
        </p:nvSpPr>
        <p:spPr>
          <a:xfrm rot="16200000">
            <a:off x="7365888" y="3567682"/>
            <a:ext cx="1416326" cy="187871"/>
          </a:xfrm>
          <a:prstGeom prst="rect">
            <a:avLst/>
          </a:prstGeom>
        </p:spPr>
        <p:txBody>
          <a:bodyPr wrap="square">
            <a:spAutoFit/>
          </a:bodyPr>
          <a:lstStyle/>
          <a:p>
            <a:pPr defTabSz="664632">
              <a:spcAft>
                <a:spcPts val="274"/>
              </a:spcAft>
            </a:pPr>
            <a:r>
              <a:rPr lang="es-MX" sz="554" b="1" dirty="0"/>
              <a:t>MIALGIAS</a:t>
            </a:r>
          </a:p>
        </p:txBody>
      </p:sp>
      <p:sp>
        <p:nvSpPr>
          <p:cNvPr id="457" name="Rectángulo 456"/>
          <p:cNvSpPr/>
          <p:nvPr/>
        </p:nvSpPr>
        <p:spPr>
          <a:xfrm rot="16200000">
            <a:off x="7479817" y="3567682"/>
            <a:ext cx="1416326" cy="187871"/>
          </a:xfrm>
          <a:prstGeom prst="rect">
            <a:avLst/>
          </a:prstGeom>
        </p:spPr>
        <p:txBody>
          <a:bodyPr wrap="square">
            <a:spAutoFit/>
          </a:bodyPr>
          <a:lstStyle/>
          <a:p>
            <a:pPr defTabSz="664632">
              <a:spcAft>
                <a:spcPts val="274"/>
              </a:spcAft>
            </a:pPr>
            <a:r>
              <a:rPr lang="es-ES_tradnl" altLang="es-MX" sz="554" b="1" dirty="0"/>
              <a:t>ARTRALGIAS</a:t>
            </a:r>
          </a:p>
        </p:txBody>
      </p:sp>
      <p:sp>
        <p:nvSpPr>
          <p:cNvPr id="445" name="Rectángulo 444"/>
          <p:cNvSpPr/>
          <p:nvPr/>
        </p:nvSpPr>
        <p:spPr>
          <a:xfrm rot="16200000">
            <a:off x="6673047" y="3567682"/>
            <a:ext cx="1416326" cy="187871"/>
          </a:xfrm>
          <a:prstGeom prst="rect">
            <a:avLst/>
          </a:prstGeom>
        </p:spPr>
        <p:txBody>
          <a:bodyPr wrap="square">
            <a:spAutoFit/>
          </a:bodyPr>
          <a:lstStyle/>
          <a:p>
            <a:pPr defTabSz="664632"/>
            <a:r>
              <a:rPr lang="es-MX" altLang="es-MX" sz="554" b="1" dirty="0"/>
              <a:t>ESCALOFRÍOS</a:t>
            </a:r>
          </a:p>
        </p:txBody>
      </p:sp>
      <p:sp>
        <p:nvSpPr>
          <p:cNvPr id="446" name="Rectángulo 445"/>
          <p:cNvSpPr/>
          <p:nvPr/>
        </p:nvSpPr>
        <p:spPr>
          <a:xfrm rot="16200000">
            <a:off x="6793115" y="3567682"/>
            <a:ext cx="1416326" cy="187871"/>
          </a:xfrm>
          <a:prstGeom prst="rect">
            <a:avLst/>
          </a:prstGeom>
        </p:spPr>
        <p:txBody>
          <a:bodyPr wrap="square">
            <a:spAutoFit/>
          </a:bodyPr>
          <a:lstStyle/>
          <a:p>
            <a:pPr defTabSz="664632"/>
            <a:r>
              <a:rPr lang="es-ES_tradnl" altLang="es-MX" sz="554" b="1" dirty="0"/>
              <a:t>ODINOFAGIA</a:t>
            </a:r>
          </a:p>
        </p:txBody>
      </p:sp>
      <p:sp>
        <p:nvSpPr>
          <p:cNvPr id="455" name="Line 339"/>
          <p:cNvSpPr>
            <a:spLocks noChangeShapeType="1"/>
          </p:cNvSpPr>
          <p:nvPr/>
        </p:nvSpPr>
        <p:spPr bwMode="auto">
          <a:xfrm flipH="1">
            <a:off x="8129925"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59" name="Rectángulo 458"/>
          <p:cNvSpPr/>
          <p:nvPr/>
        </p:nvSpPr>
        <p:spPr>
          <a:xfrm rot="16200000">
            <a:off x="6906913" y="3567682"/>
            <a:ext cx="1416326" cy="187871"/>
          </a:xfrm>
          <a:prstGeom prst="rect">
            <a:avLst/>
          </a:prstGeom>
        </p:spPr>
        <p:txBody>
          <a:bodyPr wrap="square">
            <a:spAutoFit/>
          </a:bodyPr>
          <a:lstStyle/>
          <a:p>
            <a:pPr defTabSz="664632"/>
            <a:r>
              <a:rPr lang="es-ES_tradnl" altLang="es-MX" sz="554" b="1" dirty="0"/>
              <a:t>RINORREA</a:t>
            </a:r>
          </a:p>
        </p:txBody>
      </p:sp>
      <p:sp>
        <p:nvSpPr>
          <p:cNvPr id="460" name="Line 338"/>
          <p:cNvSpPr>
            <a:spLocks noChangeShapeType="1"/>
          </p:cNvSpPr>
          <p:nvPr/>
        </p:nvSpPr>
        <p:spPr bwMode="auto">
          <a:xfrm flipH="1">
            <a:off x="8362103"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61" name="Line 338"/>
          <p:cNvSpPr>
            <a:spLocks noChangeShapeType="1"/>
          </p:cNvSpPr>
          <p:nvPr/>
        </p:nvSpPr>
        <p:spPr bwMode="auto">
          <a:xfrm flipH="1">
            <a:off x="8474028"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84" name="Line 30"/>
          <p:cNvSpPr>
            <a:spLocks noChangeShapeType="1"/>
          </p:cNvSpPr>
          <p:nvPr/>
        </p:nvSpPr>
        <p:spPr bwMode="auto">
          <a:xfrm>
            <a:off x="9050125" y="2787643"/>
            <a:ext cx="1"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85" name="Line 30"/>
          <p:cNvSpPr>
            <a:spLocks noChangeShapeType="1"/>
          </p:cNvSpPr>
          <p:nvPr/>
        </p:nvSpPr>
        <p:spPr bwMode="auto">
          <a:xfrm>
            <a:off x="9388171"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86" name="Rectángulo 485"/>
          <p:cNvSpPr/>
          <p:nvPr/>
        </p:nvSpPr>
        <p:spPr>
          <a:xfrm rot="16200000">
            <a:off x="9393348" y="3872244"/>
            <a:ext cx="807200" cy="187871"/>
          </a:xfrm>
          <a:prstGeom prst="rect">
            <a:avLst/>
          </a:prstGeom>
        </p:spPr>
        <p:txBody>
          <a:bodyPr wrap="square">
            <a:spAutoFit/>
          </a:bodyPr>
          <a:lstStyle/>
          <a:p>
            <a:pPr defTabSz="664632"/>
            <a:r>
              <a:rPr lang="es-MX" altLang="es-MX" sz="554" b="1" dirty="0"/>
              <a:t>EPOC</a:t>
            </a:r>
          </a:p>
        </p:txBody>
      </p:sp>
      <p:sp>
        <p:nvSpPr>
          <p:cNvPr id="487" name="Line 30"/>
          <p:cNvSpPr>
            <a:spLocks noChangeShapeType="1"/>
          </p:cNvSpPr>
          <p:nvPr/>
        </p:nvSpPr>
        <p:spPr bwMode="auto">
          <a:xfrm>
            <a:off x="9160793" y="2787643"/>
            <a:ext cx="1"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88" name="Line 30"/>
          <p:cNvSpPr>
            <a:spLocks noChangeShapeType="1"/>
          </p:cNvSpPr>
          <p:nvPr/>
        </p:nvSpPr>
        <p:spPr bwMode="auto">
          <a:xfrm>
            <a:off x="9276730" y="2787643"/>
            <a:ext cx="1"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89" name="Rectángulo 488"/>
          <p:cNvSpPr/>
          <p:nvPr/>
        </p:nvSpPr>
        <p:spPr>
          <a:xfrm rot="16200000">
            <a:off x="8882991" y="3938408"/>
            <a:ext cx="674873" cy="187871"/>
          </a:xfrm>
          <a:prstGeom prst="rect">
            <a:avLst/>
          </a:prstGeom>
        </p:spPr>
        <p:txBody>
          <a:bodyPr wrap="square">
            <a:spAutoFit/>
          </a:bodyPr>
          <a:lstStyle/>
          <a:p>
            <a:pPr defTabSz="664632">
              <a:spcBef>
                <a:spcPts val="274"/>
              </a:spcBef>
            </a:pPr>
            <a:r>
              <a:rPr lang="es-ES_tradnl" altLang="es-MX" sz="554" b="1" dirty="0"/>
              <a:t>OBESIDAD</a:t>
            </a:r>
          </a:p>
        </p:txBody>
      </p:sp>
      <p:sp>
        <p:nvSpPr>
          <p:cNvPr id="490" name="Line 338"/>
          <p:cNvSpPr>
            <a:spLocks noChangeShapeType="1"/>
          </p:cNvSpPr>
          <p:nvPr/>
        </p:nvSpPr>
        <p:spPr bwMode="auto">
          <a:xfrm>
            <a:off x="10078681"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91" name="Line 59"/>
          <p:cNvSpPr>
            <a:spLocks noChangeShapeType="1"/>
          </p:cNvSpPr>
          <p:nvPr/>
        </p:nvSpPr>
        <p:spPr bwMode="auto">
          <a:xfrm>
            <a:off x="10191983"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92" name="Rectángulo 491"/>
          <p:cNvSpPr/>
          <p:nvPr/>
        </p:nvSpPr>
        <p:spPr>
          <a:xfrm rot="16200000">
            <a:off x="9537772" y="3668397"/>
            <a:ext cx="1214892" cy="187871"/>
          </a:xfrm>
          <a:prstGeom prst="rect">
            <a:avLst/>
          </a:prstGeom>
        </p:spPr>
        <p:txBody>
          <a:bodyPr wrap="square">
            <a:spAutoFit/>
          </a:bodyPr>
          <a:lstStyle/>
          <a:p>
            <a:pPr defTabSz="664632"/>
            <a:r>
              <a:rPr lang="es-ES_tradnl" altLang="es-MX" sz="554" b="1" dirty="0"/>
              <a:t>TABAQUISMO</a:t>
            </a:r>
          </a:p>
        </p:txBody>
      </p:sp>
      <p:sp>
        <p:nvSpPr>
          <p:cNvPr id="493" name="Rectángulo 492"/>
          <p:cNvSpPr/>
          <p:nvPr/>
        </p:nvSpPr>
        <p:spPr>
          <a:xfrm rot="16200000">
            <a:off x="9980776" y="3990037"/>
            <a:ext cx="552190" cy="187871"/>
          </a:xfrm>
          <a:prstGeom prst="rect">
            <a:avLst/>
          </a:prstGeom>
        </p:spPr>
        <p:txBody>
          <a:bodyPr wrap="none">
            <a:spAutoFit/>
          </a:bodyPr>
          <a:lstStyle/>
          <a:p>
            <a:pPr defTabSz="664632">
              <a:spcBef>
                <a:spcPts val="274"/>
              </a:spcBef>
            </a:pPr>
            <a:r>
              <a:rPr lang="es-ES_tradnl" altLang="es-MX" sz="554" b="1" dirty="0"/>
              <a:t>VIH/SIDA</a:t>
            </a:r>
          </a:p>
        </p:txBody>
      </p:sp>
      <p:sp>
        <p:nvSpPr>
          <p:cNvPr id="494" name="Rectángulo 493"/>
          <p:cNvSpPr/>
          <p:nvPr/>
        </p:nvSpPr>
        <p:spPr>
          <a:xfrm rot="16200000">
            <a:off x="10090125" y="3989584"/>
            <a:ext cx="572521" cy="187871"/>
          </a:xfrm>
          <a:prstGeom prst="rect">
            <a:avLst/>
          </a:prstGeom>
        </p:spPr>
        <p:txBody>
          <a:bodyPr wrap="square">
            <a:spAutoFit/>
          </a:bodyPr>
          <a:lstStyle/>
          <a:p>
            <a:pPr defTabSz="664632">
              <a:spcBef>
                <a:spcPts val="274"/>
              </a:spcBef>
            </a:pPr>
            <a:r>
              <a:rPr lang="es-ES_tradnl" altLang="es-MX" sz="554" b="1" dirty="0"/>
              <a:t>CÁNCER</a:t>
            </a:r>
          </a:p>
        </p:txBody>
      </p:sp>
      <p:sp>
        <p:nvSpPr>
          <p:cNvPr id="495" name="Rectángulo 494"/>
          <p:cNvSpPr/>
          <p:nvPr/>
        </p:nvSpPr>
        <p:spPr>
          <a:xfrm rot="16200000">
            <a:off x="10264312" y="4050888"/>
            <a:ext cx="449913" cy="187871"/>
          </a:xfrm>
          <a:prstGeom prst="rect">
            <a:avLst/>
          </a:prstGeom>
        </p:spPr>
        <p:txBody>
          <a:bodyPr wrap="square">
            <a:spAutoFit/>
          </a:bodyPr>
          <a:lstStyle/>
          <a:p>
            <a:pPr defTabSz="664632">
              <a:spcBef>
                <a:spcPts val="274"/>
              </a:spcBef>
            </a:pPr>
            <a:r>
              <a:rPr lang="es-ES_tradnl" altLang="es-MX" sz="554" b="1" dirty="0"/>
              <a:t>OTRO</a:t>
            </a:r>
          </a:p>
        </p:txBody>
      </p:sp>
      <p:sp>
        <p:nvSpPr>
          <p:cNvPr id="496" name="Line 338"/>
          <p:cNvSpPr>
            <a:spLocks noChangeShapeType="1"/>
          </p:cNvSpPr>
          <p:nvPr/>
        </p:nvSpPr>
        <p:spPr bwMode="auto">
          <a:xfrm>
            <a:off x="10307780"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97" name="Line 59"/>
          <p:cNvSpPr>
            <a:spLocks noChangeShapeType="1"/>
          </p:cNvSpPr>
          <p:nvPr/>
        </p:nvSpPr>
        <p:spPr bwMode="auto">
          <a:xfrm flipH="1">
            <a:off x="10423562" y="2787643"/>
            <a:ext cx="1"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98" name="CuadroTexto 497"/>
          <p:cNvSpPr txBox="1"/>
          <p:nvPr/>
        </p:nvSpPr>
        <p:spPr>
          <a:xfrm>
            <a:off x="221403" y="5069719"/>
            <a:ext cx="11607678" cy="1661993"/>
          </a:xfrm>
          <a:prstGeom prst="rect">
            <a:avLst/>
          </a:prstGeom>
          <a:noFill/>
        </p:spPr>
        <p:txBody>
          <a:bodyPr wrap="square" rtlCol="0">
            <a:spAutoFit/>
          </a:bodyPr>
          <a:lstStyle/>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1. DERECHOHABIENCIA:</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1</a:t>
            </a:r>
            <a:r>
              <a:rPr lang="es-MX" sz="600" dirty="0">
                <a:latin typeface="Tahoma" panose="020B0604030504040204" pitchFamily="34" charset="0"/>
                <a:ea typeface="Tahoma" panose="020B0604030504040204" pitchFamily="34" charset="0"/>
                <a:cs typeface="Tahoma" panose="020B0604030504040204" pitchFamily="34" charset="0"/>
              </a:rPr>
              <a:t>.IMSS,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.ISSSTE,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.INSABI/SPSS,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.PEMEX, </a:t>
            </a:r>
            <a:r>
              <a:rPr lang="es-MX" sz="600" b="1" dirty="0">
                <a:latin typeface="Tahoma" panose="020B0604030504040204" pitchFamily="34" charset="0"/>
                <a:ea typeface="Tahoma" panose="020B0604030504040204" pitchFamily="34" charset="0"/>
                <a:cs typeface="Tahoma" panose="020B0604030504040204" pitchFamily="34" charset="0"/>
              </a:rPr>
              <a:t>5</a:t>
            </a:r>
            <a:r>
              <a:rPr lang="es-MX" sz="600" dirty="0">
                <a:latin typeface="Tahoma" panose="020B0604030504040204" pitchFamily="34" charset="0"/>
                <a:ea typeface="Tahoma" panose="020B0604030504040204" pitchFamily="34" charset="0"/>
                <a:cs typeface="Tahoma" panose="020B0604030504040204" pitchFamily="34" charset="0"/>
              </a:rPr>
              <a:t>.SEDENA,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.SEMAR, </a:t>
            </a:r>
            <a:r>
              <a:rPr lang="es-MX" sz="600" b="1" dirty="0">
                <a:latin typeface="Tahoma" panose="020B0604030504040204" pitchFamily="34" charset="0"/>
                <a:ea typeface="Tahoma" panose="020B0604030504040204" pitchFamily="34" charset="0"/>
                <a:cs typeface="Tahoma" panose="020B0604030504040204" pitchFamily="34" charset="0"/>
              </a:rPr>
              <a:t>7</a:t>
            </a:r>
            <a:r>
              <a:rPr lang="es-MX" sz="600" dirty="0">
                <a:latin typeface="Tahoma" panose="020B0604030504040204" pitchFamily="34" charset="0"/>
                <a:ea typeface="Tahoma" panose="020B0604030504040204" pitchFamily="34" charset="0"/>
                <a:cs typeface="Tahoma" panose="020B0604030504040204" pitchFamily="34" charset="0"/>
              </a:rPr>
              <a:t>.IMSS-BIENESTAR, </a:t>
            </a:r>
            <a:r>
              <a:rPr lang="es-MX" sz="600" b="1" dirty="0">
                <a:latin typeface="Tahoma" panose="020B0604030504040204" pitchFamily="34" charset="0"/>
                <a:ea typeface="Tahoma" panose="020B0604030504040204" pitchFamily="34" charset="0"/>
                <a:cs typeface="Tahoma" panose="020B0604030504040204" pitchFamily="34" charset="0"/>
              </a:rPr>
              <a:t>8</a:t>
            </a:r>
            <a:r>
              <a:rPr lang="es-MX" sz="600" dirty="0">
                <a:latin typeface="Tahoma" panose="020B0604030504040204" pitchFamily="34" charset="0"/>
                <a:ea typeface="Tahoma" panose="020B0604030504040204" pitchFamily="34" charset="0"/>
                <a:cs typeface="Tahoma" panose="020B0604030504040204" pitchFamily="34" charset="0"/>
              </a:rPr>
              <a:t>.GOBIERNO ESTATAL, </a:t>
            </a:r>
            <a:r>
              <a:rPr lang="es-MX" sz="600" b="1" dirty="0">
                <a:latin typeface="Tahoma" panose="020B0604030504040204" pitchFamily="34" charset="0"/>
                <a:ea typeface="Tahoma" panose="020B0604030504040204" pitchFamily="34" charset="0"/>
                <a:cs typeface="Tahoma" panose="020B0604030504040204" pitchFamily="34" charset="0"/>
              </a:rPr>
              <a:t>9</a:t>
            </a:r>
            <a:r>
              <a:rPr lang="es-MX" sz="600" dirty="0">
                <a:latin typeface="Tahoma" panose="020B0604030504040204" pitchFamily="34" charset="0"/>
                <a:ea typeface="Tahoma" panose="020B0604030504040204" pitchFamily="34" charset="0"/>
                <a:cs typeface="Tahoma" panose="020B0604030504040204" pitchFamily="34" charset="0"/>
              </a:rPr>
              <a:t>.SEGURO PRIVADO, </a:t>
            </a:r>
            <a:r>
              <a:rPr lang="es-MX" sz="600" b="1" dirty="0">
                <a:latin typeface="Tahoma" panose="020B0604030504040204" pitchFamily="34" charset="0"/>
                <a:ea typeface="Tahoma" panose="020B0604030504040204" pitchFamily="34" charset="0"/>
                <a:cs typeface="Tahoma" panose="020B0604030504040204" pitchFamily="34" charset="0"/>
              </a:rPr>
              <a:t>10</a:t>
            </a:r>
            <a:r>
              <a:rPr lang="es-MX" sz="600" dirty="0">
                <a:latin typeface="Tahoma" panose="020B0604030504040204" pitchFamily="34" charset="0"/>
                <a:ea typeface="Tahoma" panose="020B0604030504040204" pitchFamily="34" charset="0"/>
                <a:cs typeface="Tahoma" panose="020B0604030504040204" pitchFamily="34" charset="0"/>
              </a:rPr>
              <a:t>.ISFAM, </a:t>
            </a:r>
            <a:r>
              <a:rPr lang="es-MX" sz="600" b="1" dirty="0">
                <a:latin typeface="Tahoma" panose="020B0604030504040204" pitchFamily="34" charset="0"/>
                <a:ea typeface="Tahoma" panose="020B0604030504040204" pitchFamily="34" charset="0"/>
                <a:cs typeface="Tahoma" panose="020B0604030504040204" pitchFamily="34" charset="0"/>
              </a:rPr>
              <a:t>88</a:t>
            </a:r>
            <a:r>
              <a:rPr lang="es-MX" sz="600" dirty="0">
                <a:latin typeface="Tahoma" panose="020B0604030504040204" pitchFamily="34" charset="0"/>
                <a:ea typeface="Tahoma" panose="020B0604030504040204" pitchFamily="34" charset="0"/>
                <a:cs typeface="Tahoma" panose="020B0604030504040204" pitchFamily="34" charset="0"/>
              </a:rPr>
              <a:t>.OTRA, </a:t>
            </a:r>
            <a:r>
              <a:rPr lang="es-MX" sz="600" b="1" dirty="0">
                <a:latin typeface="Tahoma" panose="020B0604030504040204" pitchFamily="34" charset="0"/>
                <a:ea typeface="Tahoma" panose="020B0604030504040204" pitchFamily="34" charset="0"/>
                <a:cs typeface="Tahoma" panose="020B0604030504040204" pitchFamily="34" charset="0"/>
              </a:rPr>
              <a:t>99</a:t>
            </a:r>
            <a:r>
              <a:rPr lang="es-MX" sz="600" dirty="0">
                <a:latin typeface="Tahoma" panose="020B0604030504040204" pitchFamily="34" charset="0"/>
                <a:ea typeface="Tahoma" panose="020B0604030504040204" pitchFamily="34" charset="0"/>
                <a:cs typeface="Tahoma" panose="020B0604030504040204" pitchFamily="34" charset="0"/>
              </a:rPr>
              <a:t>.SE IGANORA, </a:t>
            </a:r>
            <a:r>
              <a:rPr lang="es-MX" sz="600" b="1" dirty="0">
                <a:latin typeface="Tahoma" panose="020B0604030504040204" pitchFamily="34" charset="0"/>
                <a:ea typeface="Tahoma" panose="020B0604030504040204" pitchFamily="34" charset="0"/>
                <a:cs typeface="Tahoma" panose="020B0604030504040204" pitchFamily="34" charset="0"/>
              </a:rPr>
              <a:t>0</a:t>
            </a:r>
            <a:r>
              <a:rPr lang="es-MX" sz="600" dirty="0">
                <a:latin typeface="Tahoma" panose="020B0604030504040204" pitchFamily="34" charset="0"/>
                <a:ea typeface="Tahoma" panose="020B0604030504040204" pitchFamily="34" charset="0"/>
                <a:cs typeface="Tahoma" panose="020B0604030504040204" pitchFamily="34" charset="0"/>
              </a:rPr>
              <a:t>.NINGUNA</a:t>
            </a:r>
            <a:endParaRPr lang="es-MX" sz="600" b="1" dirty="0">
              <a:latin typeface="Tahoma" panose="020B0604030504040204" pitchFamily="34" charset="0"/>
              <a:ea typeface="Tahoma" panose="020B0604030504040204" pitchFamily="34" charset="0"/>
              <a:cs typeface="Tahoma" panose="020B0604030504040204" pitchFamily="34" charset="0"/>
            </a:endParaRP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2. CLAVE DE EDAD:</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D</a:t>
            </a:r>
            <a:r>
              <a:rPr lang="es-MX" sz="600" dirty="0">
                <a:latin typeface="Tahoma" panose="020B0604030504040204" pitchFamily="34" charset="0"/>
                <a:ea typeface="Tahoma" panose="020B0604030504040204" pitchFamily="34" charset="0"/>
                <a:cs typeface="Tahoma" panose="020B0604030504040204" pitchFamily="34" charset="0"/>
              </a:rPr>
              <a:t>.DÍAS, </a:t>
            </a:r>
            <a:r>
              <a:rPr lang="es-MX" sz="600" b="1" dirty="0">
                <a:latin typeface="Tahoma" panose="020B0604030504040204" pitchFamily="34" charset="0"/>
                <a:ea typeface="Tahoma" panose="020B0604030504040204" pitchFamily="34" charset="0"/>
                <a:cs typeface="Tahoma" panose="020B0604030504040204" pitchFamily="34" charset="0"/>
              </a:rPr>
              <a:t>M</a:t>
            </a:r>
            <a:r>
              <a:rPr lang="es-MX" sz="600" dirty="0">
                <a:latin typeface="Tahoma" panose="020B0604030504040204" pitchFamily="34" charset="0"/>
                <a:ea typeface="Tahoma" panose="020B0604030504040204" pitchFamily="34" charset="0"/>
                <a:cs typeface="Tahoma" panose="020B0604030504040204" pitchFamily="34" charset="0"/>
              </a:rPr>
              <a:t>.MESES, </a:t>
            </a:r>
            <a:r>
              <a:rPr lang="es-MX" sz="600" b="1" dirty="0">
                <a:latin typeface="Tahoma" panose="020B0604030504040204" pitchFamily="34" charset="0"/>
                <a:ea typeface="Tahoma" panose="020B0604030504040204" pitchFamily="34" charset="0"/>
                <a:cs typeface="Tahoma" panose="020B0604030504040204" pitchFamily="34" charset="0"/>
              </a:rPr>
              <a:t>A</a:t>
            </a:r>
            <a:r>
              <a:rPr lang="es-MX" sz="600" dirty="0">
                <a:latin typeface="Tahoma" panose="020B0604030504040204" pitchFamily="34" charset="0"/>
                <a:ea typeface="Tahoma" panose="020B0604030504040204" pitchFamily="34" charset="0"/>
                <a:cs typeface="Tahoma" panose="020B0604030504040204" pitchFamily="34" charset="0"/>
              </a:rPr>
              <a:t>.AÑOS </a:t>
            </a: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3. SEXO:</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1</a:t>
            </a:r>
            <a:r>
              <a:rPr lang="es-MX" sz="600" dirty="0">
                <a:latin typeface="Tahoma" panose="020B0604030504040204" pitchFamily="34" charset="0"/>
                <a:ea typeface="Tahoma" panose="020B0604030504040204" pitchFamily="34" charset="0"/>
                <a:cs typeface="Tahoma" panose="020B0604030504040204" pitchFamily="34" charset="0"/>
              </a:rPr>
              <a:t>.HOMBRE,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.MUJER,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.ITERSEXUAL, </a:t>
            </a:r>
            <a:r>
              <a:rPr lang="es-MX" sz="600" b="1" dirty="0">
                <a:latin typeface="Tahoma" panose="020B0604030504040204" pitchFamily="34" charset="0"/>
                <a:ea typeface="Tahoma" panose="020B0604030504040204" pitchFamily="34" charset="0"/>
                <a:cs typeface="Tahoma" panose="020B0604030504040204" pitchFamily="34" charset="0"/>
              </a:rPr>
              <a:t>8</a:t>
            </a:r>
            <a:r>
              <a:rPr lang="es-MX" sz="600" dirty="0">
                <a:latin typeface="Tahoma" panose="020B0604030504040204" pitchFamily="34" charset="0"/>
                <a:ea typeface="Tahoma" panose="020B0604030504040204" pitchFamily="34" charset="0"/>
                <a:cs typeface="Tahoma" panose="020B0604030504040204" pitchFamily="34" charset="0"/>
              </a:rPr>
              <a:t>.SE IGNORA, </a:t>
            </a:r>
            <a:r>
              <a:rPr lang="es-MX" sz="600" b="1" dirty="0">
                <a:latin typeface="Tahoma" panose="020B0604030504040204" pitchFamily="34" charset="0"/>
                <a:ea typeface="Tahoma" panose="020B0604030504040204" pitchFamily="34" charset="0"/>
                <a:cs typeface="Tahoma" panose="020B0604030504040204" pitchFamily="34" charset="0"/>
              </a:rPr>
              <a:t>9</a:t>
            </a:r>
            <a:r>
              <a:rPr lang="es-MX" sz="600" dirty="0">
                <a:latin typeface="Tahoma" panose="020B0604030504040204" pitchFamily="34" charset="0"/>
                <a:ea typeface="Tahoma" panose="020B0604030504040204" pitchFamily="34" charset="0"/>
                <a:cs typeface="Tahoma" panose="020B0604030504040204" pitchFamily="34" charset="0"/>
              </a:rPr>
              <a:t>.NO ESPECIFICADO</a:t>
            </a: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4. ORIENTACIÓN OTROS TEMAS DE SALUD: 1</a:t>
            </a:r>
            <a:r>
              <a:rPr lang="es-MX" sz="600" dirty="0">
                <a:latin typeface="Tahoma" panose="020B0604030504040204" pitchFamily="34" charset="0"/>
                <a:ea typeface="Tahoma" panose="020B0604030504040204" pitchFamily="34" charset="0"/>
                <a:cs typeface="Tahoma" panose="020B0604030504040204" pitchFamily="34" charset="0"/>
              </a:rPr>
              <a:t>.DEPRESIÓN,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.ANSIEDAD,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.ADICCIONES,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.OTRO PROBLEMA DE SALUD MENTAL, </a:t>
            </a:r>
            <a:r>
              <a:rPr lang="es-MX" sz="600" b="1" dirty="0">
                <a:latin typeface="Tahoma" panose="020B0604030504040204" pitchFamily="34" charset="0"/>
                <a:ea typeface="Tahoma" panose="020B0604030504040204" pitchFamily="34" charset="0"/>
                <a:cs typeface="Tahoma" panose="020B0604030504040204" pitchFamily="34" charset="0"/>
              </a:rPr>
              <a:t>5</a:t>
            </a:r>
            <a:r>
              <a:rPr lang="es-MX" sz="600" dirty="0">
                <a:latin typeface="Tahoma" panose="020B0604030504040204" pitchFamily="34" charset="0"/>
                <a:ea typeface="Tahoma" panose="020B0604030504040204" pitchFamily="34" charset="0"/>
                <a:cs typeface="Tahoma" panose="020B0604030504040204" pitchFamily="34" charset="0"/>
              </a:rPr>
              <a:t>.VACUNACIÓN,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.ESTIMULACIÓN TEMPRANA, </a:t>
            </a:r>
            <a:r>
              <a:rPr lang="es-MX" sz="600" b="1" dirty="0">
                <a:latin typeface="Tahoma" panose="020B0604030504040204" pitchFamily="34" charset="0"/>
                <a:ea typeface="Tahoma" panose="020B0604030504040204" pitchFamily="34" charset="0"/>
                <a:cs typeface="Tahoma" panose="020B0604030504040204" pitchFamily="34" charset="0"/>
              </a:rPr>
              <a:t>7</a:t>
            </a:r>
            <a:r>
              <a:rPr lang="es-MX" sz="600" dirty="0">
                <a:latin typeface="Tahoma" panose="020B0604030504040204" pitchFamily="34" charset="0"/>
                <a:ea typeface="Tahoma" panose="020B0604030504040204" pitchFamily="34" charset="0"/>
                <a:cs typeface="Tahoma" panose="020B0604030504040204" pitchFamily="34" charset="0"/>
              </a:rPr>
              <a:t>.ENFERMEDADES CRÓNICAS, </a:t>
            </a:r>
            <a:r>
              <a:rPr lang="es-MX" sz="600" b="1" dirty="0">
                <a:latin typeface="Tahoma" panose="020B0604030504040204" pitchFamily="34" charset="0"/>
                <a:ea typeface="Tahoma" panose="020B0604030504040204" pitchFamily="34" charset="0"/>
                <a:cs typeface="Tahoma" panose="020B0604030504040204" pitchFamily="34" charset="0"/>
              </a:rPr>
              <a:t>8</a:t>
            </a:r>
            <a:r>
              <a:rPr lang="es-MX" sz="600" dirty="0">
                <a:latin typeface="Tahoma" panose="020B0604030504040204" pitchFamily="34" charset="0"/>
                <a:ea typeface="Tahoma" panose="020B0604030504040204" pitchFamily="34" charset="0"/>
                <a:cs typeface="Tahoma" panose="020B0604030504040204" pitchFamily="34" charset="0"/>
              </a:rPr>
              <a:t>.INFECCIONES DE TRASMISIÓN SEXUAL, </a:t>
            </a:r>
            <a:r>
              <a:rPr lang="es-MX" sz="600" b="1" dirty="0">
                <a:latin typeface="Tahoma" panose="020B0604030504040204" pitchFamily="34" charset="0"/>
                <a:ea typeface="Tahoma" panose="020B0604030504040204" pitchFamily="34" charset="0"/>
                <a:cs typeface="Tahoma" panose="020B0604030504040204" pitchFamily="34" charset="0"/>
              </a:rPr>
              <a:t>9</a:t>
            </a:r>
            <a:r>
              <a:rPr lang="es-MX" sz="600" dirty="0">
                <a:latin typeface="Tahoma" panose="020B0604030504040204" pitchFamily="34" charset="0"/>
                <a:ea typeface="Tahoma" panose="020B0604030504040204" pitchFamily="34" charset="0"/>
                <a:cs typeface="Tahoma" panose="020B0604030504040204" pitchFamily="34" charset="0"/>
              </a:rPr>
              <a:t>.EMBARAZO, </a:t>
            </a:r>
            <a:r>
              <a:rPr lang="es-MX" sz="600" b="1" dirty="0">
                <a:latin typeface="Tahoma" panose="020B0604030504040204" pitchFamily="34" charset="0"/>
                <a:ea typeface="Tahoma" panose="020B0604030504040204" pitchFamily="34" charset="0"/>
                <a:cs typeface="Tahoma" panose="020B0604030504040204" pitchFamily="34" charset="0"/>
              </a:rPr>
              <a:t>10</a:t>
            </a:r>
            <a:r>
              <a:rPr lang="es-MX" sz="600" dirty="0">
                <a:latin typeface="Tahoma" panose="020B0604030504040204" pitchFamily="34" charset="0"/>
                <a:ea typeface="Tahoma" panose="020B0604030504040204" pitchFamily="34" charset="0"/>
                <a:cs typeface="Tahoma" panose="020B0604030504040204" pitchFamily="34" charset="0"/>
              </a:rPr>
              <a:t>.VIOLENCIA FAMILIAR, </a:t>
            </a:r>
            <a:r>
              <a:rPr lang="es-MX" sz="600" b="1" dirty="0">
                <a:latin typeface="Tahoma" panose="020B0604030504040204" pitchFamily="34" charset="0"/>
                <a:ea typeface="Tahoma" panose="020B0604030504040204" pitchFamily="34" charset="0"/>
                <a:cs typeface="Tahoma" panose="020B0604030504040204" pitchFamily="34" charset="0"/>
              </a:rPr>
              <a:t>11</a:t>
            </a:r>
            <a:r>
              <a:rPr lang="es-MX" sz="600" dirty="0">
                <a:latin typeface="Tahoma" panose="020B0604030504040204" pitchFamily="34" charset="0"/>
                <a:ea typeface="Tahoma" panose="020B0604030504040204" pitchFamily="34" charset="0"/>
                <a:cs typeface="Tahoma" panose="020B0604030504040204" pitchFamily="34" charset="0"/>
              </a:rPr>
              <a:t>.ABUSO SEXUAL, </a:t>
            </a:r>
            <a:r>
              <a:rPr lang="es-MX" sz="600" b="1" dirty="0">
                <a:latin typeface="Tahoma" panose="020B0604030504040204" pitchFamily="34" charset="0"/>
                <a:ea typeface="Tahoma" panose="020B0604030504040204" pitchFamily="34" charset="0"/>
                <a:cs typeface="Tahoma" panose="020B0604030504040204" pitchFamily="34" charset="0"/>
              </a:rPr>
              <a:t>12</a:t>
            </a:r>
            <a:r>
              <a:rPr lang="es-MX" sz="600" dirty="0">
                <a:latin typeface="Tahoma" panose="020B0604030504040204" pitchFamily="34" charset="0"/>
                <a:ea typeface="Tahoma" panose="020B0604030504040204" pitchFamily="34" charset="0"/>
                <a:cs typeface="Tahoma" panose="020B0604030504040204" pitchFamily="34" charset="0"/>
              </a:rPr>
              <a:t>.CÁNCER DE MAMA, </a:t>
            </a:r>
            <a:r>
              <a:rPr lang="es-MX" sz="600" b="1" dirty="0">
                <a:latin typeface="Tahoma" panose="020B0604030504040204" pitchFamily="34" charset="0"/>
                <a:ea typeface="Tahoma" panose="020B0604030504040204" pitchFamily="34" charset="0"/>
                <a:cs typeface="Tahoma" panose="020B0604030504040204" pitchFamily="34" charset="0"/>
              </a:rPr>
              <a:t>13</a:t>
            </a:r>
            <a:r>
              <a:rPr lang="es-MX" sz="600" dirty="0">
                <a:latin typeface="Tahoma" panose="020B0604030504040204" pitchFamily="34" charset="0"/>
                <a:ea typeface="Tahoma" panose="020B0604030504040204" pitchFamily="34" charset="0"/>
                <a:cs typeface="Tahoma" panose="020B0604030504040204" pitchFamily="34" charset="0"/>
              </a:rPr>
              <a:t>.ANTICONCEPCIÓN DE EMERGENCIA, </a:t>
            </a:r>
            <a:r>
              <a:rPr lang="es-MX" sz="600" b="1" dirty="0">
                <a:latin typeface="Tahoma" panose="020B0604030504040204" pitchFamily="34" charset="0"/>
                <a:ea typeface="Tahoma" panose="020B0604030504040204" pitchFamily="34" charset="0"/>
                <a:cs typeface="Tahoma" panose="020B0604030504040204" pitchFamily="34" charset="0"/>
              </a:rPr>
              <a:t>14</a:t>
            </a:r>
            <a:r>
              <a:rPr lang="es-MX" sz="600" dirty="0">
                <a:latin typeface="Tahoma" panose="020B0604030504040204" pitchFamily="34" charset="0"/>
                <a:ea typeface="Tahoma" panose="020B0604030504040204" pitchFamily="34" charset="0"/>
                <a:cs typeface="Tahoma" panose="020B0604030504040204" pitchFamily="34" charset="0"/>
              </a:rPr>
              <a:t>.ENFERMEDADES DIARREICAS O RESPIRATORIAS EN MENORES DE 5 AÑOS, </a:t>
            </a:r>
            <a:r>
              <a:rPr lang="es-MX" sz="600" b="1" dirty="0">
                <a:latin typeface="Tahoma" panose="020B0604030504040204" pitchFamily="34" charset="0"/>
                <a:ea typeface="Tahoma" panose="020B0604030504040204" pitchFamily="34" charset="0"/>
                <a:cs typeface="Tahoma" panose="020B0604030504040204" pitchFamily="34" charset="0"/>
              </a:rPr>
              <a:t>15</a:t>
            </a:r>
            <a:r>
              <a:rPr lang="es-MX" sz="600" dirty="0">
                <a:latin typeface="Tahoma" panose="020B0604030504040204" pitchFamily="34" charset="0"/>
                <a:ea typeface="Tahoma" panose="020B0604030504040204" pitchFamily="34" charset="0"/>
                <a:cs typeface="Tahoma" panose="020B0604030504040204" pitchFamily="34" charset="0"/>
              </a:rPr>
              <a:t>.NUTRICIÓN, </a:t>
            </a:r>
            <a:r>
              <a:rPr lang="es-MX" sz="600" b="1" dirty="0">
                <a:latin typeface="Tahoma" panose="020B0604030504040204" pitchFamily="34" charset="0"/>
                <a:ea typeface="Tahoma" panose="020B0604030504040204" pitchFamily="34" charset="0"/>
                <a:cs typeface="Tahoma" panose="020B0604030504040204" pitchFamily="34" charset="0"/>
              </a:rPr>
              <a:t>88</a:t>
            </a:r>
            <a:r>
              <a:rPr lang="es-MX" sz="600" dirty="0">
                <a:latin typeface="Tahoma" panose="020B0604030504040204" pitchFamily="34" charset="0"/>
                <a:ea typeface="Tahoma" panose="020B0604030504040204" pitchFamily="34" charset="0"/>
                <a:cs typeface="Tahoma" panose="020B0604030504040204" pitchFamily="34" charset="0"/>
              </a:rPr>
              <a:t>.OTRO.</a:t>
            </a:r>
            <a:endParaRPr lang="es-MX" sz="600" b="1" dirty="0">
              <a:latin typeface="Tahoma" panose="020B0604030504040204" pitchFamily="34" charset="0"/>
              <a:ea typeface="Tahoma" panose="020B0604030504040204" pitchFamily="34" charset="0"/>
              <a:cs typeface="Tahoma" panose="020B0604030504040204" pitchFamily="34" charset="0"/>
            </a:endParaRP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5. OTROS PROBLEMAS DE SALUD: 1.</a:t>
            </a:r>
            <a:r>
              <a:rPr lang="es-MX" sz="600" dirty="0">
                <a:latin typeface="Tahoma" panose="020B0604030504040204" pitchFamily="34" charset="0"/>
                <a:ea typeface="Tahoma" panose="020B0604030504040204" pitchFamily="34" charset="0"/>
                <a:cs typeface="Tahoma" panose="020B0604030504040204" pitchFamily="34" charset="0"/>
              </a:rPr>
              <a:t>LEPRA,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.TUBERCULOSIS,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.BRUCELOSIS,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.TAENOSIS/CISTICERCOSIS, </a:t>
            </a:r>
            <a:r>
              <a:rPr lang="es-MX" sz="600" b="1" dirty="0">
                <a:latin typeface="Tahoma" panose="020B0604030504040204" pitchFamily="34" charset="0"/>
                <a:ea typeface="Tahoma" panose="020B0604030504040204" pitchFamily="34" charset="0"/>
                <a:cs typeface="Tahoma" panose="020B0604030504040204" pitchFamily="34" charset="0"/>
              </a:rPr>
              <a:t>5</a:t>
            </a:r>
            <a:r>
              <a:rPr lang="es-MX" sz="600" dirty="0">
                <a:latin typeface="Tahoma" panose="020B0604030504040204" pitchFamily="34" charset="0"/>
                <a:ea typeface="Tahoma" panose="020B0604030504040204" pitchFamily="34" charset="0"/>
                <a:cs typeface="Tahoma" panose="020B0604030504040204" pitchFamily="34" charset="0"/>
              </a:rPr>
              <a:t>.PLANIFICACIÓN FAMILIAR,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.APOYO PSICOEMOCIONAL POR VIOLENCIA DE GÉNERO</a:t>
            </a:r>
            <a:r>
              <a:rPr lang="es-MX" sz="600" b="1" dirty="0">
                <a:latin typeface="Tahoma" panose="020B0604030504040204" pitchFamily="34" charset="0"/>
                <a:ea typeface="Tahoma" panose="020B0604030504040204" pitchFamily="34" charset="0"/>
                <a:cs typeface="Tahoma" panose="020B0604030504040204" pitchFamily="34" charset="0"/>
              </a:rPr>
              <a:t>, 7.</a:t>
            </a:r>
            <a:r>
              <a:rPr lang="es-MX" sz="600" dirty="0">
                <a:latin typeface="Tahoma" panose="020B0604030504040204" pitchFamily="34" charset="0"/>
                <a:ea typeface="Tahoma" panose="020B0604030504040204" pitchFamily="34" charset="0"/>
                <a:cs typeface="Tahoma" panose="020B0604030504040204" pitchFamily="34" charset="0"/>
              </a:rPr>
              <a:t>ASMA</a:t>
            </a:r>
            <a:r>
              <a:rPr lang="es-MX" sz="600" b="1" dirty="0">
                <a:latin typeface="Tahoma" panose="020B0604030504040204" pitchFamily="34" charset="0"/>
                <a:ea typeface="Tahoma" panose="020B0604030504040204" pitchFamily="34" charset="0"/>
                <a:cs typeface="Tahoma" panose="020B0604030504040204" pitchFamily="34" charset="0"/>
              </a:rPr>
              <a:t>, 8</a:t>
            </a:r>
            <a:r>
              <a:rPr lang="es-MX" sz="600" dirty="0">
                <a:latin typeface="Tahoma" panose="020B0604030504040204" pitchFamily="34" charset="0"/>
                <a:ea typeface="Tahoma" panose="020B0604030504040204" pitchFamily="34" charset="0"/>
                <a:cs typeface="Tahoma" panose="020B0604030504040204" pitchFamily="34" charset="0"/>
              </a:rPr>
              <a:t>.EPOC, </a:t>
            </a:r>
            <a:r>
              <a:rPr lang="es-MX" sz="600" b="1" dirty="0">
                <a:latin typeface="Tahoma" panose="020B0604030504040204" pitchFamily="34" charset="0"/>
                <a:ea typeface="Tahoma" panose="020B0604030504040204" pitchFamily="34" charset="0"/>
                <a:cs typeface="Tahoma" panose="020B0604030504040204" pitchFamily="34" charset="0"/>
              </a:rPr>
              <a:t>9.</a:t>
            </a:r>
            <a:r>
              <a:rPr lang="es-MX" sz="600" dirty="0">
                <a:latin typeface="Tahoma" panose="020B0604030504040204" pitchFamily="34" charset="0"/>
                <a:ea typeface="Tahoma" panose="020B0604030504040204" pitchFamily="34" charset="0"/>
                <a:cs typeface="Tahoma" panose="020B0604030504040204" pitchFamily="34" charset="0"/>
              </a:rPr>
              <a:t>DERMATITIS</a:t>
            </a:r>
            <a:r>
              <a:rPr lang="es-MX" sz="600" b="1" dirty="0">
                <a:latin typeface="Tahoma" panose="020B0604030504040204" pitchFamily="34" charset="0"/>
                <a:ea typeface="Tahoma" panose="020B0604030504040204" pitchFamily="34" charset="0"/>
                <a:cs typeface="Tahoma" panose="020B0604030504040204" pitchFamily="34" charset="0"/>
              </a:rPr>
              <a:t>, 10.</a:t>
            </a:r>
            <a:r>
              <a:rPr lang="es-MX" sz="600" dirty="0">
                <a:latin typeface="Tahoma" panose="020B0604030504040204" pitchFamily="34" charset="0"/>
                <a:ea typeface="Tahoma" panose="020B0604030504040204" pitchFamily="34" charset="0"/>
                <a:cs typeface="Tahoma" panose="020B0604030504040204" pitchFamily="34" charset="0"/>
              </a:rPr>
              <a:t>EPILEPSIA</a:t>
            </a:r>
            <a:r>
              <a:rPr lang="es-MX" sz="600" b="1" dirty="0">
                <a:latin typeface="Tahoma" panose="020B0604030504040204" pitchFamily="34" charset="0"/>
                <a:ea typeface="Tahoma" panose="020B0604030504040204" pitchFamily="34" charset="0"/>
                <a:cs typeface="Tahoma" panose="020B0604030504040204" pitchFamily="34" charset="0"/>
              </a:rPr>
              <a:t>, 11.</a:t>
            </a:r>
            <a:r>
              <a:rPr lang="es-MX" sz="600" dirty="0">
                <a:latin typeface="Tahoma" panose="020B0604030504040204" pitchFamily="34" charset="0"/>
                <a:ea typeface="Tahoma" panose="020B0604030504040204" pitchFamily="34" charset="0"/>
                <a:cs typeface="Tahoma" panose="020B0604030504040204" pitchFamily="34" charset="0"/>
              </a:rPr>
              <a:t>VIH</a:t>
            </a:r>
            <a:r>
              <a:rPr lang="es-MX" sz="600" b="1" dirty="0">
                <a:latin typeface="Tahoma" panose="020B0604030504040204" pitchFamily="34" charset="0"/>
                <a:ea typeface="Tahoma" panose="020B0604030504040204" pitchFamily="34" charset="0"/>
                <a:cs typeface="Tahoma" panose="020B0604030504040204" pitchFamily="34" charset="0"/>
              </a:rPr>
              <a:t>, 12.</a:t>
            </a:r>
            <a:r>
              <a:rPr lang="es-MX" sz="600" dirty="0">
                <a:latin typeface="Tahoma" panose="020B0604030504040204" pitchFamily="34" charset="0"/>
                <a:ea typeface="Tahoma" panose="020B0604030504040204" pitchFamily="34" charset="0"/>
                <a:cs typeface="Tahoma" panose="020B0604030504040204" pitchFamily="34" charset="0"/>
              </a:rPr>
              <a:t>IVU PERSISTENTE</a:t>
            </a:r>
            <a:r>
              <a:rPr lang="es-MX" sz="600" b="1" dirty="0">
                <a:latin typeface="Tahoma" panose="020B0604030504040204" pitchFamily="34" charset="0"/>
                <a:ea typeface="Tahoma" panose="020B0604030504040204" pitchFamily="34" charset="0"/>
                <a:cs typeface="Tahoma" panose="020B0604030504040204" pitchFamily="34" charset="0"/>
              </a:rPr>
              <a:t>, 13.</a:t>
            </a:r>
            <a:r>
              <a:rPr lang="es-MX" sz="600" dirty="0">
                <a:latin typeface="Tahoma" panose="020B0604030504040204" pitchFamily="34" charset="0"/>
                <a:ea typeface="Tahoma" panose="020B0604030504040204" pitchFamily="34" charset="0"/>
                <a:cs typeface="Tahoma" panose="020B0604030504040204" pitchFamily="34" charset="0"/>
              </a:rPr>
              <a:t>UROLITIASIS</a:t>
            </a:r>
            <a:r>
              <a:rPr lang="es-MX" sz="600" b="1" dirty="0">
                <a:latin typeface="Tahoma" panose="020B0604030504040204" pitchFamily="34" charset="0"/>
                <a:ea typeface="Tahoma" panose="020B0604030504040204" pitchFamily="34" charset="0"/>
                <a:cs typeface="Tahoma" panose="020B0604030504040204" pitchFamily="34" charset="0"/>
              </a:rPr>
              <a:t>, 14.</a:t>
            </a:r>
            <a:r>
              <a:rPr lang="es-MX" sz="600" dirty="0">
                <a:latin typeface="Tahoma" panose="020B0604030504040204" pitchFamily="34" charset="0"/>
                <a:ea typeface="Tahoma" panose="020B0604030504040204" pitchFamily="34" charset="0"/>
                <a:cs typeface="Tahoma" panose="020B0604030504040204" pitchFamily="34" charset="0"/>
              </a:rPr>
              <a:t>REFLUJO GASTROESOFAGICO</a:t>
            </a:r>
            <a:r>
              <a:rPr lang="es-MX" sz="600" b="1" dirty="0">
                <a:latin typeface="Tahoma" panose="020B0604030504040204" pitchFamily="34" charset="0"/>
                <a:ea typeface="Tahoma" panose="020B0604030504040204" pitchFamily="34" charset="0"/>
                <a:cs typeface="Tahoma" panose="020B0604030504040204" pitchFamily="34" charset="0"/>
              </a:rPr>
              <a:t>, 15.</a:t>
            </a:r>
            <a:r>
              <a:rPr lang="es-MX" sz="600" dirty="0">
                <a:latin typeface="Tahoma" panose="020B0604030504040204" pitchFamily="34" charset="0"/>
                <a:ea typeface="Tahoma" panose="020B0604030504040204" pitchFamily="34" charset="0"/>
                <a:cs typeface="Tahoma" panose="020B0604030504040204" pitchFamily="34" charset="0"/>
              </a:rPr>
              <a:t>MIGRAÑA, </a:t>
            </a:r>
            <a:r>
              <a:rPr lang="es-MX" sz="600" b="1" dirty="0">
                <a:latin typeface="Tahoma" panose="020B0604030504040204" pitchFamily="34" charset="0"/>
                <a:ea typeface="Tahoma" panose="020B0604030504040204" pitchFamily="34" charset="0"/>
                <a:cs typeface="Tahoma" panose="020B0604030504040204" pitchFamily="34" charset="0"/>
              </a:rPr>
              <a:t>16.</a:t>
            </a:r>
            <a:r>
              <a:rPr lang="es-MX" sz="600" dirty="0">
                <a:latin typeface="Tahoma" panose="020B0604030504040204" pitchFamily="34" charset="0"/>
                <a:ea typeface="Tahoma" panose="020B0604030504040204" pitchFamily="34" charset="0"/>
                <a:cs typeface="Tahoma" panose="020B0604030504040204" pitchFamily="34" charset="0"/>
              </a:rPr>
              <a:t>NUTRICIÓN, </a:t>
            </a:r>
            <a:r>
              <a:rPr lang="es-MX" sz="600" b="1" dirty="0">
                <a:latin typeface="Tahoma" panose="020B0604030504040204" pitchFamily="34" charset="0"/>
                <a:ea typeface="Tahoma" panose="020B0604030504040204" pitchFamily="34" charset="0"/>
                <a:cs typeface="Tahoma" panose="020B0604030504040204" pitchFamily="34" charset="0"/>
              </a:rPr>
              <a:t>17</a:t>
            </a:r>
            <a:r>
              <a:rPr lang="es-MX" sz="600" dirty="0">
                <a:latin typeface="Tahoma" panose="020B0604030504040204" pitchFamily="34" charset="0"/>
                <a:ea typeface="Tahoma" panose="020B0604030504040204" pitchFamily="34" charset="0"/>
                <a:cs typeface="Tahoma" panose="020B0604030504040204" pitchFamily="34" charset="0"/>
              </a:rPr>
              <a:t>.CÁNCER DE MAMA, </a:t>
            </a:r>
            <a:r>
              <a:rPr lang="es-MX" sz="600" b="1" dirty="0">
                <a:latin typeface="Tahoma" panose="020B0604030504040204" pitchFamily="34" charset="0"/>
                <a:ea typeface="Tahoma" panose="020B0604030504040204" pitchFamily="34" charset="0"/>
                <a:cs typeface="Tahoma" panose="020B0604030504040204" pitchFamily="34" charset="0"/>
              </a:rPr>
              <a:t>18</a:t>
            </a:r>
            <a:r>
              <a:rPr lang="es-MX" sz="600" dirty="0">
                <a:latin typeface="Tahoma" panose="020B0604030504040204" pitchFamily="34" charset="0"/>
                <a:ea typeface="Tahoma" panose="020B0604030504040204" pitchFamily="34" charset="0"/>
                <a:cs typeface="Tahoma" panose="020B0604030504040204" pitchFamily="34" charset="0"/>
              </a:rPr>
              <a:t>.CÁNCER CERVICOUTERINO, </a:t>
            </a:r>
            <a:r>
              <a:rPr lang="es-MX" sz="600" b="1" dirty="0">
                <a:latin typeface="Tahoma" panose="020B0604030504040204" pitchFamily="34" charset="0"/>
                <a:ea typeface="Tahoma" panose="020B0604030504040204" pitchFamily="34" charset="0"/>
                <a:cs typeface="Tahoma" panose="020B0604030504040204" pitchFamily="34" charset="0"/>
              </a:rPr>
              <a:t>19</a:t>
            </a:r>
            <a:r>
              <a:rPr lang="es-MX" sz="600" dirty="0">
                <a:latin typeface="Tahoma" panose="020B0604030504040204" pitchFamily="34" charset="0"/>
                <a:ea typeface="Tahoma" panose="020B0604030504040204" pitchFamily="34" charset="0"/>
                <a:cs typeface="Tahoma" panose="020B0604030504040204" pitchFamily="34" charset="0"/>
              </a:rPr>
              <a:t>.POSTVACUNACIÓN COVID-19, </a:t>
            </a:r>
            <a:r>
              <a:rPr lang="es-MX" sz="600" b="1" dirty="0">
                <a:latin typeface="Tahoma" panose="020B0604030504040204" pitchFamily="34" charset="0"/>
                <a:ea typeface="Tahoma" panose="020B0604030504040204" pitchFamily="34" charset="0"/>
                <a:cs typeface="Tahoma" panose="020B0604030504040204" pitchFamily="34" charset="0"/>
              </a:rPr>
              <a:t>88</a:t>
            </a:r>
            <a:r>
              <a:rPr lang="es-MX" sz="600" dirty="0">
                <a:latin typeface="Tahoma" panose="020B0604030504040204" pitchFamily="34" charset="0"/>
                <a:ea typeface="Tahoma" panose="020B0604030504040204" pitchFamily="34" charset="0"/>
                <a:cs typeface="Tahoma" panose="020B0604030504040204" pitchFamily="34" charset="0"/>
              </a:rPr>
              <a:t>.OTRO</a:t>
            </a: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6. MONITOREO A DISTANCIA</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1</a:t>
            </a:r>
            <a:r>
              <a:rPr lang="es-MX" sz="600" dirty="0">
                <a:latin typeface="Tahoma" panose="020B0604030504040204" pitchFamily="34" charset="0"/>
                <a:ea typeface="Tahoma" panose="020B0604030504040204" pitchFamily="34" charset="0"/>
                <a:cs typeface="Tahoma" panose="020B0604030504040204" pitchFamily="34" charset="0"/>
              </a:rPr>
              <a:t>.AMBULATORIO,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.HOSPITALARIO,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.DOMICILIARIO</a:t>
            </a: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7. INTERCONSULTA A DISTANCIA COVID-19: </a:t>
            </a:r>
            <a:r>
              <a:rPr lang="pt-BR" sz="600" b="1" dirty="0">
                <a:latin typeface="Tahoma" panose="020B0604030504040204" pitchFamily="34" charset="0"/>
                <a:ea typeface="Tahoma" panose="020B0604030504040204" pitchFamily="34" charset="0"/>
                <a:cs typeface="Tahoma" panose="020B0604030504040204" pitchFamily="34" charset="0"/>
              </a:rPr>
              <a:t>1.</a:t>
            </a:r>
            <a:r>
              <a:rPr lang="pt-BR" sz="600" dirty="0">
                <a:latin typeface="Tahoma" panose="020B0604030504040204" pitchFamily="34" charset="0"/>
                <a:ea typeface="Tahoma" panose="020B0604030504040204" pitchFamily="34" charset="0"/>
                <a:cs typeface="Tahoma" panose="020B0604030504040204" pitchFamily="34" charset="0"/>
              </a:rPr>
              <a:t>MÉDICO GENERAL - MÉDICO ESPECIALISTA, </a:t>
            </a:r>
            <a:r>
              <a:rPr lang="pt-BR" sz="600" b="1" dirty="0">
                <a:latin typeface="Tahoma" panose="020B0604030504040204" pitchFamily="34" charset="0"/>
                <a:ea typeface="Tahoma" panose="020B0604030504040204" pitchFamily="34" charset="0"/>
                <a:cs typeface="Tahoma" panose="020B0604030504040204" pitchFamily="34" charset="0"/>
              </a:rPr>
              <a:t>2</a:t>
            </a:r>
            <a:r>
              <a:rPr lang="pt-BR" sz="600" dirty="0">
                <a:latin typeface="Tahoma" panose="020B0604030504040204" pitchFamily="34" charset="0"/>
                <a:ea typeface="Tahoma" panose="020B0604030504040204" pitchFamily="34" charset="0"/>
                <a:cs typeface="Tahoma" panose="020B0604030504040204" pitchFamily="34" charset="0"/>
              </a:rPr>
              <a:t>.MÉDICO PASANTE - MÉDICO ESPECIALISTA, </a:t>
            </a:r>
            <a:r>
              <a:rPr lang="pt-BR" sz="600" b="1" dirty="0">
                <a:latin typeface="Tahoma" panose="020B0604030504040204" pitchFamily="34" charset="0"/>
                <a:ea typeface="Tahoma" panose="020B0604030504040204" pitchFamily="34" charset="0"/>
                <a:cs typeface="Tahoma" panose="020B0604030504040204" pitchFamily="34" charset="0"/>
              </a:rPr>
              <a:t>3</a:t>
            </a:r>
            <a:r>
              <a:rPr lang="pt-BR" sz="600" dirty="0">
                <a:latin typeface="Tahoma" panose="020B0604030504040204" pitchFamily="34" charset="0"/>
                <a:ea typeface="Tahoma" panose="020B0604030504040204" pitchFamily="34" charset="0"/>
                <a:cs typeface="Tahoma" panose="020B0604030504040204" pitchFamily="34" charset="0"/>
              </a:rPr>
              <a:t>.ENFERMERA - MÉDICO GENERAL, </a:t>
            </a:r>
            <a:r>
              <a:rPr lang="pt-BR" sz="600" b="1" dirty="0">
                <a:latin typeface="Tahoma" panose="020B0604030504040204" pitchFamily="34" charset="0"/>
                <a:ea typeface="Tahoma" panose="020B0604030504040204" pitchFamily="34" charset="0"/>
                <a:cs typeface="Tahoma" panose="020B0604030504040204" pitchFamily="34" charset="0"/>
              </a:rPr>
              <a:t>4</a:t>
            </a:r>
            <a:r>
              <a:rPr lang="pt-BR" sz="600" dirty="0">
                <a:latin typeface="Tahoma" panose="020B0604030504040204" pitchFamily="34" charset="0"/>
                <a:ea typeface="Tahoma" panose="020B0604030504040204" pitchFamily="34" charset="0"/>
                <a:cs typeface="Tahoma" panose="020B0604030504040204" pitchFamily="34" charset="0"/>
              </a:rPr>
              <a:t>.MÉDICO GENERAL - MÉDICO GENERAL CON MAS EXPERIENCIA, </a:t>
            </a:r>
            <a:r>
              <a:rPr lang="pt-BR" sz="600" b="1" dirty="0">
                <a:latin typeface="Tahoma" panose="020B0604030504040204" pitchFamily="34" charset="0"/>
                <a:ea typeface="Tahoma" panose="020B0604030504040204" pitchFamily="34" charset="0"/>
                <a:cs typeface="Tahoma" panose="020B0604030504040204" pitchFamily="34" charset="0"/>
              </a:rPr>
              <a:t>5</a:t>
            </a:r>
            <a:r>
              <a:rPr lang="pt-BR" sz="600" dirty="0">
                <a:latin typeface="Tahoma" panose="020B0604030504040204" pitchFamily="34" charset="0"/>
                <a:ea typeface="Tahoma" panose="020B0604030504040204" pitchFamily="34" charset="0"/>
                <a:cs typeface="Tahoma" panose="020B0604030504040204" pitchFamily="34" charset="0"/>
              </a:rPr>
              <a:t>.MÉDICO ESPECIALISTA - MÉDICO ESPECIALISTA, </a:t>
            </a:r>
            <a:r>
              <a:rPr lang="pt-BR" sz="600" b="1" dirty="0">
                <a:latin typeface="Tahoma" panose="020B0604030504040204" pitchFamily="34" charset="0"/>
                <a:ea typeface="Tahoma" panose="020B0604030504040204" pitchFamily="34" charset="0"/>
                <a:cs typeface="Tahoma" panose="020B0604030504040204" pitchFamily="34" charset="0"/>
              </a:rPr>
              <a:t>6</a:t>
            </a:r>
            <a:r>
              <a:rPr lang="pt-BR" sz="600" dirty="0">
                <a:latin typeface="Tahoma" panose="020B0604030504040204" pitchFamily="34" charset="0"/>
                <a:ea typeface="Tahoma" panose="020B0604030504040204" pitchFamily="34" charset="0"/>
                <a:cs typeface="Tahoma" panose="020B0604030504040204" pitchFamily="34" charset="0"/>
              </a:rPr>
              <a:t>.MÉDICO GENERAL - NUTRIÓLOGO, </a:t>
            </a:r>
            <a:r>
              <a:rPr lang="pt-BR" sz="600" b="1" dirty="0">
                <a:latin typeface="Tahoma" panose="020B0604030504040204" pitchFamily="34" charset="0"/>
                <a:ea typeface="Tahoma" panose="020B0604030504040204" pitchFamily="34" charset="0"/>
                <a:cs typeface="Tahoma" panose="020B0604030504040204" pitchFamily="34" charset="0"/>
              </a:rPr>
              <a:t>7</a:t>
            </a:r>
            <a:r>
              <a:rPr lang="pt-BR" sz="600" dirty="0">
                <a:latin typeface="Tahoma" panose="020B0604030504040204" pitchFamily="34" charset="0"/>
                <a:ea typeface="Tahoma" panose="020B0604030504040204" pitchFamily="34" charset="0"/>
                <a:cs typeface="Tahoma" panose="020B0604030504040204" pitchFamily="34" charset="0"/>
              </a:rPr>
              <a:t>.MÉDICO – PSICÓLOGO</a:t>
            </a:r>
          </a:p>
          <a:p>
            <a:pPr marL="180975" indent="-180975" algn="just"/>
            <a:r>
              <a:rPr lang="pt-BR" sz="600" b="1" dirty="0">
                <a:latin typeface="Tahoma" panose="020B0604030504040204" pitchFamily="34" charset="0"/>
                <a:ea typeface="Tahoma" panose="020B0604030504040204" pitchFamily="34" charset="0"/>
                <a:cs typeface="Tahoma" panose="020B0604030504040204" pitchFamily="34" charset="0"/>
              </a:rPr>
              <a:t>8. PASE DE VISITA A DISTANCIA</a:t>
            </a:r>
            <a:r>
              <a:rPr lang="pt-BR" sz="600" dirty="0">
                <a:latin typeface="Tahoma" panose="020B0604030504040204" pitchFamily="34" charset="0"/>
                <a:ea typeface="Tahoma" panose="020B0604030504040204" pitchFamily="34" charset="0"/>
                <a:cs typeface="Tahoma" panose="020B0604030504040204" pitchFamily="34" charset="0"/>
              </a:rPr>
              <a:t>: </a:t>
            </a:r>
            <a:r>
              <a:rPr lang="pt-BR" sz="600" b="1" dirty="0">
                <a:latin typeface="Tahoma" panose="020B0604030504040204" pitchFamily="34" charset="0"/>
                <a:ea typeface="Tahoma" panose="020B0604030504040204" pitchFamily="34" charset="0"/>
                <a:cs typeface="Tahoma" panose="020B0604030504040204" pitchFamily="34" charset="0"/>
              </a:rPr>
              <a:t>1</a:t>
            </a:r>
            <a:r>
              <a:rPr lang="pt-BR" sz="600" dirty="0">
                <a:latin typeface="Tahoma" panose="020B0604030504040204" pitchFamily="34" charset="0"/>
                <a:ea typeface="Tahoma" panose="020B0604030504040204" pitchFamily="34" charset="0"/>
                <a:cs typeface="Tahoma" panose="020B0604030504040204" pitchFamily="34" charset="0"/>
              </a:rPr>
              <a:t>.ENTRE PERSONALES DE LA SALUD, </a:t>
            </a:r>
            <a:r>
              <a:rPr lang="pt-BR" sz="600" b="1" dirty="0">
                <a:latin typeface="Tahoma" panose="020B0604030504040204" pitchFamily="34" charset="0"/>
                <a:ea typeface="Tahoma" panose="020B0604030504040204" pitchFamily="34" charset="0"/>
                <a:cs typeface="Tahoma" panose="020B0604030504040204" pitchFamily="34" charset="0"/>
              </a:rPr>
              <a:t>2</a:t>
            </a:r>
            <a:r>
              <a:rPr lang="pt-BR" sz="600" dirty="0">
                <a:latin typeface="Tahoma" panose="020B0604030504040204" pitchFamily="34" charset="0"/>
                <a:ea typeface="Tahoma" panose="020B0604030504040204" pitchFamily="34" charset="0"/>
                <a:cs typeface="Tahoma" panose="020B0604030504040204" pitchFamily="34" charset="0"/>
              </a:rPr>
              <a:t>. PROFESIONAL DE LA SALUD-FAMILIAR, </a:t>
            </a:r>
            <a:r>
              <a:rPr lang="pt-BR" sz="600" b="1" dirty="0">
                <a:latin typeface="Tahoma" panose="020B0604030504040204" pitchFamily="34" charset="0"/>
                <a:ea typeface="Tahoma" panose="020B0604030504040204" pitchFamily="34" charset="0"/>
                <a:cs typeface="Tahoma" panose="020B0604030504040204" pitchFamily="34" charset="0"/>
              </a:rPr>
              <a:t>3</a:t>
            </a:r>
            <a:r>
              <a:rPr lang="pt-BR" sz="600" dirty="0">
                <a:latin typeface="Tahoma" panose="020B0604030504040204" pitchFamily="34" charset="0"/>
                <a:ea typeface="Tahoma" panose="020B0604030504040204" pitchFamily="34" charset="0"/>
                <a:cs typeface="Tahoma" panose="020B0604030504040204" pitchFamily="34" charset="0"/>
              </a:rPr>
              <a:t>.PACIENTE-FAMILIAR</a:t>
            </a: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9. REFERIDO A: 1.</a:t>
            </a:r>
            <a:r>
              <a:rPr lang="es-MX" sz="600" dirty="0">
                <a:latin typeface="Tahoma" panose="020B0604030504040204" pitchFamily="34" charset="0"/>
                <a:ea typeface="Tahoma" panose="020B0604030504040204" pitchFamily="34" charset="0"/>
                <a:cs typeface="Tahoma" panose="020B0604030504040204" pitchFamily="34" charset="0"/>
              </a:rPr>
              <a:t>UNIDAD DE SALUD</a:t>
            </a:r>
            <a:r>
              <a:rPr lang="es-MX" sz="600" b="1" dirty="0">
                <a:latin typeface="Tahoma" panose="020B0604030504040204" pitchFamily="34" charset="0"/>
                <a:ea typeface="Tahoma" panose="020B0604030504040204" pitchFamily="34" charset="0"/>
                <a:cs typeface="Tahoma" panose="020B0604030504040204" pitchFamily="34" charset="0"/>
              </a:rPr>
              <a:t>, </a:t>
            </a:r>
            <a:r>
              <a:rPr lang="es-MX" sz="600" b="1" dirty="0">
                <a:solidFill>
                  <a:srgbClr val="691B31"/>
                </a:solidFill>
                <a:latin typeface="Tahoma" panose="020B0604030504040204" pitchFamily="34" charset="0"/>
                <a:ea typeface="Tahoma" panose="020B0604030504040204" pitchFamily="34" charset="0"/>
                <a:cs typeface="Tahoma" panose="020B0604030504040204" pitchFamily="34" charset="0"/>
              </a:rPr>
              <a:t>2.</a:t>
            </a:r>
            <a:r>
              <a:rPr lang="es-MX" sz="600" dirty="0">
                <a:solidFill>
                  <a:srgbClr val="691B31"/>
                </a:solidFill>
                <a:latin typeface="Tahoma" panose="020B0604030504040204" pitchFamily="34" charset="0"/>
                <a:ea typeface="Tahoma" panose="020B0604030504040204" pitchFamily="34" charset="0"/>
                <a:cs typeface="Tahoma" panose="020B0604030504040204" pitchFamily="34" charset="0"/>
              </a:rPr>
              <a:t>URGENCIAS</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.HOSPITAL 2 NIVEL,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.HOSPITAL 3 NIVEL (INSTITUTO DE SALUD U HOSPITAL DE ALTA ESPECIALIDAD), </a:t>
            </a:r>
            <a:r>
              <a:rPr lang="es-MX" sz="600" b="1" dirty="0">
                <a:latin typeface="Tahoma" panose="020B0604030504040204" pitchFamily="34" charset="0"/>
                <a:ea typeface="Tahoma" panose="020B0604030504040204" pitchFamily="34" charset="0"/>
                <a:cs typeface="Tahoma" panose="020B0604030504040204" pitchFamily="34" charset="0"/>
              </a:rPr>
              <a:t>5</a:t>
            </a:r>
            <a:r>
              <a:rPr lang="es-MX" sz="600" dirty="0">
                <a:latin typeface="Tahoma" panose="020B0604030504040204" pitchFamily="34" charset="0"/>
                <a:ea typeface="Tahoma" panose="020B0604030504040204" pitchFamily="34" charset="0"/>
                <a:cs typeface="Tahoma" panose="020B0604030504040204" pitchFamily="34" charset="0"/>
              </a:rPr>
              <a:t>.UNEMES,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.UNIDAD PSIQUATRICA Y DE SALUD MENTAL, </a:t>
            </a:r>
            <a:r>
              <a:rPr lang="es-MX" sz="600" b="1" dirty="0">
                <a:latin typeface="Tahoma" panose="020B0604030504040204" pitchFamily="34" charset="0"/>
                <a:ea typeface="Tahoma" panose="020B0604030504040204" pitchFamily="34" charset="0"/>
                <a:cs typeface="Tahoma" panose="020B0604030504040204" pitchFamily="34" charset="0"/>
              </a:rPr>
              <a:t>8.</a:t>
            </a:r>
            <a:r>
              <a:rPr lang="es-MX" sz="600" dirty="0">
                <a:latin typeface="Tahoma" panose="020B0604030504040204" pitchFamily="34" charset="0"/>
                <a:ea typeface="Tahoma" panose="020B0604030504040204" pitchFamily="34" charset="0"/>
                <a:cs typeface="Tahoma" panose="020B0604030504040204" pitchFamily="34" charset="0"/>
              </a:rPr>
              <a:t>OTRA</a:t>
            </a: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10. ESPECIALIDAD:</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1</a:t>
            </a:r>
            <a:r>
              <a:rPr lang="es-MX" sz="600" dirty="0">
                <a:latin typeface="Tahoma" panose="020B0604030504040204" pitchFamily="34" charset="0"/>
                <a:ea typeface="Tahoma" panose="020B0604030504040204" pitchFamily="34" charset="0"/>
                <a:cs typeface="Tahoma" panose="020B0604030504040204" pitchFamily="34" charset="0"/>
              </a:rPr>
              <a:t>.ALERGÓLOGO,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.ANESTESIÓLOGO,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.ANGIÓLOGO,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.CARDIÓLOGO, </a:t>
            </a:r>
            <a:r>
              <a:rPr lang="es-MX" sz="600" b="1" dirty="0">
                <a:latin typeface="Tahoma" panose="020B0604030504040204" pitchFamily="34" charset="0"/>
                <a:ea typeface="Tahoma" panose="020B0604030504040204" pitchFamily="34" charset="0"/>
                <a:cs typeface="Tahoma" panose="020B0604030504040204" pitchFamily="34" charset="0"/>
              </a:rPr>
              <a:t>5</a:t>
            </a:r>
            <a:r>
              <a:rPr lang="es-MX" sz="600" dirty="0">
                <a:latin typeface="Tahoma" panose="020B0604030504040204" pitchFamily="34" charset="0"/>
                <a:ea typeface="Tahoma" panose="020B0604030504040204" pitchFamily="34" charset="0"/>
                <a:cs typeface="Tahoma" panose="020B0604030504040204" pitchFamily="34" charset="0"/>
              </a:rPr>
              <a:t>.CIRUJANO,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.DERMATÓLOGO, </a:t>
            </a:r>
            <a:r>
              <a:rPr lang="es-MX" sz="600" b="1" dirty="0">
                <a:latin typeface="Tahoma" panose="020B0604030504040204" pitchFamily="34" charset="0"/>
                <a:ea typeface="Tahoma" panose="020B0604030504040204" pitchFamily="34" charset="0"/>
                <a:cs typeface="Tahoma" panose="020B0604030504040204" pitchFamily="34" charset="0"/>
              </a:rPr>
              <a:t>7</a:t>
            </a:r>
            <a:r>
              <a:rPr lang="es-MX" sz="600" dirty="0">
                <a:latin typeface="Tahoma" panose="020B0604030504040204" pitchFamily="34" charset="0"/>
                <a:ea typeface="Tahoma" panose="020B0604030504040204" pitchFamily="34" charset="0"/>
                <a:cs typeface="Tahoma" panose="020B0604030504040204" pitchFamily="34" charset="0"/>
              </a:rPr>
              <a:t>.ENDOCRINÓLOGO, </a:t>
            </a:r>
            <a:r>
              <a:rPr lang="es-MX" sz="600" b="1" dirty="0">
                <a:latin typeface="Tahoma" panose="020B0604030504040204" pitchFamily="34" charset="0"/>
                <a:ea typeface="Tahoma" panose="020B0604030504040204" pitchFamily="34" charset="0"/>
                <a:cs typeface="Tahoma" panose="020B0604030504040204" pitchFamily="34" charset="0"/>
              </a:rPr>
              <a:t>8</a:t>
            </a:r>
            <a:r>
              <a:rPr lang="es-MX" sz="600" dirty="0">
                <a:latin typeface="Tahoma" panose="020B0604030504040204" pitchFamily="34" charset="0"/>
                <a:ea typeface="Tahoma" panose="020B0604030504040204" pitchFamily="34" charset="0"/>
                <a:cs typeface="Tahoma" panose="020B0604030504040204" pitchFamily="34" charset="0"/>
              </a:rPr>
              <a:t>.EPIDEMIÓLOGO, </a:t>
            </a:r>
            <a:r>
              <a:rPr lang="es-MX" sz="600" b="1" dirty="0">
                <a:latin typeface="Tahoma" panose="020B0604030504040204" pitchFamily="34" charset="0"/>
                <a:ea typeface="Tahoma" panose="020B0604030504040204" pitchFamily="34" charset="0"/>
                <a:cs typeface="Tahoma" panose="020B0604030504040204" pitchFamily="34" charset="0"/>
              </a:rPr>
              <a:t>9</a:t>
            </a:r>
            <a:r>
              <a:rPr lang="es-MX" sz="600" dirty="0">
                <a:latin typeface="Tahoma" panose="020B0604030504040204" pitchFamily="34" charset="0"/>
                <a:ea typeface="Tahoma" panose="020B0604030504040204" pitchFamily="34" charset="0"/>
                <a:cs typeface="Tahoma" panose="020B0604030504040204" pitchFamily="34" charset="0"/>
              </a:rPr>
              <a:t>.GASTROENTERÓLOGO, </a:t>
            </a:r>
            <a:r>
              <a:rPr lang="es-MX" sz="600" b="1" dirty="0">
                <a:latin typeface="Tahoma" panose="020B0604030504040204" pitchFamily="34" charset="0"/>
                <a:ea typeface="Tahoma" panose="020B0604030504040204" pitchFamily="34" charset="0"/>
                <a:cs typeface="Tahoma" panose="020B0604030504040204" pitchFamily="34" charset="0"/>
              </a:rPr>
              <a:t>10</a:t>
            </a:r>
            <a:r>
              <a:rPr lang="es-MX" sz="600" dirty="0">
                <a:latin typeface="Tahoma" panose="020B0604030504040204" pitchFamily="34" charset="0"/>
                <a:ea typeface="Tahoma" panose="020B0604030504040204" pitchFamily="34" charset="0"/>
                <a:cs typeface="Tahoma" panose="020B0604030504040204" pitchFamily="34" charset="0"/>
              </a:rPr>
              <a:t>.GERIATRA, </a:t>
            </a:r>
            <a:r>
              <a:rPr lang="es-MX" sz="600" b="1" dirty="0">
                <a:latin typeface="Tahoma" panose="020B0604030504040204" pitchFamily="34" charset="0"/>
                <a:ea typeface="Tahoma" panose="020B0604030504040204" pitchFamily="34" charset="0"/>
                <a:cs typeface="Tahoma" panose="020B0604030504040204" pitchFamily="34" charset="0"/>
              </a:rPr>
              <a:t>11</a:t>
            </a:r>
            <a:r>
              <a:rPr lang="es-MX" sz="600" dirty="0">
                <a:latin typeface="Tahoma" panose="020B0604030504040204" pitchFamily="34" charset="0"/>
                <a:ea typeface="Tahoma" panose="020B0604030504040204" pitchFamily="34" charset="0"/>
                <a:cs typeface="Tahoma" panose="020B0604030504040204" pitchFamily="34" charset="0"/>
              </a:rPr>
              <a:t>.GINECOOBSTÉTRA, </a:t>
            </a:r>
            <a:r>
              <a:rPr lang="es-MX" sz="600" b="1" dirty="0">
                <a:latin typeface="Tahoma" panose="020B0604030504040204" pitchFamily="34" charset="0"/>
                <a:ea typeface="Tahoma" panose="020B0604030504040204" pitchFamily="34" charset="0"/>
                <a:cs typeface="Tahoma" panose="020B0604030504040204" pitchFamily="34" charset="0"/>
              </a:rPr>
              <a:t>12</a:t>
            </a:r>
            <a:r>
              <a:rPr lang="es-MX" sz="600" dirty="0">
                <a:latin typeface="Tahoma" panose="020B0604030504040204" pitchFamily="34" charset="0"/>
                <a:ea typeface="Tahoma" panose="020B0604030504040204" pitchFamily="34" charset="0"/>
                <a:cs typeface="Tahoma" panose="020B0604030504040204" pitchFamily="34" charset="0"/>
              </a:rPr>
              <a:t>.HEMATÓLOGO, </a:t>
            </a:r>
            <a:r>
              <a:rPr lang="es-MX" sz="600" b="1" dirty="0">
                <a:latin typeface="Tahoma" panose="020B0604030504040204" pitchFamily="34" charset="0"/>
                <a:ea typeface="Tahoma" panose="020B0604030504040204" pitchFamily="34" charset="0"/>
                <a:cs typeface="Tahoma" panose="020B0604030504040204" pitchFamily="34" charset="0"/>
              </a:rPr>
              <a:t>13</a:t>
            </a:r>
            <a:r>
              <a:rPr lang="es-MX" sz="600" dirty="0">
                <a:latin typeface="Tahoma" panose="020B0604030504040204" pitchFamily="34" charset="0"/>
                <a:ea typeface="Tahoma" panose="020B0604030504040204" pitchFamily="34" charset="0"/>
                <a:cs typeface="Tahoma" panose="020B0604030504040204" pitchFamily="34" charset="0"/>
              </a:rPr>
              <a:t>.INFECTÓLOGO, </a:t>
            </a:r>
            <a:r>
              <a:rPr lang="es-MX" sz="600" b="1" dirty="0">
                <a:latin typeface="Tahoma" panose="020B0604030504040204" pitchFamily="34" charset="0"/>
                <a:ea typeface="Tahoma" panose="020B0604030504040204" pitchFamily="34" charset="0"/>
                <a:cs typeface="Tahoma" panose="020B0604030504040204" pitchFamily="34" charset="0"/>
              </a:rPr>
              <a:t>14</a:t>
            </a:r>
            <a:r>
              <a:rPr lang="es-MX" sz="600" dirty="0">
                <a:latin typeface="Tahoma" panose="020B0604030504040204" pitchFamily="34" charset="0"/>
                <a:ea typeface="Tahoma" panose="020B0604030504040204" pitchFamily="34" charset="0"/>
                <a:cs typeface="Tahoma" panose="020B0604030504040204" pitchFamily="34" charset="0"/>
              </a:rPr>
              <a:t>.INMUNÓLOGO, </a:t>
            </a:r>
            <a:r>
              <a:rPr lang="es-MX" sz="600" b="1" dirty="0">
                <a:latin typeface="Tahoma" panose="020B0604030504040204" pitchFamily="34" charset="0"/>
                <a:ea typeface="Tahoma" panose="020B0604030504040204" pitchFamily="34" charset="0"/>
                <a:cs typeface="Tahoma" panose="020B0604030504040204" pitchFamily="34" charset="0"/>
              </a:rPr>
              <a:t>15</a:t>
            </a:r>
            <a:r>
              <a:rPr lang="es-MX" sz="600" dirty="0">
                <a:latin typeface="Tahoma" panose="020B0604030504040204" pitchFamily="34" charset="0"/>
                <a:ea typeface="Tahoma" panose="020B0604030504040204" pitchFamily="34" charset="0"/>
                <a:cs typeface="Tahoma" panose="020B0604030504040204" pitchFamily="34" charset="0"/>
              </a:rPr>
              <a:t>.INTERNISTA, </a:t>
            </a:r>
            <a:r>
              <a:rPr lang="es-MX" sz="600" b="1" dirty="0">
                <a:latin typeface="Tahoma" panose="020B0604030504040204" pitchFamily="34" charset="0"/>
                <a:ea typeface="Tahoma" panose="020B0604030504040204" pitchFamily="34" charset="0"/>
                <a:cs typeface="Tahoma" panose="020B0604030504040204" pitchFamily="34" charset="0"/>
              </a:rPr>
              <a:t>16</a:t>
            </a:r>
            <a:r>
              <a:rPr lang="es-MX" sz="600" dirty="0">
                <a:latin typeface="Tahoma" panose="020B0604030504040204" pitchFamily="34" charset="0"/>
                <a:ea typeface="Tahoma" panose="020B0604030504040204" pitchFamily="34" charset="0"/>
                <a:cs typeface="Tahoma" panose="020B0604030504040204" pitchFamily="34" charset="0"/>
              </a:rPr>
              <a:t>.MEDICINA CRÍTICA, </a:t>
            </a:r>
            <a:r>
              <a:rPr lang="es-MX" sz="600" b="1" dirty="0">
                <a:latin typeface="Tahoma" panose="020B0604030504040204" pitchFamily="34" charset="0"/>
                <a:ea typeface="Tahoma" panose="020B0604030504040204" pitchFamily="34" charset="0"/>
                <a:cs typeface="Tahoma" panose="020B0604030504040204" pitchFamily="34" charset="0"/>
              </a:rPr>
              <a:t>17</a:t>
            </a:r>
            <a:r>
              <a:rPr lang="es-MX" sz="600" dirty="0">
                <a:latin typeface="Tahoma" panose="020B0604030504040204" pitchFamily="34" charset="0"/>
                <a:ea typeface="Tahoma" panose="020B0604030504040204" pitchFamily="34" charset="0"/>
                <a:cs typeface="Tahoma" panose="020B0604030504040204" pitchFamily="34" charset="0"/>
              </a:rPr>
              <a:t>.NEFRÓLOGO, </a:t>
            </a:r>
            <a:r>
              <a:rPr lang="es-MX" sz="600" b="1" dirty="0">
                <a:latin typeface="Tahoma" panose="020B0604030504040204" pitchFamily="34" charset="0"/>
                <a:ea typeface="Tahoma" panose="020B0604030504040204" pitchFamily="34" charset="0"/>
                <a:cs typeface="Tahoma" panose="020B0604030504040204" pitchFamily="34" charset="0"/>
              </a:rPr>
              <a:t>18</a:t>
            </a:r>
            <a:r>
              <a:rPr lang="es-MX" sz="600" dirty="0">
                <a:latin typeface="Tahoma" panose="020B0604030504040204" pitchFamily="34" charset="0"/>
                <a:ea typeface="Tahoma" panose="020B0604030504040204" pitchFamily="34" charset="0"/>
                <a:cs typeface="Tahoma" panose="020B0604030504040204" pitchFamily="34" charset="0"/>
              </a:rPr>
              <a:t>.NEONATÓLOGO, </a:t>
            </a:r>
            <a:r>
              <a:rPr lang="es-MX" sz="600" b="1" dirty="0">
                <a:latin typeface="Tahoma" panose="020B0604030504040204" pitchFamily="34" charset="0"/>
                <a:ea typeface="Tahoma" panose="020B0604030504040204" pitchFamily="34" charset="0"/>
                <a:cs typeface="Tahoma" panose="020B0604030504040204" pitchFamily="34" charset="0"/>
              </a:rPr>
              <a:t>19</a:t>
            </a:r>
            <a:r>
              <a:rPr lang="es-MX" sz="600" dirty="0">
                <a:latin typeface="Tahoma" panose="020B0604030504040204" pitchFamily="34" charset="0"/>
                <a:ea typeface="Tahoma" panose="020B0604030504040204" pitchFamily="34" charset="0"/>
                <a:cs typeface="Tahoma" panose="020B0604030504040204" pitchFamily="34" charset="0"/>
              </a:rPr>
              <a:t>.NEUMÓLOGO, </a:t>
            </a:r>
            <a:r>
              <a:rPr lang="es-MX" sz="600" b="1" dirty="0">
                <a:latin typeface="Tahoma" panose="020B0604030504040204" pitchFamily="34" charset="0"/>
                <a:ea typeface="Tahoma" panose="020B0604030504040204" pitchFamily="34" charset="0"/>
                <a:cs typeface="Tahoma" panose="020B0604030504040204" pitchFamily="34" charset="0"/>
              </a:rPr>
              <a:t>20</a:t>
            </a:r>
            <a:r>
              <a:rPr lang="es-MX" sz="600" dirty="0">
                <a:latin typeface="Tahoma" panose="020B0604030504040204" pitchFamily="34" charset="0"/>
                <a:ea typeface="Tahoma" panose="020B0604030504040204" pitchFamily="34" charset="0"/>
                <a:cs typeface="Tahoma" panose="020B0604030504040204" pitchFamily="34" charset="0"/>
              </a:rPr>
              <a:t>.NEUROCIRUJANO, </a:t>
            </a:r>
            <a:r>
              <a:rPr lang="es-MX" sz="600" b="1" dirty="0">
                <a:latin typeface="Tahoma" panose="020B0604030504040204" pitchFamily="34" charset="0"/>
                <a:ea typeface="Tahoma" panose="020B0604030504040204" pitchFamily="34" charset="0"/>
                <a:cs typeface="Tahoma" panose="020B0604030504040204" pitchFamily="34" charset="0"/>
              </a:rPr>
              <a:t>21</a:t>
            </a:r>
            <a:r>
              <a:rPr lang="es-MX" sz="600" dirty="0">
                <a:latin typeface="Tahoma" panose="020B0604030504040204" pitchFamily="34" charset="0"/>
                <a:ea typeface="Tahoma" panose="020B0604030504040204" pitchFamily="34" charset="0"/>
                <a:cs typeface="Tahoma" panose="020B0604030504040204" pitchFamily="34" charset="0"/>
              </a:rPr>
              <a:t>.NEURÓLOGO, </a:t>
            </a:r>
            <a:r>
              <a:rPr lang="es-MX" sz="600" b="1" dirty="0">
                <a:latin typeface="Tahoma" panose="020B0604030504040204" pitchFamily="34" charset="0"/>
                <a:ea typeface="Tahoma" panose="020B0604030504040204" pitchFamily="34" charset="0"/>
                <a:cs typeface="Tahoma" panose="020B0604030504040204" pitchFamily="34" charset="0"/>
              </a:rPr>
              <a:t>22</a:t>
            </a:r>
            <a:r>
              <a:rPr lang="es-MX" sz="600" dirty="0">
                <a:latin typeface="Tahoma" panose="020B0604030504040204" pitchFamily="34" charset="0"/>
                <a:ea typeface="Tahoma" panose="020B0604030504040204" pitchFamily="34" charset="0"/>
                <a:cs typeface="Tahoma" panose="020B0604030504040204" pitchFamily="34" charset="0"/>
              </a:rPr>
              <a:t>.OFTALMÓLOGO, </a:t>
            </a:r>
            <a:r>
              <a:rPr lang="es-MX" sz="600" b="1" dirty="0">
                <a:latin typeface="Tahoma" panose="020B0604030504040204" pitchFamily="34" charset="0"/>
                <a:ea typeface="Tahoma" panose="020B0604030504040204" pitchFamily="34" charset="0"/>
                <a:cs typeface="Tahoma" panose="020B0604030504040204" pitchFamily="34" charset="0"/>
              </a:rPr>
              <a:t>23</a:t>
            </a:r>
            <a:r>
              <a:rPr lang="es-MX" sz="600" dirty="0">
                <a:latin typeface="Tahoma" panose="020B0604030504040204" pitchFamily="34" charset="0"/>
                <a:ea typeface="Tahoma" panose="020B0604030504040204" pitchFamily="34" charset="0"/>
                <a:cs typeface="Tahoma" panose="020B0604030504040204" pitchFamily="34" charset="0"/>
              </a:rPr>
              <a:t>.ONCÓLOGO, </a:t>
            </a:r>
            <a:r>
              <a:rPr lang="es-MX" sz="600" b="1" dirty="0">
                <a:latin typeface="Tahoma" panose="020B0604030504040204" pitchFamily="34" charset="0"/>
                <a:ea typeface="Tahoma" panose="020B0604030504040204" pitchFamily="34" charset="0"/>
                <a:cs typeface="Tahoma" panose="020B0604030504040204" pitchFamily="34" charset="0"/>
              </a:rPr>
              <a:t>24</a:t>
            </a:r>
            <a:r>
              <a:rPr lang="es-MX" sz="600" dirty="0">
                <a:latin typeface="Tahoma" panose="020B0604030504040204" pitchFamily="34" charset="0"/>
                <a:ea typeface="Tahoma" panose="020B0604030504040204" pitchFamily="34" charset="0"/>
                <a:cs typeface="Tahoma" panose="020B0604030504040204" pitchFamily="34" charset="0"/>
              </a:rPr>
              <a:t>.ORTOPEDISTA, </a:t>
            </a:r>
            <a:r>
              <a:rPr lang="es-MX" sz="600" b="1" dirty="0">
                <a:latin typeface="Tahoma" panose="020B0604030504040204" pitchFamily="34" charset="0"/>
                <a:ea typeface="Tahoma" panose="020B0604030504040204" pitchFamily="34" charset="0"/>
                <a:cs typeface="Tahoma" panose="020B0604030504040204" pitchFamily="34" charset="0"/>
              </a:rPr>
              <a:t>25</a:t>
            </a:r>
            <a:r>
              <a:rPr lang="es-MX" sz="600" dirty="0">
                <a:latin typeface="Tahoma" panose="020B0604030504040204" pitchFamily="34" charset="0"/>
                <a:ea typeface="Tahoma" panose="020B0604030504040204" pitchFamily="34" charset="0"/>
                <a:cs typeface="Tahoma" panose="020B0604030504040204" pitchFamily="34" charset="0"/>
              </a:rPr>
              <a:t>.OTORRINOLARINGÓLOGO, </a:t>
            </a:r>
            <a:r>
              <a:rPr lang="es-MX" sz="600" b="1" dirty="0">
                <a:latin typeface="Tahoma" panose="020B0604030504040204" pitchFamily="34" charset="0"/>
                <a:ea typeface="Tahoma" panose="020B0604030504040204" pitchFamily="34" charset="0"/>
                <a:cs typeface="Tahoma" panose="020B0604030504040204" pitchFamily="34" charset="0"/>
              </a:rPr>
              <a:t>26</a:t>
            </a:r>
            <a:r>
              <a:rPr lang="es-MX" sz="600" dirty="0">
                <a:latin typeface="Tahoma" panose="020B0604030504040204" pitchFamily="34" charset="0"/>
                <a:ea typeface="Tahoma" panose="020B0604030504040204" pitchFamily="34" charset="0"/>
                <a:cs typeface="Tahoma" panose="020B0604030504040204" pitchFamily="34" charset="0"/>
              </a:rPr>
              <a:t>.PEDIATRA, </a:t>
            </a:r>
            <a:r>
              <a:rPr lang="es-MX" sz="600" b="1" dirty="0">
                <a:latin typeface="Tahoma" panose="020B0604030504040204" pitchFamily="34" charset="0"/>
                <a:ea typeface="Tahoma" panose="020B0604030504040204" pitchFamily="34" charset="0"/>
                <a:cs typeface="Tahoma" panose="020B0604030504040204" pitchFamily="34" charset="0"/>
              </a:rPr>
              <a:t>27</a:t>
            </a:r>
            <a:r>
              <a:rPr lang="es-MX" sz="600" dirty="0">
                <a:latin typeface="Tahoma" panose="020B0604030504040204" pitchFamily="34" charset="0"/>
                <a:ea typeface="Tahoma" panose="020B0604030504040204" pitchFamily="34" charset="0"/>
                <a:cs typeface="Tahoma" panose="020B0604030504040204" pitchFamily="34" charset="0"/>
              </a:rPr>
              <a:t>.PROCTÓLOGO, </a:t>
            </a:r>
            <a:r>
              <a:rPr lang="es-MX" sz="600" b="1" dirty="0">
                <a:latin typeface="Tahoma" panose="020B0604030504040204" pitchFamily="34" charset="0"/>
                <a:ea typeface="Tahoma" panose="020B0604030504040204" pitchFamily="34" charset="0"/>
                <a:cs typeface="Tahoma" panose="020B0604030504040204" pitchFamily="34" charset="0"/>
              </a:rPr>
              <a:t>28</a:t>
            </a:r>
            <a:r>
              <a:rPr lang="es-MX" sz="600" dirty="0">
                <a:latin typeface="Tahoma" panose="020B0604030504040204" pitchFamily="34" charset="0"/>
                <a:ea typeface="Tahoma" panose="020B0604030504040204" pitchFamily="34" charset="0"/>
                <a:cs typeface="Tahoma" panose="020B0604030504040204" pitchFamily="34" charset="0"/>
              </a:rPr>
              <a:t>.PSIQUIÁTRA, </a:t>
            </a:r>
            <a:r>
              <a:rPr lang="es-MX" sz="600" b="1" dirty="0">
                <a:latin typeface="Tahoma" panose="020B0604030504040204" pitchFamily="34" charset="0"/>
                <a:ea typeface="Tahoma" panose="020B0604030504040204" pitchFamily="34" charset="0"/>
                <a:cs typeface="Tahoma" panose="020B0604030504040204" pitchFamily="34" charset="0"/>
              </a:rPr>
              <a:t>29</a:t>
            </a:r>
            <a:r>
              <a:rPr lang="es-MX" sz="600" dirty="0">
                <a:latin typeface="Tahoma" panose="020B0604030504040204" pitchFamily="34" charset="0"/>
                <a:ea typeface="Tahoma" panose="020B0604030504040204" pitchFamily="34" charset="0"/>
                <a:cs typeface="Tahoma" panose="020B0604030504040204" pitchFamily="34" charset="0"/>
              </a:rPr>
              <a:t>.REUMATÓLOGO, </a:t>
            </a:r>
            <a:r>
              <a:rPr lang="es-MX" sz="600" b="1" dirty="0">
                <a:latin typeface="Tahoma" panose="020B0604030504040204" pitchFamily="34" charset="0"/>
                <a:ea typeface="Tahoma" panose="020B0604030504040204" pitchFamily="34" charset="0"/>
                <a:cs typeface="Tahoma" panose="020B0604030504040204" pitchFamily="34" charset="0"/>
              </a:rPr>
              <a:t>30</a:t>
            </a:r>
            <a:r>
              <a:rPr lang="es-MX" sz="600" dirty="0">
                <a:latin typeface="Tahoma" panose="020B0604030504040204" pitchFamily="34" charset="0"/>
                <a:ea typeface="Tahoma" panose="020B0604030504040204" pitchFamily="34" charset="0"/>
                <a:cs typeface="Tahoma" panose="020B0604030504040204" pitchFamily="34" charset="0"/>
              </a:rPr>
              <a:t>.TERAPISTA, </a:t>
            </a:r>
            <a:r>
              <a:rPr lang="es-MX" sz="600" b="1" dirty="0">
                <a:latin typeface="Tahoma" panose="020B0604030504040204" pitchFamily="34" charset="0"/>
                <a:ea typeface="Tahoma" panose="020B0604030504040204" pitchFamily="34" charset="0"/>
                <a:cs typeface="Tahoma" panose="020B0604030504040204" pitchFamily="34" charset="0"/>
              </a:rPr>
              <a:t>31</a:t>
            </a:r>
            <a:r>
              <a:rPr lang="es-MX" sz="600" dirty="0">
                <a:latin typeface="Tahoma" panose="020B0604030504040204" pitchFamily="34" charset="0"/>
                <a:ea typeface="Tahoma" panose="020B0604030504040204" pitchFamily="34" charset="0"/>
                <a:cs typeface="Tahoma" panose="020B0604030504040204" pitchFamily="34" charset="0"/>
              </a:rPr>
              <a:t>.TRAUMATÓLOGO, </a:t>
            </a:r>
            <a:r>
              <a:rPr lang="es-MX" sz="600" b="1" dirty="0">
                <a:latin typeface="Tahoma" panose="020B0604030504040204" pitchFamily="34" charset="0"/>
                <a:ea typeface="Tahoma" panose="020B0604030504040204" pitchFamily="34" charset="0"/>
                <a:cs typeface="Tahoma" panose="020B0604030504040204" pitchFamily="34" charset="0"/>
              </a:rPr>
              <a:t>32</a:t>
            </a:r>
            <a:r>
              <a:rPr lang="es-MX" sz="600" dirty="0">
                <a:latin typeface="Tahoma" panose="020B0604030504040204" pitchFamily="34" charset="0"/>
                <a:ea typeface="Tahoma" panose="020B0604030504040204" pitchFamily="34" charset="0"/>
                <a:cs typeface="Tahoma" panose="020B0604030504040204" pitchFamily="34" charset="0"/>
              </a:rPr>
              <a:t>.URGENCIÓLOGO, </a:t>
            </a:r>
            <a:r>
              <a:rPr lang="es-MX" sz="600" b="1" dirty="0">
                <a:latin typeface="Tahoma" panose="020B0604030504040204" pitchFamily="34" charset="0"/>
                <a:ea typeface="Tahoma" panose="020B0604030504040204" pitchFamily="34" charset="0"/>
                <a:cs typeface="Tahoma" panose="020B0604030504040204" pitchFamily="34" charset="0"/>
              </a:rPr>
              <a:t>33</a:t>
            </a:r>
            <a:r>
              <a:rPr lang="es-MX" sz="600" dirty="0">
                <a:latin typeface="Tahoma" panose="020B0604030504040204" pitchFamily="34" charset="0"/>
                <a:ea typeface="Tahoma" panose="020B0604030504040204" pitchFamily="34" charset="0"/>
                <a:cs typeface="Tahoma" panose="020B0604030504040204" pitchFamily="34" charset="0"/>
              </a:rPr>
              <a:t>.URÓLOGO, </a:t>
            </a:r>
            <a:r>
              <a:rPr lang="es-MX" sz="600" b="1" dirty="0">
                <a:latin typeface="Tahoma" panose="020B0604030504040204" pitchFamily="34" charset="0"/>
                <a:ea typeface="Tahoma" panose="020B0604030504040204" pitchFamily="34" charset="0"/>
                <a:cs typeface="Tahoma" panose="020B0604030504040204" pitchFamily="34" charset="0"/>
              </a:rPr>
              <a:t>88</a:t>
            </a:r>
            <a:r>
              <a:rPr lang="es-MX" sz="600" dirty="0">
                <a:latin typeface="Tahoma" panose="020B0604030504040204" pitchFamily="34" charset="0"/>
                <a:ea typeface="Tahoma" panose="020B0604030504040204" pitchFamily="34" charset="0"/>
                <a:cs typeface="Tahoma" panose="020B0604030504040204" pitchFamily="34" charset="0"/>
              </a:rPr>
              <a:t>.OTROS</a:t>
            </a: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11. CONSEJERÍA DE PLANIFICACIÓN FAMILIAR</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1</a:t>
            </a:r>
            <a:r>
              <a:rPr lang="es-MX" sz="600" dirty="0">
                <a:latin typeface="Tahoma" panose="020B0604030504040204" pitchFamily="34" charset="0"/>
                <a:ea typeface="Tahoma" panose="020B0604030504040204" pitchFamily="34" charset="0"/>
                <a:cs typeface="Tahoma" panose="020B0604030504040204" pitchFamily="34" charset="0"/>
              </a:rPr>
              <a:t>.MÉTODOS ANTICONCEPTIVOS EN GENERAL,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.HORMONAL ORAL,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.INYECTABLE MENSUAL,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.INYECTABLE BIMESTRAL, </a:t>
            </a:r>
            <a:r>
              <a:rPr lang="es-MX" sz="600" b="1" dirty="0">
                <a:latin typeface="Tahoma" panose="020B0604030504040204" pitchFamily="34" charset="0"/>
                <a:ea typeface="Tahoma" panose="020B0604030504040204" pitchFamily="34" charset="0"/>
                <a:cs typeface="Tahoma" panose="020B0604030504040204" pitchFamily="34" charset="0"/>
              </a:rPr>
              <a:t>5</a:t>
            </a:r>
            <a:r>
              <a:rPr lang="es-MX" sz="600" dirty="0">
                <a:latin typeface="Tahoma" panose="020B0604030504040204" pitchFamily="34" charset="0"/>
                <a:ea typeface="Tahoma" panose="020B0604030504040204" pitchFamily="34" charset="0"/>
                <a:cs typeface="Tahoma" panose="020B0604030504040204" pitchFamily="34" charset="0"/>
              </a:rPr>
              <a:t>.INYECTABLE TRIMESTRAL,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.DISPOSITIVO INTRAUTERINO (DIU), </a:t>
            </a:r>
            <a:r>
              <a:rPr lang="es-MX" sz="600" b="1" dirty="0">
                <a:latin typeface="Tahoma" panose="020B0604030504040204" pitchFamily="34" charset="0"/>
                <a:ea typeface="Tahoma" panose="020B0604030504040204" pitchFamily="34" charset="0"/>
                <a:cs typeface="Tahoma" panose="020B0604030504040204" pitchFamily="34" charset="0"/>
              </a:rPr>
              <a:t>7</a:t>
            </a:r>
            <a:r>
              <a:rPr lang="es-MX" sz="600" dirty="0">
                <a:latin typeface="Tahoma" panose="020B0604030504040204" pitchFamily="34" charset="0"/>
                <a:ea typeface="Tahoma" panose="020B0604030504040204" pitchFamily="34" charset="0"/>
                <a:cs typeface="Tahoma" panose="020B0604030504040204" pitchFamily="34" charset="0"/>
              </a:rPr>
              <a:t>.IMPLANTE SUBDÉRMICO, </a:t>
            </a:r>
            <a:r>
              <a:rPr lang="es-MX" sz="600" b="1" dirty="0">
                <a:latin typeface="Tahoma" panose="020B0604030504040204" pitchFamily="34" charset="0"/>
                <a:ea typeface="Tahoma" panose="020B0604030504040204" pitchFamily="34" charset="0"/>
                <a:cs typeface="Tahoma" panose="020B0604030504040204" pitchFamily="34" charset="0"/>
              </a:rPr>
              <a:t>8</a:t>
            </a:r>
            <a:r>
              <a:rPr lang="es-MX" sz="600" dirty="0">
                <a:latin typeface="Tahoma" panose="020B0604030504040204" pitchFamily="34" charset="0"/>
                <a:ea typeface="Tahoma" panose="020B0604030504040204" pitchFamily="34" charset="0"/>
                <a:cs typeface="Tahoma" panose="020B0604030504040204" pitchFamily="34" charset="0"/>
              </a:rPr>
              <a:t>.OTB, </a:t>
            </a:r>
            <a:r>
              <a:rPr lang="es-MX" sz="600" b="1" dirty="0">
                <a:latin typeface="Tahoma" panose="020B0604030504040204" pitchFamily="34" charset="0"/>
                <a:ea typeface="Tahoma" panose="020B0604030504040204" pitchFamily="34" charset="0"/>
                <a:cs typeface="Tahoma" panose="020B0604030504040204" pitchFamily="34" charset="0"/>
              </a:rPr>
              <a:t>9</a:t>
            </a:r>
            <a:r>
              <a:rPr lang="es-MX" sz="600" dirty="0">
                <a:latin typeface="Tahoma" panose="020B0604030504040204" pitchFamily="34" charset="0"/>
                <a:ea typeface="Tahoma" panose="020B0604030504040204" pitchFamily="34" charset="0"/>
                <a:cs typeface="Tahoma" panose="020B0604030504040204" pitchFamily="34" charset="0"/>
              </a:rPr>
              <a:t>.VASECTOMÍA, </a:t>
            </a:r>
            <a:r>
              <a:rPr lang="es-MX" sz="600" b="1" dirty="0">
                <a:latin typeface="Tahoma" panose="020B0604030504040204" pitchFamily="34" charset="0"/>
                <a:ea typeface="Tahoma" panose="020B0604030504040204" pitchFamily="34" charset="0"/>
                <a:cs typeface="Tahoma" panose="020B0604030504040204" pitchFamily="34" charset="0"/>
              </a:rPr>
              <a:t>10</a:t>
            </a:r>
            <a:r>
              <a:rPr lang="es-MX" sz="600" dirty="0">
                <a:latin typeface="Tahoma" panose="020B0604030504040204" pitchFamily="34" charset="0"/>
                <a:ea typeface="Tahoma" panose="020B0604030504040204" pitchFamily="34" charset="0"/>
                <a:cs typeface="Tahoma" panose="020B0604030504040204" pitchFamily="34" charset="0"/>
              </a:rPr>
              <a:t>.PRESERVATIVO MASCULINO, </a:t>
            </a:r>
            <a:r>
              <a:rPr lang="es-MX" sz="600" b="1" dirty="0">
                <a:latin typeface="Tahoma" panose="020B0604030504040204" pitchFamily="34" charset="0"/>
                <a:ea typeface="Tahoma" panose="020B0604030504040204" pitchFamily="34" charset="0"/>
                <a:cs typeface="Tahoma" panose="020B0604030504040204" pitchFamily="34" charset="0"/>
              </a:rPr>
              <a:t>11</a:t>
            </a:r>
            <a:r>
              <a:rPr lang="es-MX" sz="600" dirty="0">
                <a:latin typeface="Tahoma" panose="020B0604030504040204" pitchFamily="34" charset="0"/>
                <a:ea typeface="Tahoma" panose="020B0604030504040204" pitchFamily="34" charset="0"/>
                <a:cs typeface="Tahoma" panose="020B0604030504040204" pitchFamily="34" charset="0"/>
              </a:rPr>
              <a:t>.PRESERVATIVO FEMENINO, </a:t>
            </a:r>
            <a:r>
              <a:rPr lang="es-MX" sz="600" b="1" dirty="0">
                <a:latin typeface="Tahoma" panose="020B0604030504040204" pitchFamily="34" charset="0"/>
                <a:ea typeface="Tahoma" panose="020B0604030504040204" pitchFamily="34" charset="0"/>
                <a:cs typeface="Tahoma" panose="020B0604030504040204" pitchFamily="34" charset="0"/>
              </a:rPr>
              <a:t>12</a:t>
            </a:r>
            <a:r>
              <a:rPr lang="es-MX" sz="600" dirty="0">
                <a:latin typeface="Tahoma" panose="020B0604030504040204" pitchFamily="34" charset="0"/>
                <a:ea typeface="Tahoma" panose="020B0604030504040204" pitchFamily="34" charset="0"/>
                <a:cs typeface="Tahoma" panose="020B0604030504040204" pitchFamily="34" charset="0"/>
              </a:rPr>
              <a:t>.ANTICONCEPCIÓN DE EMERGENCIA, </a:t>
            </a:r>
            <a:r>
              <a:rPr lang="es-MX" sz="600" b="1" dirty="0">
                <a:latin typeface="Tahoma" panose="020B0604030504040204" pitchFamily="34" charset="0"/>
                <a:ea typeface="Tahoma" panose="020B0604030504040204" pitchFamily="34" charset="0"/>
                <a:cs typeface="Tahoma" panose="020B0604030504040204" pitchFamily="34" charset="0"/>
              </a:rPr>
              <a:t>13</a:t>
            </a:r>
            <a:r>
              <a:rPr lang="es-MX" sz="600" dirty="0">
                <a:latin typeface="Tahoma" panose="020B0604030504040204" pitchFamily="34" charset="0"/>
                <a:ea typeface="Tahoma" panose="020B0604030504040204" pitchFamily="34" charset="0"/>
                <a:cs typeface="Tahoma" panose="020B0604030504040204" pitchFamily="34" charset="0"/>
              </a:rPr>
              <a:t>.DIU MEDICADO, </a:t>
            </a:r>
            <a:r>
              <a:rPr lang="es-MX" sz="600" b="1" dirty="0">
                <a:latin typeface="Tahoma" panose="020B0604030504040204" pitchFamily="34" charset="0"/>
                <a:ea typeface="Tahoma" panose="020B0604030504040204" pitchFamily="34" charset="0"/>
                <a:cs typeface="Tahoma" panose="020B0604030504040204" pitchFamily="34" charset="0"/>
              </a:rPr>
              <a:t>14</a:t>
            </a:r>
            <a:r>
              <a:rPr lang="es-MX" sz="600" dirty="0">
                <a:latin typeface="Tahoma" panose="020B0604030504040204" pitchFamily="34" charset="0"/>
                <a:ea typeface="Tahoma" panose="020B0604030504040204" pitchFamily="34" charset="0"/>
                <a:cs typeface="Tahoma" panose="020B0604030504040204" pitchFamily="34" charset="0"/>
              </a:rPr>
              <a:t>.PARCHE DÉRMICO</a:t>
            </a:r>
            <a:endParaRPr lang="pt-BR" sz="600" dirty="0">
              <a:latin typeface="Tahoma" panose="020B0604030504040204" pitchFamily="34" charset="0"/>
              <a:ea typeface="Tahoma" panose="020B0604030504040204" pitchFamily="34" charset="0"/>
              <a:cs typeface="Tahoma" panose="020B0604030504040204" pitchFamily="34" charset="0"/>
            </a:endParaRPr>
          </a:p>
        </p:txBody>
      </p:sp>
      <p:sp>
        <p:nvSpPr>
          <p:cNvPr id="291" name="Rectángulo 290"/>
          <p:cNvSpPr/>
          <p:nvPr/>
        </p:nvSpPr>
        <p:spPr bwMode="auto">
          <a:xfrm>
            <a:off x="227676" y="4298720"/>
            <a:ext cx="2636256" cy="91354"/>
          </a:xfrm>
          <a:prstGeom prst="rect">
            <a:avLst/>
          </a:prstGeom>
          <a:solidFill>
            <a:schemeClr val="bg1">
              <a:lumMod val="50000"/>
            </a:schemeClr>
          </a:solidFill>
          <a:ln w="9525" cap="flat" cmpd="sng" algn="ctr">
            <a:solidFill>
              <a:schemeClr val="bg1">
                <a:lumMod val="50000"/>
              </a:schemeClr>
            </a:solidFill>
            <a:prstDash val="solid"/>
            <a:round/>
            <a:headEnd type="none" w="med" len="med"/>
            <a:tailEnd type="none" w="med" len="med"/>
          </a:ln>
          <a:effectLst/>
        </p:spPr>
        <p:txBody>
          <a:bodyPr vert="horz" wrap="square" lIns="84406" tIns="42203" rIns="84406" bIns="42203" numCol="1" rtlCol="0" anchor="t" anchorCtr="0" compatLnSpc="1">
            <a:prstTxWarp prst="textNoShape">
              <a:avLst/>
            </a:prstTxWarp>
          </a:bodyPr>
          <a:lstStyle/>
          <a:p>
            <a:pPr defTabSz="844083" eaLnBrk="0" fontAlgn="base" hangingPunct="0">
              <a:spcBef>
                <a:spcPct val="0"/>
              </a:spcBef>
              <a:spcAft>
                <a:spcPct val="0"/>
              </a:spcAft>
            </a:pPr>
            <a:endParaRPr lang="es-MX" sz="923">
              <a:latin typeface="Arial" charset="0"/>
            </a:endParaRPr>
          </a:p>
        </p:txBody>
      </p:sp>
      <p:sp>
        <p:nvSpPr>
          <p:cNvPr id="294" name="Text Box 351"/>
          <p:cNvSpPr txBox="1">
            <a:spLocks noChangeArrowheads="1"/>
          </p:cNvSpPr>
          <p:nvPr/>
        </p:nvSpPr>
        <p:spPr bwMode="auto">
          <a:xfrm>
            <a:off x="9025367" y="2629007"/>
            <a:ext cx="1442298" cy="181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r>
              <a:rPr lang="es-MX" altLang="es-MX" sz="462" b="1" dirty="0"/>
              <a:t>CO-MORBILIDADES</a:t>
            </a:r>
            <a:endParaRPr lang="es-ES_tradnl" altLang="es-MX" sz="646" dirty="0"/>
          </a:p>
        </p:txBody>
      </p:sp>
      <p:sp>
        <p:nvSpPr>
          <p:cNvPr id="237" name="Line 59"/>
          <p:cNvSpPr>
            <a:spLocks noChangeShapeType="1"/>
          </p:cNvSpPr>
          <p:nvPr/>
        </p:nvSpPr>
        <p:spPr bwMode="auto">
          <a:xfrm>
            <a:off x="7037125" y="2901096"/>
            <a:ext cx="0" cy="2151453"/>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39" name="Rectángulo 238"/>
          <p:cNvSpPr/>
          <p:nvPr/>
        </p:nvSpPr>
        <p:spPr>
          <a:xfrm>
            <a:off x="6832840" y="2620760"/>
            <a:ext cx="430758" cy="314222"/>
          </a:xfrm>
          <a:prstGeom prst="rect">
            <a:avLst/>
          </a:prstGeom>
        </p:spPr>
        <p:txBody>
          <a:bodyPr wrap="square">
            <a:spAutoFit/>
          </a:bodyPr>
          <a:lstStyle/>
          <a:p>
            <a:pPr algn="ctr"/>
            <a:r>
              <a:rPr lang="es-ES_tradnl" altLang="es-MX" sz="554" b="1" dirty="0"/>
              <a:t>NO </a:t>
            </a:r>
          </a:p>
          <a:p>
            <a:pPr algn="ctr"/>
            <a:r>
              <a:rPr lang="es-ES_tradnl" altLang="es-MX" sz="554" b="1" dirty="0"/>
              <a:t>COVID</a:t>
            </a:r>
            <a:endParaRPr lang="es-ES_tradnl" altLang="es-MX" sz="554" dirty="0"/>
          </a:p>
        </p:txBody>
      </p:sp>
      <p:sp>
        <p:nvSpPr>
          <p:cNvPr id="243" name="Line 345"/>
          <p:cNvSpPr>
            <a:spLocks noChangeShapeType="1"/>
          </p:cNvSpPr>
          <p:nvPr/>
        </p:nvSpPr>
        <p:spPr bwMode="auto">
          <a:xfrm>
            <a:off x="6861130" y="2894860"/>
            <a:ext cx="351501"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45" name="Line 60"/>
          <p:cNvSpPr>
            <a:spLocks noChangeShapeType="1"/>
          </p:cNvSpPr>
          <p:nvPr/>
        </p:nvSpPr>
        <p:spPr bwMode="auto">
          <a:xfrm>
            <a:off x="11001606" y="278764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49" name="Rectángulo 248"/>
          <p:cNvSpPr/>
          <p:nvPr/>
        </p:nvSpPr>
        <p:spPr>
          <a:xfrm rot="16200000">
            <a:off x="10449440" y="3568224"/>
            <a:ext cx="1220870" cy="187871"/>
          </a:xfrm>
          <a:prstGeom prst="rect">
            <a:avLst/>
          </a:prstGeom>
        </p:spPr>
        <p:txBody>
          <a:bodyPr wrap="none">
            <a:spAutoFit/>
          </a:bodyPr>
          <a:lstStyle/>
          <a:p>
            <a:pPr defTabSz="664632"/>
            <a:r>
              <a:rPr lang="es-ES_tradnl" altLang="es-MX" sz="554" b="1" dirty="0"/>
              <a:t>OTRO PROBLEMA DE SALUD</a:t>
            </a:r>
          </a:p>
        </p:txBody>
      </p:sp>
      <p:sp>
        <p:nvSpPr>
          <p:cNvPr id="251" name="Rectángulo 250"/>
          <p:cNvSpPr/>
          <p:nvPr/>
        </p:nvSpPr>
        <p:spPr>
          <a:xfrm rot="16200000">
            <a:off x="10893057" y="3568224"/>
            <a:ext cx="1220870" cy="187871"/>
          </a:xfrm>
          <a:prstGeom prst="rect">
            <a:avLst/>
          </a:prstGeom>
        </p:spPr>
        <p:txBody>
          <a:bodyPr wrap="none">
            <a:spAutoFit/>
          </a:bodyPr>
          <a:lstStyle/>
          <a:p>
            <a:pPr defTabSz="664632"/>
            <a:r>
              <a:rPr lang="es-ES_tradnl" altLang="es-MX" sz="554" b="1" dirty="0"/>
              <a:t>OTRO PROBLEMA DE SALUD</a:t>
            </a:r>
          </a:p>
        </p:txBody>
      </p:sp>
      <p:sp>
        <p:nvSpPr>
          <p:cNvPr id="275" name="Line 345"/>
          <p:cNvSpPr>
            <a:spLocks noChangeShapeType="1"/>
          </p:cNvSpPr>
          <p:nvPr/>
        </p:nvSpPr>
        <p:spPr bwMode="auto">
          <a:xfrm>
            <a:off x="6117995" y="2537225"/>
            <a:ext cx="5775157"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55" name="Line 60"/>
          <p:cNvSpPr>
            <a:spLocks noChangeShapeType="1"/>
          </p:cNvSpPr>
          <p:nvPr/>
        </p:nvSpPr>
        <p:spPr bwMode="auto">
          <a:xfrm>
            <a:off x="11443671" y="278764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82" name="Line 60"/>
          <p:cNvSpPr>
            <a:spLocks noChangeShapeType="1"/>
          </p:cNvSpPr>
          <p:nvPr/>
        </p:nvSpPr>
        <p:spPr bwMode="auto">
          <a:xfrm>
            <a:off x="3212865" y="2419608"/>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83" name="Line 61"/>
          <p:cNvSpPr>
            <a:spLocks noChangeShapeType="1"/>
          </p:cNvSpPr>
          <p:nvPr/>
        </p:nvSpPr>
        <p:spPr bwMode="auto">
          <a:xfrm>
            <a:off x="3096760" y="2419608"/>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84" name="Line 331"/>
          <p:cNvSpPr>
            <a:spLocks noChangeShapeType="1"/>
          </p:cNvSpPr>
          <p:nvPr/>
        </p:nvSpPr>
        <p:spPr bwMode="auto">
          <a:xfrm>
            <a:off x="363707" y="2419608"/>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85" name="Line 63"/>
          <p:cNvSpPr>
            <a:spLocks noChangeShapeType="1"/>
          </p:cNvSpPr>
          <p:nvPr/>
        </p:nvSpPr>
        <p:spPr bwMode="auto">
          <a:xfrm>
            <a:off x="2989564" y="2419608"/>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87" name="Line 60"/>
          <p:cNvSpPr>
            <a:spLocks noChangeShapeType="1"/>
          </p:cNvSpPr>
          <p:nvPr/>
        </p:nvSpPr>
        <p:spPr bwMode="auto">
          <a:xfrm>
            <a:off x="2875582" y="2419608"/>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88" name="Text Box 376"/>
          <p:cNvSpPr txBox="1">
            <a:spLocks noChangeArrowheads="1"/>
          </p:cNvSpPr>
          <p:nvPr/>
        </p:nvSpPr>
        <p:spPr bwMode="auto">
          <a:xfrm>
            <a:off x="7664025" y="1636210"/>
            <a:ext cx="1381196" cy="203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pPr>
            <a:r>
              <a:rPr lang="es-ES_tradnl" altLang="es-MX" sz="646" b="1" dirty="0"/>
              <a:t>ESPECIALIDAD:  </a:t>
            </a:r>
            <a:r>
              <a:rPr lang="es-ES_tradnl" altLang="es-MX" sz="738" b="1" dirty="0"/>
              <a:t> </a:t>
            </a:r>
            <a:endParaRPr lang="es-ES_tradnl" altLang="es-MX" sz="738" b="1" dirty="0">
              <a:solidFill>
                <a:schemeClr val="accent2">
                  <a:lumMod val="75000"/>
                </a:schemeClr>
              </a:solidFill>
            </a:endParaRPr>
          </a:p>
        </p:txBody>
      </p:sp>
      <p:sp>
        <p:nvSpPr>
          <p:cNvPr id="302" name="CuadroTexto 301"/>
          <p:cNvSpPr txBox="1"/>
          <p:nvPr/>
        </p:nvSpPr>
        <p:spPr>
          <a:xfrm>
            <a:off x="11354678" y="4252557"/>
            <a:ext cx="769394" cy="177613"/>
          </a:xfrm>
          <a:prstGeom prst="rect">
            <a:avLst/>
          </a:prstGeom>
          <a:noFill/>
        </p:spPr>
        <p:txBody>
          <a:bodyPr wrap="square" rtlCol="0">
            <a:spAutoFit/>
          </a:bodyPr>
          <a:lstStyle/>
          <a:p>
            <a:r>
              <a:rPr lang="es-MX" sz="554" b="1" dirty="0"/>
              <a:t>5/6  7    10     8    9</a:t>
            </a:r>
            <a:endParaRPr lang="es-MX" sz="1662" b="1" dirty="0"/>
          </a:p>
        </p:txBody>
      </p:sp>
      <p:sp>
        <p:nvSpPr>
          <p:cNvPr id="293" name="Rectángulo 292"/>
          <p:cNvSpPr/>
          <p:nvPr/>
        </p:nvSpPr>
        <p:spPr>
          <a:xfrm rot="16200000">
            <a:off x="11234311" y="3900817"/>
            <a:ext cx="772436" cy="165489"/>
          </a:xfrm>
          <a:prstGeom prst="rect">
            <a:avLst/>
          </a:prstGeom>
        </p:spPr>
        <p:txBody>
          <a:bodyPr wrap="square">
            <a:spAutoFit/>
          </a:bodyPr>
          <a:lstStyle/>
          <a:p>
            <a:pPr defTabSz="664632">
              <a:lnSpc>
                <a:spcPts val="462"/>
              </a:lnSpc>
              <a:spcAft>
                <a:spcPts val="274"/>
              </a:spcAft>
            </a:pPr>
            <a:r>
              <a:rPr lang="es-ES_tradnl" altLang="es-MX" sz="554" b="1" dirty="0"/>
              <a:t>COVID-19</a:t>
            </a:r>
          </a:p>
        </p:txBody>
      </p:sp>
      <p:sp>
        <p:nvSpPr>
          <p:cNvPr id="303" name="Rectángulo 302"/>
          <p:cNvSpPr/>
          <p:nvPr/>
        </p:nvSpPr>
        <p:spPr>
          <a:xfrm rot="16200000">
            <a:off x="11013051" y="3545372"/>
            <a:ext cx="1430158" cy="233313"/>
          </a:xfrm>
          <a:prstGeom prst="rect">
            <a:avLst/>
          </a:prstGeom>
        </p:spPr>
        <p:txBody>
          <a:bodyPr wrap="square">
            <a:spAutoFit/>
          </a:bodyPr>
          <a:lstStyle/>
          <a:p>
            <a:pPr defTabSz="664632">
              <a:lnSpc>
                <a:spcPts val="462"/>
              </a:lnSpc>
              <a:spcAft>
                <a:spcPts val="274"/>
              </a:spcAft>
            </a:pPr>
            <a:r>
              <a:rPr lang="es-ES_tradnl" altLang="es-MX" sz="508" b="1" dirty="0"/>
              <a:t>ESPECIALIDAD PARA OTRO PROBLEMA DE SALUD</a:t>
            </a:r>
          </a:p>
        </p:txBody>
      </p:sp>
      <p:sp>
        <p:nvSpPr>
          <p:cNvPr id="304" name="Line 61"/>
          <p:cNvSpPr>
            <a:spLocks noChangeShapeType="1"/>
          </p:cNvSpPr>
          <p:nvPr/>
        </p:nvSpPr>
        <p:spPr bwMode="auto">
          <a:xfrm>
            <a:off x="11653713" y="3157020"/>
            <a:ext cx="0" cy="1893279"/>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05" name="Line 345"/>
          <p:cNvSpPr>
            <a:spLocks noChangeShapeType="1"/>
          </p:cNvSpPr>
          <p:nvPr/>
        </p:nvSpPr>
        <p:spPr bwMode="auto">
          <a:xfrm>
            <a:off x="11551317" y="3154273"/>
            <a:ext cx="221446"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 name="CuadroTexto 2"/>
          <p:cNvSpPr txBox="1"/>
          <p:nvPr/>
        </p:nvSpPr>
        <p:spPr>
          <a:xfrm>
            <a:off x="10307779" y="1193259"/>
            <a:ext cx="1651761" cy="276999"/>
          </a:xfrm>
          <a:prstGeom prst="rect">
            <a:avLst/>
          </a:prstGeom>
          <a:noFill/>
        </p:spPr>
        <p:txBody>
          <a:bodyPr wrap="square" rtlCol="0">
            <a:spAutoFit/>
          </a:bodyPr>
          <a:lstStyle/>
          <a:p>
            <a:r>
              <a:rPr lang="es-MX" sz="800" b="1" dirty="0">
                <a:solidFill>
                  <a:srgbClr val="0070C0"/>
                </a:solidFill>
              </a:rPr>
              <a:t>  </a:t>
            </a:r>
            <a:r>
              <a:rPr lang="es-MX" sz="1200" b="1" dirty="0">
                <a:solidFill>
                  <a:srgbClr val="0070C0"/>
                </a:solidFill>
              </a:rPr>
              <a:t>2    1      0    9     2     1</a:t>
            </a:r>
          </a:p>
        </p:txBody>
      </p:sp>
      <p:sp>
        <p:nvSpPr>
          <p:cNvPr id="4" name="CuadroTexto 3"/>
          <p:cNvSpPr txBox="1"/>
          <p:nvPr/>
        </p:nvSpPr>
        <p:spPr>
          <a:xfrm>
            <a:off x="349633" y="1608253"/>
            <a:ext cx="1223625" cy="263180"/>
          </a:xfrm>
          <a:prstGeom prst="rect">
            <a:avLst/>
          </a:prstGeom>
          <a:noFill/>
        </p:spPr>
        <p:txBody>
          <a:bodyPr wrap="square" rtlCol="0">
            <a:spAutoFit/>
          </a:bodyPr>
          <a:lstStyle/>
          <a:p>
            <a:r>
              <a:rPr lang="es-MX" sz="831" b="1" dirty="0">
                <a:solidFill>
                  <a:srgbClr val="0070C0"/>
                </a:solidFill>
              </a:rPr>
              <a:t>ASSSA000030</a:t>
            </a:r>
          </a:p>
        </p:txBody>
      </p:sp>
      <p:sp>
        <p:nvSpPr>
          <p:cNvPr id="306" name="CuadroTexto 305"/>
          <p:cNvSpPr txBox="1"/>
          <p:nvPr/>
        </p:nvSpPr>
        <p:spPr>
          <a:xfrm>
            <a:off x="1395973" y="1612969"/>
            <a:ext cx="1540476" cy="263180"/>
          </a:xfrm>
          <a:prstGeom prst="rect">
            <a:avLst/>
          </a:prstGeom>
          <a:noFill/>
        </p:spPr>
        <p:txBody>
          <a:bodyPr wrap="square" rtlCol="0">
            <a:spAutoFit/>
          </a:bodyPr>
          <a:lstStyle/>
          <a:p>
            <a:r>
              <a:rPr lang="es-MX" sz="831" b="1" dirty="0">
                <a:solidFill>
                  <a:srgbClr val="0070C0"/>
                </a:solidFill>
              </a:rPr>
              <a:t>Hospital Tercer Milenio </a:t>
            </a:r>
          </a:p>
        </p:txBody>
      </p:sp>
      <p:sp>
        <p:nvSpPr>
          <p:cNvPr id="5" name="CuadroTexto 4"/>
          <p:cNvSpPr txBox="1"/>
          <p:nvPr/>
        </p:nvSpPr>
        <p:spPr>
          <a:xfrm>
            <a:off x="168837" y="4466430"/>
            <a:ext cx="119241" cy="416078"/>
          </a:xfrm>
          <a:prstGeom prst="rect">
            <a:avLst/>
          </a:prstGeom>
          <a:noFill/>
        </p:spPr>
        <p:txBody>
          <a:bodyPr wrap="square" rtlCol="0">
            <a:spAutoFit/>
          </a:bodyPr>
          <a:lstStyle/>
          <a:p>
            <a:r>
              <a:rPr lang="es-MX" sz="1662" b="1" dirty="0">
                <a:solidFill>
                  <a:srgbClr val="0070C0"/>
                </a:solidFill>
              </a:rPr>
              <a:t>1</a:t>
            </a:r>
          </a:p>
        </p:txBody>
      </p:sp>
      <p:sp>
        <p:nvSpPr>
          <p:cNvPr id="307" name="CuadroTexto 306"/>
          <p:cNvSpPr txBox="1"/>
          <p:nvPr/>
        </p:nvSpPr>
        <p:spPr>
          <a:xfrm>
            <a:off x="328777" y="4465827"/>
            <a:ext cx="119241" cy="416078"/>
          </a:xfrm>
          <a:prstGeom prst="rect">
            <a:avLst/>
          </a:prstGeom>
          <a:noFill/>
        </p:spPr>
        <p:txBody>
          <a:bodyPr wrap="square" rtlCol="0">
            <a:spAutoFit/>
          </a:bodyPr>
          <a:lstStyle/>
          <a:p>
            <a:r>
              <a:rPr lang="es-MX" sz="1662" b="1" dirty="0">
                <a:solidFill>
                  <a:srgbClr val="0070C0"/>
                </a:solidFill>
              </a:rPr>
              <a:t>X</a:t>
            </a:r>
          </a:p>
        </p:txBody>
      </p:sp>
      <p:sp>
        <p:nvSpPr>
          <p:cNvPr id="311" name="CuadroTexto 310"/>
          <p:cNvSpPr txBox="1"/>
          <p:nvPr/>
        </p:nvSpPr>
        <p:spPr>
          <a:xfrm>
            <a:off x="5808069" y="4588537"/>
            <a:ext cx="203220" cy="261610"/>
          </a:xfrm>
          <a:prstGeom prst="rect">
            <a:avLst/>
          </a:prstGeom>
          <a:noFill/>
        </p:spPr>
        <p:txBody>
          <a:bodyPr vert="horz" wrap="square" rtlCol="0">
            <a:spAutoFit/>
          </a:bodyPr>
          <a:lstStyle/>
          <a:p>
            <a:r>
              <a:rPr lang="es-MX" sz="1100" b="1" dirty="0">
                <a:solidFill>
                  <a:srgbClr val="0070C0"/>
                </a:solidFill>
              </a:rPr>
              <a:t>X      </a:t>
            </a:r>
          </a:p>
        </p:txBody>
      </p:sp>
      <p:sp>
        <p:nvSpPr>
          <p:cNvPr id="7" name="CuadroTexto 6"/>
          <p:cNvSpPr txBox="1"/>
          <p:nvPr/>
        </p:nvSpPr>
        <p:spPr>
          <a:xfrm>
            <a:off x="11148536" y="1606691"/>
            <a:ext cx="170735" cy="220188"/>
          </a:xfrm>
          <a:prstGeom prst="rect">
            <a:avLst/>
          </a:prstGeom>
          <a:noFill/>
        </p:spPr>
        <p:txBody>
          <a:bodyPr wrap="square" rtlCol="0">
            <a:spAutoFit/>
          </a:bodyPr>
          <a:lstStyle/>
          <a:p>
            <a:r>
              <a:rPr lang="es-MX" sz="831" b="1" dirty="0">
                <a:solidFill>
                  <a:srgbClr val="0070C0"/>
                </a:solidFill>
              </a:rPr>
              <a:t>2</a:t>
            </a:r>
          </a:p>
        </p:txBody>
      </p:sp>
      <p:sp>
        <p:nvSpPr>
          <p:cNvPr id="312" name="Text Box 20">
            <a:extLst>
              <a:ext uri="{FF2B5EF4-FFF2-40B4-BE49-F238E27FC236}">
                <a16:creationId xmlns:a16="http://schemas.microsoft.com/office/drawing/2014/main" id="{84803423-EB24-45D5-96C0-3A87F8520678}"/>
              </a:ext>
            </a:extLst>
          </p:cNvPr>
          <p:cNvSpPr txBox="1">
            <a:spLocks noChangeArrowheads="1"/>
          </p:cNvSpPr>
          <p:nvPr/>
        </p:nvSpPr>
        <p:spPr bwMode="auto">
          <a:xfrm>
            <a:off x="10681298" y="1000496"/>
            <a:ext cx="1199716" cy="260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386" tIns="44693" rIns="89386" bIns="44693">
            <a:spAutoFit/>
          </a:bodyPr>
          <a:lstStyle>
            <a:lvl1pPr defTabSz="968375">
              <a:defRPr sz="1000">
                <a:solidFill>
                  <a:schemeClr val="tx1"/>
                </a:solidFill>
                <a:latin typeface="Arial" charset="0"/>
              </a:defRPr>
            </a:lvl1pPr>
            <a:lvl2pPr marL="742950" indent="-285750" defTabSz="968375">
              <a:defRPr sz="1000">
                <a:solidFill>
                  <a:schemeClr val="tx1"/>
                </a:solidFill>
                <a:latin typeface="Arial" charset="0"/>
              </a:defRPr>
            </a:lvl2pPr>
            <a:lvl3pPr marL="1143000" indent="-228600" defTabSz="968375">
              <a:defRPr sz="1000">
                <a:solidFill>
                  <a:schemeClr val="tx1"/>
                </a:solidFill>
                <a:latin typeface="Arial" charset="0"/>
              </a:defRPr>
            </a:lvl3pPr>
            <a:lvl4pPr marL="1600200" indent="-228600" defTabSz="968375">
              <a:defRPr sz="1000">
                <a:solidFill>
                  <a:schemeClr val="tx1"/>
                </a:solidFill>
                <a:latin typeface="Arial" charset="0"/>
              </a:defRPr>
            </a:lvl4pPr>
            <a:lvl5pPr marL="2057400" indent="-228600" defTabSz="968375">
              <a:defRPr sz="1000">
                <a:solidFill>
                  <a:schemeClr val="tx1"/>
                </a:solidFill>
                <a:latin typeface="Arial" charset="0"/>
              </a:defRPr>
            </a:lvl5pPr>
            <a:lvl6pPr marL="2514600" indent="-228600" defTabSz="968375" eaLnBrk="0" fontAlgn="base" hangingPunct="0">
              <a:spcBef>
                <a:spcPct val="0"/>
              </a:spcBef>
              <a:spcAft>
                <a:spcPct val="0"/>
              </a:spcAft>
              <a:defRPr sz="1000">
                <a:solidFill>
                  <a:schemeClr val="tx1"/>
                </a:solidFill>
                <a:latin typeface="Arial" charset="0"/>
              </a:defRPr>
            </a:lvl6pPr>
            <a:lvl7pPr marL="2971800" indent="-228600" defTabSz="968375" eaLnBrk="0" fontAlgn="base" hangingPunct="0">
              <a:spcBef>
                <a:spcPct val="0"/>
              </a:spcBef>
              <a:spcAft>
                <a:spcPct val="0"/>
              </a:spcAft>
              <a:defRPr sz="1000">
                <a:solidFill>
                  <a:schemeClr val="tx1"/>
                </a:solidFill>
                <a:latin typeface="Arial" charset="0"/>
              </a:defRPr>
            </a:lvl7pPr>
            <a:lvl8pPr marL="3429000" indent="-228600" defTabSz="968375" eaLnBrk="0" fontAlgn="base" hangingPunct="0">
              <a:spcBef>
                <a:spcPct val="0"/>
              </a:spcBef>
              <a:spcAft>
                <a:spcPct val="0"/>
              </a:spcAft>
              <a:defRPr sz="1000">
                <a:solidFill>
                  <a:schemeClr val="tx1"/>
                </a:solidFill>
                <a:latin typeface="Arial" charset="0"/>
              </a:defRPr>
            </a:lvl8pPr>
            <a:lvl9pPr marL="3886200" indent="-228600" defTabSz="968375" eaLnBrk="0" fontAlgn="base" hangingPunct="0">
              <a:spcBef>
                <a:spcPct val="0"/>
              </a:spcBef>
              <a:spcAft>
                <a:spcPct val="0"/>
              </a:spcAft>
              <a:defRPr sz="1000">
                <a:solidFill>
                  <a:schemeClr val="tx1"/>
                </a:solidFill>
                <a:latin typeface="Arial" charset="0"/>
              </a:defRPr>
            </a:lvl9pPr>
          </a:lstStyle>
          <a:p>
            <a:pPr algn="r">
              <a:spcBef>
                <a:spcPct val="50000"/>
              </a:spcBef>
              <a:defRPr/>
            </a:pPr>
            <a:r>
              <a:rPr lang="es-ES_tradnl" sz="831" b="1" dirty="0"/>
              <a:t>SINBA-SIS-40-P</a:t>
            </a:r>
            <a:endParaRPr lang="es-ES_tradnl" sz="923" b="1" dirty="0"/>
          </a:p>
        </p:txBody>
      </p:sp>
      <p:sp>
        <p:nvSpPr>
          <p:cNvPr id="313" name="Line 21">
            <a:extLst>
              <a:ext uri="{FF2B5EF4-FFF2-40B4-BE49-F238E27FC236}">
                <a16:creationId xmlns:a16="http://schemas.microsoft.com/office/drawing/2014/main" id="{9CA7B974-8F0E-4C07-AF02-9887BBA11B8C}"/>
              </a:ext>
            </a:extLst>
          </p:cNvPr>
          <p:cNvSpPr>
            <a:spLocks noChangeShapeType="1"/>
          </p:cNvSpPr>
          <p:nvPr/>
        </p:nvSpPr>
        <p:spPr bwMode="auto">
          <a:xfrm flipH="1">
            <a:off x="224858" y="1535271"/>
            <a:ext cx="11783257" cy="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s-MX" sz="1662"/>
          </a:p>
        </p:txBody>
      </p:sp>
      <p:sp>
        <p:nvSpPr>
          <p:cNvPr id="316" name="Rectangle 25">
            <a:extLst>
              <a:ext uri="{FF2B5EF4-FFF2-40B4-BE49-F238E27FC236}">
                <a16:creationId xmlns:a16="http://schemas.microsoft.com/office/drawing/2014/main" id="{EBDCB3EC-9B64-4924-844E-BC50333E768A}"/>
              </a:ext>
            </a:extLst>
          </p:cNvPr>
          <p:cNvSpPr>
            <a:spLocks noChangeArrowheads="1"/>
          </p:cNvSpPr>
          <p:nvPr/>
        </p:nvSpPr>
        <p:spPr bwMode="auto">
          <a:xfrm>
            <a:off x="215560" y="1200166"/>
            <a:ext cx="11792555" cy="5522021"/>
          </a:xfrm>
          <a:prstGeom prst="rect">
            <a:avLst/>
          </a:prstGeom>
          <a:noFill/>
          <a:ln w="222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defRPr/>
            </a:pPr>
            <a:endParaRPr lang="es-MX" altLang="es-MX" sz="923"/>
          </a:p>
        </p:txBody>
      </p:sp>
      <p:sp>
        <p:nvSpPr>
          <p:cNvPr id="317" name="Rectangle 36">
            <a:extLst>
              <a:ext uri="{FF2B5EF4-FFF2-40B4-BE49-F238E27FC236}">
                <a16:creationId xmlns:a16="http://schemas.microsoft.com/office/drawing/2014/main" id="{7EA2777B-2A7B-4926-B70F-1B415C7473AC}"/>
              </a:ext>
            </a:extLst>
          </p:cNvPr>
          <p:cNvSpPr>
            <a:spLocks noChangeArrowheads="1"/>
          </p:cNvSpPr>
          <p:nvPr/>
        </p:nvSpPr>
        <p:spPr bwMode="auto">
          <a:xfrm>
            <a:off x="1412175" y="1179148"/>
            <a:ext cx="9662829" cy="36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386" tIns="44693" rIns="89386" bIns="44693" anchor="ctr"/>
          <a:lstStyle>
            <a:lvl1pPr defTabSz="968375">
              <a:defRPr sz="1000">
                <a:solidFill>
                  <a:schemeClr val="tx1"/>
                </a:solidFill>
                <a:latin typeface="Arial" panose="020B0604020202020204" pitchFamily="34" charset="0"/>
              </a:defRPr>
            </a:lvl1pPr>
            <a:lvl2pPr marL="742950" indent="-285750" defTabSz="968375">
              <a:defRPr sz="1000">
                <a:solidFill>
                  <a:schemeClr val="tx1"/>
                </a:solidFill>
                <a:latin typeface="Arial" panose="020B0604020202020204" pitchFamily="34" charset="0"/>
              </a:defRPr>
            </a:lvl2pPr>
            <a:lvl3pPr marL="1143000" indent="-228600" defTabSz="968375">
              <a:defRPr sz="1000">
                <a:solidFill>
                  <a:schemeClr val="tx1"/>
                </a:solidFill>
                <a:latin typeface="Arial" panose="020B0604020202020204" pitchFamily="34" charset="0"/>
              </a:defRPr>
            </a:lvl3pPr>
            <a:lvl4pPr marL="1600200" indent="-228600" defTabSz="968375">
              <a:defRPr sz="1000">
                <a:solidFill>
                  <a:schemeClr val="tx1"/>
                </a:solidFill>
                <a:latin typeface="Arial" panose="020B0604020202020204" pitchFamily="34" charset="0"/>
              </a:defRPr>
            </a:lvl4pPr>
            <a:lvl5pPr marL="2057400" indent="-228600" defTabSz="968375">
              <a:defRPr sz="1000">
                <a:solidFill>
                  <a:schemeClr val="tx1"/>
                </a:solidFill>
                <a:latin typeface="Arial" panose="020B0604020202020204" pitchFamily="34" charset="0"/>
              </a:defRPr>
            </a:lvl5pPr>
            <a:lvl6pPr marL="2514600" indent="-228600" defTabSz="968375" eaLnBrk="0" fontAlgn="base" hangingPunct="0">
              <a:spcBef>
                <a:spcPct val="0"/>
              </a:spcBef>
              <a:spcAft>
                <a:spcPct val="0"/>
              </a:spcAft>
              <a:defRPr sz="1000">
                <a:solidFill>
                  <a:schemeClr val="tx1"/>
                </a:solidFill>
                <a:latin typeface="Arial" panose="020B0604020202020204" pitchFamily="34" charset="0"/>
              </a:defRPr>
            </a:lvl6pPr>
            <a:lvl7pPr marL="2971800" indent="-228600" defTabSz="968375" eaLnBrk="0" fontAlgn="base" hangingPunct="0">
              <a:spcBef>
                <a:spcPct val="0"/>
              </a:spcBef>
              <a:spcAft>
                <a:spcPct val="0"/>
              </a:spcAft>
              <a:defRPr sz="1000">
                <a:solidFill>
                  <a:schemeClr val="tx1"/>
                </a:solidFill>
                <a:latin typeface="Arial" panose="020B0604020202020204" pitchFamily="34" charset="0"/>
              </a:defRPr>
            </a:lvl7pPr>
            <a:lvl8pPr marL="3429000" indent="-228600" defTabSz="968375" eaLnBrk="0" fontAlgn="base" hangingPunct="0">
              <a:spcBef>
                <a:spcPct val="0"/>
              </a:spcBef>
              <a:spcAft>
                <a:spcPct val="0"/>
              </a:spcAft>
              <a:defRPr sz="1000">
                <a:solidFill>
                  <a:schemeClr val="tx1"/>
                </a:solidFill>
                <a:latin typeface="Arial" panose="020B0604020202020204" pitchFamily="34" charset="0"/>
              </a:defRPr>
            </a:lvl8pPr>
            <a:lvl9pPr marL="3886200" indent="-228600" defTabSz="968375" eaLnBrk="0" fontAlgn="base" hangingPunct="0">
              <a:spcBef>
                <a:spcPct val="0"/>
              </a:spcBef>
              <a:spcAft>
                <a:spcPct val="0"/>
              </a:spcAft>
              <a:defRPr sz="1000">
                <a:solidFill>
                  <a:schemeClr val="tx1"/>
                </a:solidFill>
                <a:latin typeface="Arial" panose="020B0604020202020204" pitchFamily="34" charset="0"/>
              </a:defRPr>
            </a:lvl9pPr>
          </a:lstStyle>
          <a:p>
            <a:pPr algn="ctr">
              <a:defRPr/>
            </a:pPr>
            <a:r>
              <a:rPr lang="en-US" altLang="es-MX" sz="1200" b="1" dirty="0">
                <a:solidFill>
                  <a:schemeClr val="tx2"/>
                </a:solidFill>
              </a:rPr>
              <a:t>H O J A   D I A R I A   D E   A T E N C I O N E S   A   D I S T A N C I A</a:t>
            </a:r>
          </a:p>
        </p:txBody>
      </p:sp>
      <p:grpSp>
        <p:nvGrpSpPr>
          <p:cNvPr id="318" name="Group 44">
            <a:extLst>
              <a:ext uri="{FF2B5EF4-FFF2-40B4-BE49-F238E27FC236}">
                <a16:creationId xmlns:a16="http://schemas.microsoft.com/office/drawing/2014/main" id="{8EFD959E-0414-4F9B-8D1F-CE1135CAB43B}"/>
              </a:ext>
            </a:extLst>
          </p:cNvPr>
          <p:cNvGrpSpPr>
            <a:grpSpLocks/>
          </p:cNvGrpSpPr>
          <p:nvPr/>
        </p:nvGrpSpPr>
        <p:grpSpPr bwMode="auto">
          <a:xfrm>
            <a:off x="9853587" y="1226439"/>
            <a:ext cx="1965426" cy="367940"/>
            <a:chOff x="3368" y="354"/>
            <a:chExt cx="1268" cy="323"/>
          </a:xfrm>
        </p:grpSpPr>
        <p:sp>
          <p:nvSpPr>
            <p:cNvPr id="320" name="Text Box 45">
              <a:extLst>
                <a:ext uri="{FF2B5EF4-FFF2-40B4-BE49-F238E27FC236}">
                  <a16:creationId xmlns:a16="http://schemas.microsoft.com/office/drawing/2014/main" id="{AB1F4150-CB20-46C1-A2EB-D1B2C22E0234}"/>
                </a:ext>
              </a:extLst>
            </p:cNvPr>
            <p:cNvSpPr txBox="1">
              <a:spLocks noChangeArrowheads="1"/>
            </p:cNvSpPr>
            <p:nvPr userDrawn="1"/>
          </p:nvSpPr>
          <p:spPr bwMode="auto">
            <a:xfrm>
              <a:off x="3368" y="369"/>
              <a:ext cx="400" cy="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660" tIns="47330" rIns="94660" bIns="47330">
              <a:spAutoFit/>
            </a:bodyPr>
            <a:lstStyle>
              <a:lvl1pPr defTabSz="968375">
                <a:defRPr sz="1000">
                  <a:solidFill>
                    <a:schemeClr val="tx1"/>
                  </a:solidFill>
                  <a:latin typeface="Arial" charset="0"/>
                </a:defRPr>
              </a:lvl1pPr>
              <a:lvl2pPr marL="742950" indent="-285750" defTabSz="968375">
                <a:defRPr sz="1000">
                  <a:solidFill>
                    <a:schemeClr val="tx1"/>
                  </a:solidFill>
                  <a:latin typeface="Arial" charset="0"/>
                </a:defRPr>
              </a:lvl2pPr>
              <a:lvl3pPr marL="1143000" indent="-228600" defTabSz="968375">
                <a:defRPr sz="1000">
                  <a:solidFill>
                    <a:schemeClr val="tx1"/>
                  </a:solidFill>
                  <a:latin typeface="Arial" charset="0"/>
                </a:defRPr>
              </a:lvl3pPr>
              <a:lvl4pPr marL="1600200" indent="-228600" defTabSz="968375">
                <a:defRPr sz="1000">
                  <a:solidFill>
                    <a:schemeClr val="tx1"/>
                  </a:solidFill>
                  <a:latin typeface="Arial" charset="0"/>
                </a:defRPr>
              </a:lvl4pPr>
              <a:lvl5pPr marL="2057400" indent="-228600" defTabSz="968375">
                <a:defRPr sz="1000">
                  <a:solidFill>
                    <a:schemeClr val="tx1"/>
                  </a:solidFill>
                  <a:latin typeface="Arial" charset="0"/>
                </a:defRPr>
              </a:lvl5pPr>
              <a:lvl6pPr marL="2514600" indent="-228600" defTabSz="968375" eaLnBrk="0" fontAlgn="base" hangingPunct="0">
                <a:spcBef>
                  <a:spcPct val="0"/>
                </a:spcBef>
                <a:spcAft>
                  <a:spcPct val="0"/>
                </a:spcAft>
                <a:defRPr sz="1000">
                  <a:solidFill>
                    <a:schemeClr val="tx1"/>
                  </a:solidFill>
                  <a:latin typeface="Arial" charset="0"/>
                </a:defRPr>
              </a:lvl6pPr>
              <a:lvl7pPr marL="2971800" indent="-228600" defTabSz="968375" eaLnBrk="0" fontAlgn="base" hangingPunct="0">
                <a:spcBef>
                  <a:spcPct val="0"/>
                </a:spcBef>
                <a:spcAft>
                  <a:spcPct val="0"/>
                </a:spcAft>
                <a:defRPr sz="1000">
                  <a:solidFill>
                    <a:schemeClr val="tx1"/>
                  </a:solidFill>
                  <a:latin typeface="Arial" charset="0"/>
                </a:defRPr>
              </a:lvl7pPr>
              <a:lvl8pPr marL="3429000" indent="-228600" defTabSz="968375" eaLnBrk="0" fontAlgn="base" hangingPunct="0">
                <a:spcBef>
                  <a:spcPct val="0"/>
                </a:spcBef>
                <a:spcAft>
                  <a:spcPct val="0"/>
                </a:spcAft>
                <a:defRPr sz="1000">
                  <a:solidFill>
                    <a:schemeClr val="tx1"/>
                  </a:solidFill>
                  <a:latin typeface="Arial" charset="0"/>
                </a:defRPr>
              </a:lvl8pPr>
              <a:lvl9pPr marL="3886200" indent="-228600" defTabSz="968375" eaLnBrk="0" fontAlgn="base" hangingPunct="0">
                <a:spcBef>
                  <a:spcPct val="0"/>
                </a:spcBef>
                <a:spcAft>
                  <a:spcPct val="0"/>
                </a:spcAft>
                <a:defRPr sz="1000">
                  <a:solidFill>
                    <a:schemeClr val="tx1"/>
                  </a:solidFill>
                  <a:latin typeface="Arial" charset="0"/>
                </a:defRPr>
              </a:lvl9pPr>
            </a:lstStyle>
            <a:p>
              <a:pPr>
                <a:spcBef>
                  <a:spcPct val="50000"/>
                </a:spcBef>
                <a:defRPr/>
              </a:pPr>
              <a:r>
                <a:rPr lang="es-ES_tradnl" sz="738" b="1" dirty="0"/>
                <a:t>FECHA:</a:t>
              </a:r>
              <a:endParaRPr lang="es-ES_tradnl" sz="1015" b="1" dirty="0"/>
            </a:p>
          </p:txBody>
        </p:sp>
        <p:sp>
          <p:nvSpPr>
            <p:cNvPr id="323" name="Text Box 46">
              <a:extLst>
                <a:ext uri="{FF2B5EF4-FFF2-40B4-BE49-F238E27FC236}">
                  <a16:creationId xmlns:a16="http://schemas.microsoft.com/office/drawing/2014/main" id="{FAE41959-0893-40B0-BDDD-8C19B0882808}"/>
                </a:ext>
              </a:extLst>
            </p:cNvPr>
            <p:cNvSpPr txBox="1">
              <a:spLocks noChangeArrowheads="1"/>
            </p:cNvSpPr>
            <p:nvPr userDrawn="1"/>
          </p:nvSpPr>
          <p:spPr bwMode="auto">
            <a:xfrm>
              <a:off x="3706" y="487"/>
              <a:ext cx="930" cy="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660" tIns="47330" rIns="94660" bIns="47330">
              <a:spAutoFit/>
            </a:bodyPr>
            <a:lstStyle>
              <a:lvl1pPr defTabSz="968375">
                <a:defRPr sz="1000">
                  <a:solidFill>
                    <a:schemeClr val="tx1"/>
                  </a:solidFill>
                  <a:latin typeface="Arial" charset="0"/>
                </a:defRPr>
              </a:lvl1pPr>
              <a:lvl2pPr marL="742950" indent="-285750" defTabSz="968375">
                <a:defRPr sz="1000">
                  <a:solidFill>
                    <a:schemeClr val="tx1"/>
                  </a:solidFill>
                  <a:latin typeface="Arial" charset="0"/>
                </a:defRPr>
              </a:lvl2pPr>
              <a:lvl3pPr marL="1143000" indent="-228600" defTabSz="968375">
                <a:defRPr sz="1000">
                  <a:solidFill>
                    <a:schemeClr val="tx1"/>
                  </a:solidFill>
                  <a:latin typeface="Arial" charset="0"/>
                </a:defRPr>
              </a:lvl3pPr>
              <a:lvl4pPr marL="1600200" indent="-228600" defTabSz="968375">
                <a:defRPr sz="1000">
                  <a:solidFill>
                    <a:schemeClr val="tx1"/>
                  </a:solidFill>
                  <a:latin typeface="Arial" charset="0"/>
                </a:defRPr>
              </a:lvl4pPr>
              <a:lvl5pPr marL="2057400" indent="-228600" defTabSz="968375">
                <a:defRPr sz="1000">
                  <a:solidFill>
                    <a:schemeClr val="tx1"/>
                  </a:solidFill>
                  <a:latin typeface="Arial" charset="0"/>
                </a:defRPr>
              </a:lvl5pPr>
              <a:lvl6pPr marL="2514600" indent="-228600" defTabSz="968375" eaLnBrk="0" fontAlgn="base" hangingPunct="0">
                <a:spcBef>
                  <a:spcPct val="0"/>
                </a:spcBef>
                <a:spcAft>
                  <a:spcPct val="0"/>
                </a:spcAft>
                <a:defRPr sz="1000">
                  <a:solidFill>
                    <a:schemeClr val="tx1"/>
                  </a:solidFill>
                  <a:latin typeface="Arial" charset="0"/>
                </a:defRPr>
              </a:lvl6pPr>
              <a:lvl7pPr marL="2971800" indent="-228600" defTabSz="968375" eaLnBrk="0" fontAlgn="base" hangingPunct="0">
                <a:spcBef>
                  <a:spcPct val="0"/>
                </a:spcBef>
                <a:spcAft>
                  <a:spcPct val="0"/>
                </a:spcAft>
                <a:defRPr sz="1000">
                  <a:solidFill>
                    <a:schemeClr val="tx1"/>
                  </a:solidFill>
                  <a:latin typeface="Arial" charset="0"/>
                </a:defRPr>
              </a:lvl7pPr>
              <a:lvl8pPr marL="3429000" indent="-228600" defTabSz="968375" eaLnBrk="0" fontAlgn="base" hangingPunct="0">
                <a:spcBef>
                  <a:spcPct val="0"/>
                </a:spcBef>
                <a:spcAft>
                  <a:spcPct val="0"/>
                </a:spcAft>
                <a:defRPr sz="1000">
                  <a:solidFill>
                    <a:schemeClr val="tx1"/>
                  </a:solidFill>
                  <a:latin typeface="Arial" charset="0"/>
                </a:defRPr>
              </a:lvl8pPr>
              <a:lvl9pPr marL="3886200" indent="-228600" defTabSz="968375" eaLnBrk="0" fontAlgn="base" hangingPunct="0">
                <a:spcBef>
                  <a:spcPct val="0"/>
                </a:spcBef>
                <a:spcAft>
                  <a:spcPct val="0"/>
                </a:spcAft>
                <a:defRPr sz="1000">
                  <a:solidFill>
                    <a:schemeClr val="tx1"/>
                  </a:solidFill>
                  <a:latin typeface="Arial" charset="0"/>
                </a:defRPr>
              </a:lvl9pPr>
            </a:lstStyle>
            <a:p>
              <a:pPr>
                <a:defRPr/>
              </a:pPr>
              <a:r>
                <a:rPr lang="es-ES_tradnl" sz="554" b="1" dirty="0"/>
                <a:t>     DÍA                 MES              AÑO</a:t>
              </a:r>
              <a:endParaRPr lang="es-ES_tradnl" sz="554" dirty="0">
                <a:latin typeface="Times New Roman" pitchFamily="18" charset="0"/>
              </a:endParaRPr>
            </a:p>
          </p:txBody>
        </p:sp>
        <p:grpSp>
          <p:nvGrpSpPr>
            <p:cNvPr id="324" name="Group 47">
              <a:extLst>
                <a:ext uri="{FF2B5EF4-FFF2-40B4-BE49-F238E27FC236}">
                  <a16:creationId xmlns:a16="http://schemas.microsoft.com/office/drawing/2014/main" id="{6B5B04E1-C176-497F-AFE6-66BA34221D50}"/>
                </a:ext>
              </a:extLst>
            </p:cNvPr>
            <p:cNvGrpSpPr>
              <a:grpSpLocks/>
            </p:cNvGrpSpPr>
            <p:nvPr userDrawn="1"/>
          </p:nvGrpSpPr>
          <p:grpSpPr bwMode="auto">
            <a:xfrm>
              <a:off x="3702" y="354"/>
              <a:ext cx="931" cy="249"/>
              <a:chOff x="3702" y="360"/>
              <a:chExt cx="931" cy="249"/>
            </a:xfrm>
          </p:grpSpPr>
          <p:sp>
            <p:nvSpPr>
              <p:cNvPr id="327" name="Rectangle 48">
                <a:extLst>
                  <a:ext uri="{FF2B5EF4-FFF2-40B4-BE49-F238E27FC236}">
                    <a16:creationId xmlns:a16="http://schemas.microsoft.com/office/drawing/2014/main" id="{E35E6A9E-1C33-4E46-9E27-44C2130B3639}"/>
                  </a:ext>
                </a:extLst>
              </p:cNvPr>
              <p:cNvSpPr>
                <a:spLocks noChangeArrowheads="1"/>
              </p:cNvSpPr>
              <p:nvPr userDrawn="1"/>
            </p:nvSpPr>
            <p:spPr bwMode="auto">
              <a:xfrm>
                <a:off x="3702" y="360"/>
                <a:ext cx="931" cy="249"/>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94660" tIns="47330" rIns="94660" bIns="47330">
                <a:spAutoFit/>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defRPr/>
                </a:pPr>
                <a:endParaRPr lang="es-MX" altLang="es-MX" sz="923"/>
              </a:p>
            </p:txBody>
          </p:sp>
          <p:sp>
            <p:nvSpPr>
              <p:cNvPr id="328" name="Line 49">
                <a:extLst>
                  <a:ext uri="{FF2B5EF4-FFF2-40B4-BE49-F238E27FC236}">
                    <a16:creationId xmlns:a16="http://schemas.microsoft.com/office/drawing/2014/main" id="{7CB30465-D492-4DBA-B541-AF4776BC5A41}"/>
                  </a:ext>
                </a:extLst>
              </p:cNvPr>
              <p:cNvSpPr>
                <a:spLocks noChangeShapeType="1"/>
              </p:cNvSpPr>
              <p:nvPr userDrawn="1"/>
            </p:nvSpPr>
            <p:spPr bwMode="auto">
              <a:xfrm flipV="1">
                <a:off x="4325" y="363"/>
                <a:ext cx="0" cy="15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lIns="94660" tIns="47330" rIns="94660" bIns="47330">
                <a:spAutoFit/>
              </a:bodyPr>
              <a:lstStyle/>
              <a:p>
                <a:endParaRPr lang="es-MX" sz="1662"/>
              </a:p>
            </p:txBody>
          </p:sp>
          <p:sp>
            <p:nvSpPr>
              <p:cNvPr id="330" name="Line 50">
                <a:extLst>
                  <a:ext uri="{FF2B5EF4-FFF2-40B4-BE49-F238E27FC236}">
                    <a16:creationId xmlns:a16="http://schemas.microsoft.com/office/drawing/2014/main" id="{15F05C78-2730-4BF4-B129-3439689E9F9E}"/>
                  </a:ext>
                </a:extLst>
              </p:cNvPr>
              <p:cNvSpPr>
                <a:spLocks noChangeShapeType="1"/>
              </p:cNvSpPr>
              <p:nvPr userDrawn="1"/>
            </p:nvSpPr>
            <p:spPr bwMode="auto">
              <a:xfrm flipV="1">
                <a:off x="4016" y="363"/>
                <a:ext cx="0" cy="14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lIns="94660" tIns="47330" rIns="94660" bIns="47330">
                <a:spAutoFit/>
              </a:bodyPr>
              <a:lstStyle/>
              <a:p>
                <a:endParaRPr lang="es-MX" sz="1662"/>
              </a:p>
            </p:txBody>
          </p:sp>
          <p:sp>
            <p:nvSpPr>
              <p:cNvPr id="331" name="Line 51">
                <a:extLst>
                  <a:ext uri="{FF2B5EF4-FFF2-40B4-BE49-F238E27FC236}">
                    <a16:creationId xmlns:a16="http://schemas.microsoft.com/office/drawing/2014/main" id="{57927E56-509F-4BB0-AB74-9FDAC7E2A8D2}"/>
                  </a:ext>
                </a:extLst>
              </p:cNvPr>
              <p:cNvSpPr>
                <a:spLocks noChangeShapeType="1"/>
              </p:cNvSpPr>
              <p:nvPr userDrawn="1"/>
            </p:nvSpPr>
            <p:spPr bwMode="auto">
              <a:xfrm>
                <a:off x="3861" y="447"/>
                <a:ext cx="0" cy="6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s-MX" sz="1662"/>
              </a:p>
            </p:txBody>
          </p:sp>
          <p:sp>
            <p:nvSpPr>
              <p:cNvPr id="332" name="Line 52">
                <a:extLst>
                  <a:ext uri="{FF2B5EF4-FFF2-40B4-BE49-F238E27FC236}">
                    <a16:creationId xmlns:a16="http://schemas.microsoft.com/office/drawing/2014/main" id="{F1F7CA61-874B-4A7A-9E6A-CC0EB25BD9FC}"/>
                  </a:ext>
                </a:extLst>
              </p:cNvPr>
              <p:cNvSpPr>
                <a:spLocks noChangeShapeType="1"/>
              </p:cNvSpPr>
              <p:nvPr userDrawn="1"/>
            </p:nvSpPr>
            <p:spPr bwMode="auto">
              <a:xfrm>
                <a:off x="4477" y="442"/>
                <a:ext cx="0" cy="6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s-MX" sz="1662"/>
              </a:p>
            </p:txBody>
          </p:sp>
          <p:sp>
            <p:nvSpPr>
              <p:cNvPr id="333" name="Line 53">
                <a:extLst>
                  <a:ext uri="{FF2B5EF4-FFF2-40B4-BE49-F238E27FC236}">
                    <a16:creationId xmlns:a16="http://schemas.microsoft.com/office/drawing/2014/main" id="{F4609151-45DA-4D5B-9AD1-71724CF42E2F}"/>
                  </a:ext>
                </a:extLst>
              </p:cNvPr>
              <p:cNvSpPr>
                <a:spLocks noChangeShapeType="1"/>
              </p:cNvSpPr>
              <p:nvPr userDrawn="1"/>
            </p:nvSpPr>
            <p:spPr bwMode="auto">
              <a:xfrm>
                <a:off x="4171" y="445"/>
                <a:ext cx="0" cy="6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s-MX" sz="1662"/>
              </a:p>
            </p:txBody>
          </p:sp>
        </p:grpSp>
      </p:grpSp>
      <p:sp>
        <p:nvSpPr>
          <p:cNvPr id="334" name="Text Box 381">
            <a:extLst>
              <a:ext uri="{FF2B5EF4-FFF2-40B4-BE49-F238E27FC236}">
                <a16:creationId xmlns:a16="http://schemas.microsoft.com/office/drawing/2014/main" id="{3F7B1ED9-273E-463F-8E32-63D6499BB1E9}"/>
              </a:ext>
            </a:extLst>
          </p:cNvPr>
          <p:cNvSpPr txBox="1">
            <a:spLocks noChangeArrowheads="1"/>
          </p:cNvSpPr>
          <p:nvPr/>
        </p:nvSpPr>
        <p:spPr bwMode="auto">
          <a:xfrm>
            <a:off x="10951496" y="6702549"/>
            <a:ext cx="1172576" cy="26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386" tIns="44693" rIns="89386" bIns="44693"/>
          <a:lstStyle>
            <a:lvl1pPr defTabSz="968375">
              <a:defRPr sz="1000">
                <a:solidFill>
                  <a:schemeClr val="tx1"/>
                </a:solidFill>
                <a:latin typeface="Arial" panose="020B0604020202020204" pitchFamily="34" charset="0"/>
              </a:defRPr>
            </a:lvl1pPr>
            <a:lvl2pPr marL="742950" indent="-285750" defTabSz="968375">
              <a:defRPr sz="1000">
                <a:solidFill>
                  <a:schemeClr val="tx1"/>
                </a:solidFill>
                <a:latin typeface="Arial" panose="020B0604020202020204" pitchFamily="34" charset="0"/>
              </a:defRPr>
            </a:lvl2pPr>
            <a:lvl3pPr marL="1143000" indent="-228600" defTabSz="968375">
              <a:defRPr sz="1000">
                <a:solidFill>
                  <a:schemeClr val="tx1"/>
                </a:solidFill>
                <a:latin typeface="Arial" panose="020B0604020202020204" pitchFamily="34" charset="0"/>
              </a:defRPr>
            </a:lvl3pPr>
            <a:lvl4pPr marL="1600200" indent="-228600" defTabSz="968375">
              <a:defRPr sz="1000">
                <a:solidFill>
                  <a:schemeClr val="tx1"/>
                </a:solidFill>
                <a:latin typeface="Arial" panose="020B0604020202020204" pitchFamily="34" charset="0"/>
              </a:defRPr>
            </a:lvl4pPr>
            <a:lvl5pPr marL="2057400" indent="-228600" defTabSz="968375">
              <a:defRPr sz="1000">
                <a:solidFill>
                  <a:schemeClr val="tx1"/>
                </a:solidFill>
                <a:latin typeface="Arial" panose="020B0604020202020204" pitchFamily="34" charset="0"/>
              </a:defRPr>
            </a:lvl5pPr>
            <a:lvl6pPr marL="2514600" indent="-228600" defTabSz="968375" eaLnBrk="0" fontAlgn="base" hangingPunct="0">
              <a:spcBef>
                <a:spcPct val="0"/>
              </a:spcBef>
              <a:spcAft>
                <a:spcPct val="0"/>
              </a:spcAft>
              <a:defRPr sz="1000">
                <a:solidFill>
                  <a:schemeClr val="tx1"/>
                </a:solidFill>
                <a:latin typeface="Arial" panose="020B0604020202020204" pitchFamily="34" charset="0"/>
              </a:defRPr>
            </a:lvl6pPr>
            <a:lvl7pPr marL="2971800" indent="-228600" defTabSz="968375" eaLnBrk="0" fontAlgn="base" hangingPunct="0">
              <a:spcBef>
                <a:spcPct val="0"/>
              </a:spcBef>
              <a:spcAft>
                <a:spcPct val="0"/>
              </a:spcAft>
              <a:defRPr sz="1000">
                <a:solidFill>
                  <a:schemeClr val="tx1"/>
                </a:solidFill>
                <a:latin typeface="Arial" panose="020B0604020202020204" pitchFamily="34" charset="0"/>
              </a:defRPr>
            </a:lvl7pPr>
            <a:lvl8pPr marL="3429000" indent="-228600" defTabSz="968375" eaLnBrk="0" fontAlgn="base" hangingPunct="0">
              <a:spcBef>
                <a:spcPct val="0"/>
              </a:spcBef>
              <a:spcAft>
                <a:spcPct val="0"/>
              </a:spcAft>
              <a:defRPr sz="1000">
                <a:solidFill>
                  <a:schemeClr val="tx1"/>
                </a:solidFill>
                <a:latin typeface="Arial" panose="020B0604020202020204" pitchFamily="34" charset="0"/>
              </a:defRPr>
            </a:lvl8pPr>
            <a:lvl9pPr marL="3886200" indent="-228600" defTabSz="968375" eaLnBrk="0" fontAlgn="base" hangingPunct="0">
              <a:spcBef>
                <a:spcPct val="0"/>
              </a:spcBef>
              <a:spcAft>
                <a:spcPct val="0"/>
              </a:spcAft>
              <a:defRPr sz="1000">
                <a:solidFill>
                  <a:schemeClr val="tx1"/>
                </a:solidFill>
                <a:latin typeface="Arial" panose="020B0604020202020204" pitchFamily="34" charset="0"/>
              </a:defRPr>
            </a:lvl9pPr>
          </a:lstStyle>
          <a:p>
            <a:pPr algn="r">
              <a:spcBef>
                <a:spcPct val="50000"/>
              </a:spcBef>
            </a:pPr>
            <a:r>
              <a:rPr lang="es-ES_tradnl" altLang="es-MX" sz="831" b="1" dirty="0"/>
              <a:t>SIS-2021</a:t>
            </a:r>
            <a:endParaRPr lang="es-ES_tradnl" altLang="es-MX" sz="923" b="1" dirty="0"/>
          </a:p>
        </p:txBody>
      </p:sp>
      <p:pic>
        <p:nvPicPr>
          <p:cNvPr id="335" name="Imagen 334">
            <a:extLst>
              <a:ext uri="{FF2B5EF4-FFF2-40B4-BE49-F238E27FC236}">
                <a16:creationId xmlns:a16="http://schemas.microsoft.com/office/drawing/2014/main" id="{7765A77A-A4E2-477E-91A9-79B2D4D2DA2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6700" y="1162884"/>
            <a:ext cx="1578557" cy="397192"/>
          </a:xfrm>
          <a:prstGeom prst="rect">
            <a:avLst/>
          </a:prstGeom>
        </p:spPr>
      </p:pic>
      <p:sp>
        <p:nvSpPr>
          <p:cNvPr id="336" name="Line 331"/>
          <p:cNvSpPr>
            <a:spLocks noChangeShapeType="1"/>
          </p:cNvSpPr>
          <p:nvPr/>
        </p:nvSpPr>
        <p:spPr bwMode="auto">
          <a:xfrm>
            <a:off x="506582" y="2429133"/>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37" name="Título 5"/>
          <p:cNvSpPr txBox="1">
            <a:spLocks/>
          </p:cNvSpPr>
          <p:nvPr/>
        </p:nvSpPr>
        <p:spPr>
          <a:xfrm>
            <a:off x="0" y="84798"/>
            <a:ext cx="121920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3600" dirty="0">
                <a:solidFill>
                  <a:srgbClr val="A42145"/>
                </a:solidFill>
                <a:latin typeface="Montserrat SemiBold" panose="00000700000000000000" pitchFamily="2" charset="0"/>
              </a:rPr>
              <a:t>TRIAGE a distancia de casos sospechosos de COVID-19</a:t>
            </a:r>
            <a:endParaRPr lang="es-MX" sz="2000" dirty="0">
              <a:solidFill>
                <a:srgbClr val="A42145"/>
              </a:solidFill>
              <a:latin typeface="Montserrat SemiBold" panose="00000700000000000000" pitchFamily="2" charset="0"/>
            </a:endParaRPr>
          </a:p>
        </p:txBody>
      </p:sp>
      <p:sp>
        <p:nvSpPr>
          <p:cNvPr id="207" name="CuadroTexto 206"/>
          <p:cNvSpPr txBox="1"/>
          <p:nvPr/>
        </p:nvSpPr>
        <p:spPr>
          <a:xfrm>
            <a:off x="2806030" y="4363000"/>
            <a:ext cx="477054" cy="647424"/>
          </a:xfrm>
          <a:prstGeom prst="rect">
            <a:avLst/>
          </a:prstGeom>
          <a:noFill/>
        </p:spPr>
        <p:txBody>
          <a:bodyPr vert="vert270" wrap="square" rtlCol="0">
            <a:spAutoFit/>
          </a:bodyPr>
          <a:lstStyle/>
          <a:p>
            <a:r>
              <a:rPr lang="es-MX" sz="600" b="1" dirty="0">
                <a:solidFill>
                  <a:srgbClr val="0070C0"/>
                </a:solidFill>
              </a:rPr>
              <a:t>1  35352752112</a:t>
            </a:r>
          </a:p>
          <a:p>
            <a:r>
              <a:rPr lang="es-MX" sz="700" b="1" dirty="0">
                <a:solidFill>
                  <a:srgbClr val="0070C0"/>
                </a:solidFill>
              </a:rPr>
              <a:t>      47 A</a:t>
            </a:r>
          </a:p>
          <a:p>
            <a:r>
              <a:rPr lang="es-MX" sz="600" b="1" dirty="0">
                <a:solidFill>
                  <a:srgbClr val="0070C0"/>
                </a:solidFill>
              </a:rPr>
              <a:t>        </a:t>
            </a:r>
          </a:p>
        </p:txBody>
      </p:sp>
      <p:sp>
        <p:nvSpPr>
          <p:cNvPr id="208" name="CuadroTexto 207"/>
          <p:cNvSpPr txBox="1"/>
          <p:nvPr/>
        </p:nvSpPr>
        <p:spPr>
          <a:xfrm>
            <a:off x="3252707" y="4581527"/>
            <a:ext cx="208134" cy="307777"/>
          </a:xfrm>
          <a:prstGeom prst="rect">
            <a:avLst/>
          </a:prstGeom>
          <a:noFill/>
        </p:spPr>
        <p:txBody>
          <a:bodyPr vert="horz" wrap="square" rtlCol="0">
            <a:spAutoFit/>
          </a:bodyPr>
          <a:lstStyle/>
          <a:p>
            <a:r>
              <a:rPr lang="es-MX" sz="1400" b="1" dirty="0">
                <a:solidFill>
                  <a:srgbClr val="0070C0"/>
                </a:solidFill>
              </a:rPr>
              <a:t>X      </a:t>
            </a:r>
          </a:p>
        </p:txBody>
      </p:sp>
      <p:sp>
        <p:nvSpPr>
          <p:cNvPr id="211" name="CuadroTexto 210"/>
          <p:cNvSpPr txBox="1"/>
          <p:nvPr/>
        </p:nvSpPr>
        <p:spPr>
          <a:xfrm>
            <a:off x="3046595" y="4560199"/>
            <a:ext cx="122124" cy="369332"/>
          </a:xfrm>
          <a:prstGeom prst="rect">
            <a:avLst/>
          </a:prstGeom>
          <a:noFill/>
        </p:spPr>
        <p:txBody>
          <a:bodyPr wrap="square" rtlCol="0">
            <a:spAutoFit/>
          </a:bodyPr>
          <a:lstStyle/>
          <a:p>
            <a:r>
              <a:rPr lang="es-MX" b="1" dirty="0">
                <a:solidFill>
                  <a:srgbClr val="0070C0"/>
                </a:solidFill>
              </a:rPr>
              <a:t>1</a:t>
            </a:r>
          </a:p>
        </p:txBody>
      </p:sp>
      <p:sp>
        <p:nvSpPr>
          <p:cNvPr id="212" name="CuadroTexto 211"/>
          <p:cNvSpPr txBox="1"/>
          <p:nvPr/>
        </p:nvSpPr>
        <p:spPr>
          <a:xfrm>
            <a:off x="3138406" y="4576755"/>
            <a:ext cx="208134" cy="307777"/>
          </a:xfrm>
          <a:prstGeom prst="rect">
            <a:avLst/>
          </a:prstGeom>
          <a:noFill/>
        </p:spPr>
        <p:txBody>
          <a:bodyPr vert="horz" wrap="square" rtlCol="0">
            <a:spAutoFit/>
          </a:bodyPr>
          <a:lstStyle/>
          <a:p>
            <a:r>
              <a:rPr lang="es-MX" sz="1400" b="1" dirty="0">
                <a:solidFill>
                  <a:srgbClr val="0070C0"/>
                </a:solidFill>
              </a:rPr>
              <a:t>X      </a:t>
            </a:r>
          </a:p>
        </p:txBody>
      </p:sp>
      <p:sp>
        <p:nvSpPr>
          <p:cNvPr id="214" name="Rectángulo 213">
            <a:extLst>
              <a:ext uri="{FF2B5EF4-FFF2-40B4-BE49-F238E27FC236}">
                <a16:creationId xmlns:a16="http://schemas.microsoft.com/office/drawing/2014/main" id="{BBD7080E-BEE4-4DC0-A365-45974623BB85}"/>
              </a:ext>
            </a:extLst>
          </p:cNvPr>
          <p:cNvSpPr/>
          <p:nvPr/>
        </p:nvSpPr>
        <p:spPr bwMode="auto">
          <a:xfrm>
            <a:off x="7224137" y="2537225"/>
            <a:ext cx="3309735" cy="2541768"/>
          </a:xfrm>
          <a:prstGeom prst="rect">
            <a:avLst/>
          </a:prstGeom>
          <a:solidFill>
            <a:srgbClr val="00B0F0">
              <a:alpha val="3000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MX" sz="1000" b="0" i="0" u="none" strike="noStrike" cap="none" normalizeH="0" baseline="0">
              <a:ln>
                <a:noFill/>
              </a:ln>
              <a:solidFill>
                <a:schemeClr val="tx1"/>
              </a:solidFill>
              <a:effectLst/>
              <a:latin typeface="Arial" charset="0"/>
            </a:endParaRPr>
          </a:p>
        </p:txBody>
      </p:sp>
      <p:sp>
        <p:nvSpPr>
          <p:cNvPr id="215" name="CuadroTexto 214"/>
          <p:cNvSpPr txBox="1"/>
          <p:nvPr/>
        </p:nvSpPr>
        <p:spPr>
          <a:xfrm>
            <a:off x="11829249" y="4592807"/>
            <a:ext cx="208134" cy="230832"/>
          </a:xfrm>
          <a:prstGeom prst="rect">
            <a:avLst/>
          </a:prstGeom>
          <a:noFill/>
        </p:spPr>
        <p:txBody>
          <a:bodyPr vert="horz" wrap="square" rtlCol="0">
            <a:spAutoFit/>
          </a:bodyPr>
          <a:lstStyle/>
          <a:p>
            <a:r>
              <a:rPr lang="es-MX" sz="900" b="1" dirty="0">
                <a:solidFill>
                  <a:srgbClr val="0070C0"/>
                </a:solidFill>
              </a:rPr>
              <a:t>2      </a:t>
            </a:r>
          </a:p>
        </p:txBody>
      </p:sp>
      <p:sp>
        <p:nvSpPr>
          <p:cNvPr id="216" name="CuadroTexto 215"/>
          <p:cNvSpPr txBox="1"/>
          <p:nvPr/>
        </p:nvSpPr>
        <p:spPr>
          <a:xfrm>
            <a:off x="7131930" y="4603949"/>
            <a:ext cx="4439809" cy="261610"/>
          </a:xfrm>
          <a:prstGeom prst="rect">
            <a:avLst/>
          </a:prstGeom>
          <a:noFill/>
        </p:spPr>
        <p:txBody>
          <a:bodyPr vert="horz" wrap="square" rtlCol="0">
            <a:spAutoFit/>
          </a:bodyPr>
          <a:lstStyle/>
          <a:p>
            <a:r>
              <a:rPr lang="es-MX" sz="1100" b="1" dirty="0">
                <a:solidFill>
                  <a:srgbClr val="0070C0"/>
                </a:solidFill>
              </a:rPr>
              <a:t>X  </a:t>
            </a:r>
            <a:r>
              <a:rPr lang="es-MX" sz="1100" b="1" dirty="0" err="1">
                <a:solidFill>
                  <a:srgbClr val="0070C0"/>
                </a:solidFill>
              </a:rPr>
              <a:t>X</a:t>
            </a:r>
            <a:r>
              <a:rPr lang="es-MX" sz="1100" b="1" dirty="0">
                <a:solidFill>
                  <a:srgbClr val="0070C0"/>
                </a:solidFill>
              </a:rPr>
              <a:t>               </a:t>
            </a:r>
            <a:r>
              <a:rPr lang="es-MX" sz="1100" b="1" dirty="0" err="1">
                <a:solidFill>
                  <a:srgbClr val="0070C0"/>
                </a:solidFill>
              </a:rPr>
              <a:t>X</a:t>
            </a:r>
            <a:r>
              <a:rPr lang="es-MX" sz="1100" b="1" dirty="0">
                <a:solidFill>
                  <a:srgbClr val="0070C0"/>
                </a:solidFill>
              </a:rPr>
              <a:t>         </a:t>
            </a:r>
            <a:r>
              <a:rPr lang="es-MX" sz="1100" b="1" dirty="0" err="1">
                <a:solidFill>
                  <a:srgbClr val="0070C0"/>
                </a:solidFill>
              </a:rPr>
              <a:t>X</a:t>
            </a:r>
            <a:r>
              <a:rPr lang="es-MX" sz="1100" b="1" dirty="0">
                <a:solidFill>
                  <a:srgbClr val="0070C0"/>
                </a:solidFill>
              </a:rPr>
              <a:t>        </a:t>
            </a:r>
            <a:r>
              <a:rPr lang="es-MX" sz="1100" b="1" dirty="0" err="1">
                <a:solidFill>
                  <a:srgbClr val="0070C0"/>
                </a:solidFill>
              </a:rPr>
              <a:t>X</a:t>
            </a:r>
            <a:r>
              <a:rPr lang="es-MX" sz="1100" b="1" dirty="0">
                <a:solidFill>
                  <a:srgbClr val="0070C0"/>
                </a:solidFill>
              </a:rPr>
              <a:t> </a:t>
            </a:r>
            <a:r>
              <a:rPr lang="es-MX" sz="1100" b="1" dirty="0" err="1">
                <a:solidFill>
                  <a:srgbClr val="0070C0"/>
                </a:solidFill>
              </a:rPr>
              <a:t>X</a:t>
            </a:r>
            <a:r>
              <a:rPr lang="es-MX" sz="1100" b="1" dirty="0">
                <a:solidFill>
                  <a:srgbClr val="0070C0"/>
                </a:solidFill>
              </a:rPr>
              <a:t>             </a:t>
            </a:r>
            <a:r>
              <a:rPr lang="es-MX" sz="1100" b="1" dirty="0" err="1">
                <a:solidFill>
                  <a:srgbClr val="0070C0"/>
                </a:solidFill>
              </a:rPr>
              <a:t>X</a:t>
            </a:r>
            <a:r>
              <a:rPr lang="es-MX" sz="1100" b="1" dirty="0">
                <a:solidFill>
                  <a:srgbClr val="0070C0"/>
                </a:solidFill>
              </a:rPr>
              <a:t> </a:t>
            </a:r>
            <a:r>
              <a:rPr lang="es-MX" sz="1100" b="1" dirty="0" err="1">
                <a:solidFill>
                  <a:srgbClr val="0070C0"/>
                </a:solidFill>
              </a:rPr>
              <a:t>X</a:t>
            </a:r>
            <a:r>
              <a:rPr lang="es-MX" sz="1100" b="1" dirty="0">
                <a:solidFill>
                  <a:srgbClr val="0070C0"/>
                </a:solidFill>
              </a:rPr>
              <a:t>        </a:t>
            </a:r>
            <a:r>
              <a:rPr lang="es-MX" sz="1100" b="1" dirty="0" err="1">
                <a:solidFill>
                  <a:srgbClr val="0070C0"/>
                </a:solidFill>
              </a:rPr>
              <a:t>X</a:t>
            </a:r>
            <a:r>
              <a:rPr lang="es-MX" sz="1100" b="1" dirty="0">
                <a:solidFill>
                  <a:srgbClr val="0070C0"/>
                </a:solidFill>
              </a:rPr>
              <a:t>                                     </a:t>
            </a:r>
          </a:p>
        </p:txBody>
      </p:sp>
    </p:spTree>
    <p:extLst>
      <p:ext uri="{BB962C8B-B14F-4D97-AF65-F5344CB8AC3E}">
        <p14:creationId xmlns:p14="http://schemas.microsoft.com/office/powerpoint/2010/main" val="19382722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50371" y="701956"/>
            <a:ext cx="11424920" cy="1325563"/>
          </a:xfrm>
        </p:spPr>
        <p:txBody>
          <a:bodyPr/>
          <a:lstStyle/>
          <a:p>
            <a:r>
              <a:rPr lang="es-MX" dirty="0"/>
              <a:t>SEGUIMIENTO A DISTANCIA</a:t>
            </a:r>
          </a:p>
        </p:txBody>
      </p:sp>
      <p:sp>
        <p:nvSpPr>
          <p:cNvPr id="3" name="Subtítulo 2">
            <a:extLst>
              <a:ext uri="{FF2B5EF4-FFF2-40B4-BE49-F238E27FC236}">
                <a16:creationId xmlns:a16="http://schemas.microsoft.com/office/drawing/2014/main" id="{331D73AC-37E8-4FD3-AC6E-9231512D0B7C}"/>
              </a:ext>
            </a:extLst>
          </p:cNvPr>
          <p:cNvSpPr txBox="1">
            <a:spLocks/>
          </p:cNvSpPr>
          <p:nvPr/>
        </p:nvSpPr>
        <p:spPr>
          <a:xfrm>
            <a:off x="666554" y="1751748"/>
            <a:ext cx="10592553" cy="4756087"/>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404040"/>
                </a:solidFill>
                <a:latin typeface="Montserrat SemiBold" panose="000007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s-ES_tradnl" sz="1800" dirty="0">
                <a:latin typeface="Montserrat" panose="00000500000000000000" pitchFamily="2" charset="0"/>
                <a:ea typeface="Times New Roman" panose="02020603050405020304" pitchFamily="18" charset="0"/>
                <a:cs typeface="Arial" panose="020B0604020202020204" pitchFamily="34" charset="0"/>
              </a:rPr>
              <a:t>Es la atención otorgada por personal de salud al paciente por la misma enfermedad o motivo por el que ya se le otorgó una consulta en la unidad.</a:t>
            </a:r>
          </a:p>
          <a:p>
            <a:pPr algn="just"/>
            <a:r>
              <a:rPr lang="es-ES_tradnl" sz="1800" dirty="0">
                <a:latin typeface="Montserrat" panose="00000500000000000000" pitchFamily="2" charset="0"/>
                <a:ea typeface="Times New Roman" panose="02020603050405020304" pitchFamily="18" charset="0"/>
                <a:cs typeface="Arial" panose="020B0604020202020204" pitchFamily="34" charset="0"/>
              </a:rPr>
              <a:t>Esta acción se realiza después de una valoración médica, ya sea consulta presencial o a distancia, en un paciente que no presenta signos de alarma o que se encuentra en franca recuperación.</a:t>
            </a:r>
            <a:endParaRPr lang="es-MX" sz="1800" dirty="0">
              <a:latin typeface="Arial" panose="020B0604020202020204" pitchFamily="34" charset="0"/>
              <a:ea typeface="Times New Roman" panose="02020603050405020304" pitchFamily="18" charset="0"/>
              <a:cs typeface="Times New Roman" panose="02020603050405020304" pitchFamily="18" charset="0"/>
            </a:endParaRPr>
          </a:p>
          <a:p>
            <a:pPr algn="just"/>
            <a:r>
              <a:rPr lang="es-ES_tradnl" sz="1800" dirty="0">
                <a:latin typeface="Montserrat" panose="00000500000000000000" pitchFamily="2" charset="0"/>
                <a:ea typeface="Times New Roman" panose="02020603050405020304" pitchFamily="18" charset="0"/>
                <a:cs typeface="Arial" panose="020B0604020202020204" pitchFamily="34" charset="0"/>
              </a:rPr>
              <a:t>Indique previamente el medio de atención: Llamada telefónica, Mensajería digital o </a:t>
            </a:r>
            <a:r>
              <a:rPr lang="es-ES_tradnl" sz="1800" dirty="0" err="1">
                <a:latin typeface="Montserrat" panose="00000500000000000000" pitchFamily="2" charset="0"/>
                <a:ea typeface="Times New Roman" panose="02020603050405020304" pitchFamily="18" charset="0"/>
                <a:cs typeface="Arial" panose="020B0604020202020204" pitchFamily="34" charset="0"/>
              </a:rPr>
              <a:t>Videollamada</a:t>
            </a:r>
            <a:r>
              <a:rPr lang="es-ES_tradnl" sz="1800" dirty="0">
                <a:latin typeface="Montserrat" panose="00000500000000000000" pitchFamily="2" charset="0"/>
                <a:ea typeface="Times New Roman" panose="02020603050405020304" pitchFamily="18" charset="0"/>
                <a:cs typeface="Arial" panose="020B0604020202020204" pitchFamily="34" charset="0"/>
              </a:rPr>
              <a:t>, posteriormente registre en la celda según corresponda si el seguimiento se realiza a:</a:t>
            </a:r>
          </a:p>
          <a:p>
            <a:pPr algn="just"/>
            <a:endParaRPr lang="es-MX" sz="1800" dirty="0">
              <a:latin typeface="Arial" panose="020B0604020202020204" pitchFamily="34" charset="0"/>
              <a:ea typeface="Times New Roman" panose="02020603050405020304" pitchFamily="18" charset="0"/>
              <a:cs typeface="Times New Roman" panose="02020603050405020304" pitchFamily="18" charset="0"/>
            </a:endParaRPr>
          </a:p>
          <a:p>
            <a:pPr marL="342900" indent="-342900" algn="just">
              <a:buFont typeface="Symbol" panose="05050102010706020507" pitchFamily="18" charset="2"/>
              <a:buChar char=""/>
            </a:pPr>
            <a:r>
              <a:rPr lang="es-ES_tradnl" sz="1800" dirty="0">
                <a:latin typeface="Montserrat" panose="00000500000000000000" pitchFamily="2" charset="0"/>
                <a:ea typeface="Times New Roman" panose="02020603050405020304" pitchFamily="18" charset="0"/>
                <a:cs typeface="Arial" panose="020B0604020202020204" pitchFamily="34" charset="0"/>
              </a:rPr>
              <a:t>Por COVID-19</a:t>
            </a:r>
            <a:endParaRPr lang="es-MX" sz="1800" dirty="0">
              <a:latin typeface="Arial" panose="020B0604020202020204" pitchFamily="34" charset="0"/>
              <a:ea typeface="Times New Roman" panose="02020603050405020304" pitchFamily="18" charset="0"/>
              <a:cs typeface="Times New Roman" panose="02020603050405020304" pitchFamily="18" charset="0"/>
            </a:endParaRPr>
          </a:p>
          <a:p>
            <a:pPr marL="342900" indent="-342900" algn="just">
              <a:buFont typeface="Symbol" panose="05050102010706020507" pitchFamily="18" charset="2"/>
              <a:buChar char=""/>
            </a:pPr>
            <a:r>
              <a:rPr lang="es-ES_tradnl" sz="1800" dirty="0">
                <a:latin typeface="Montserrat" panose="00000500000000000000" pitchFamily="2" charset="0"/>
                <a:ea typeface="Times New Roman" panose="02020603050405020304" pitchFamily="18" charset="0"/>
                <a:cs typeface="Arial" panose="020B0604020202020204" pitchFamily="34" charset="0"/>
              </a:rPr>
              <a:t>Enfermos crónicos que puede ser o no en una Unidad de Contacto para Interconsulta a Distancia (UCID)</a:t>
            </a:r>
            <a:endParaRPr lang="es-MX" sz="1800" dirty="0">
              <a:latin typeface="Arial" panose="020B0604020202020204" pitchFamily="34" charset="0"/>
              <a:ea typeface="Times New Roman" panose="02020603050405020304" pitchFamily="18" charset="0"/>
              <a:cs typeface="Times New Roman" panose="02020603050405020304" pitchFamily="18" charset="0"/>
            </a:endParaRPr>
          </a:p>
          <a:p>
            <a:pPr marL="342900" indent="-342900" algn="just">
              <a:buFont typeface="Symbol" panose="05050102010706020507" pitchFamily="18" charset="2"/>
              <a:buChar char=""/>
            </a:pPr>
            <a:r>
              <a:rPr lang="es-ES_tradnl" sz="1800" dirty="0">
                <a:latin typeface="Montserrat" panose="00000500000000000000" pitchFamily="2" charset="0"/>
                <a:ea typeface="Times New Roman" panose="02020603050405020304" pitchFamily="18" charset="0"/>
                <a:cs typeface="Arial" panose="020B0604020202020204" pitchFamily="34" charset="0"/>
              </a:rPr>
              <a:t>Salud mental</a:t>
            </a:r>
            <a:endParaRPr lang="es-MX" sz="1800" dirty="0">
              <a:latin typeface="Arial" panose="020B0604020202020204" pitchFamily="34" charset="0"/>
              <a:ea typeface="Times New Roman" panose="02020603050405020304" pitchFamily="18" charset="0"/>
              <a:cs typeface="Times New Roman" panose="02020603050405020304" pitchFamily="18" charset="0"/>
            </a:endParaRPr>
          </a:p>
          <a:p>
            <a:pPr marL="342900" indent="-342900" algn="just">
              <a:buFont typeface="Symbol" panose="05050102010706020507" pitchFamily="18" charset="2"/>
              <a:buChar char=""/>
            </a:pPr>
            <a:r>
              <a:rPr lang="es-ES_tradnl" sz="1800" dirty="0">
                <a:latin typeface="Montserrat" panose="00000500000000000000" pitchFamily="2" charset="0"/>
                <a:ea typeface="Times New Roman" panose="02020603050405020304" pitchFamily="18" charset="0"/>
                <a:cs typeface="Arial" panose="020B0604020202020204" pitchFamily="34" charset="0"/>
              </a:rPr>
              <a:t>Salud materna-perinatal</a:t>
            </a:r>
            <a:endParaRPr lang="es-MX" sz="1800" dirty="0">
              <a:latin typeface="Arial" panose="020B0604020202020204" pitchFamily="34" charset="0"/>
              <a:ea typeface="Times New Roman" panose="02020603050405020304" pitchFamily="18" charset="0"/>
              <a:cs typeface="Times New Roman" panose="02020603050405020304" pitchFamily="18" charset="0"/>
            </a:endParaRPr>
          </a:p>
          <a:p>
            <a:pPr algn="just"/>
            <a:endParaRPr lang="es-MX" sz="1800" dirty="0">
              <a:latin typeface="Arial" panose="020B0604020202020204" pitchFamily="34" charset="0"/>
              <a:ea typeface="Times New Roman" panose="02020603050405020304" pitchFamily="18" charset="0"/>
              <a:cs typeface="Times New Roman" panose="02020603050405020304" pitchFamily="18" charset="0"/>
            </a:endParaRPr>
          </a:p>
          <a:p>
            <a:pPr algn="just"/>
            <a:endParaRPr lang="es-MX" dirty="0"/>
          </a:p>
        </p:txBody>
      </p:sp>
    </p:spTree>
    <p:extLst>
      <p:ext uri="{BB962C8B-B14F-4D97-AF65-F5344CB8AC3E}">
        <p14:creationId xmlns:p14="http://schemas.microsoft.com/office/powerpoint/2010/main" val="20431492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81000" y="360729"/>
            <a:ext cx="11424920" cy="1325563"/>
          </a:xfrm>
        </p:spPr>
        <p:txBody>
          <a:bodyPr/>
          <a:lstStyle/>
          <a:p>
            <a:r>
              <a:rPr lang="es-MX" dirty="0"/>
              <a:t>SEGUIMIENTO A DISTANCIA</a:t>
            </a:r>
          </a:p>
        </p:txBody>
      </p:sp>
      <p:sp>
        <p:nvSpPr>
          <p:cNvPr id="3" name="Subtítulo 2">
            <a:extLst>
              <a:ext uri="{FF2B5EF4-FFF2-40B4-BE49-F238E27FC236}">
                <a16:creationId xmlns:a16="http://schemas.microsoft.com/office/drawing/2014/main" id="{331D73AC-37E8-4FD3-AC6E-9231512D0B7C}"/>
              </a:ext>
            </a:extLst>
          </p:cNvPr>
          <p:cNvSpPr txBox="1">
            <a:spLocks/>
          </p:cNvSpPr>
          <p:nvPr/>
        </p:nvSpPr>
        <p:spPr>
          <a:xfrm>
            <a:off x="682702" y="1222218"/>
            <a:ext cx="7372727" cy="4917325"/>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404040"/>
                </a:solidFill>
                <a:latin typeface="Montserrat SemiBold" panose="000007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_tradnl" sz="1800" dirty="0">
                <a:latin typeface="Montserrat" panose="00000500000000000000" pitchFamily="2" charset="0"/>
                <a:ea typeface="Times New Roman" panose="02020603050405020304" pitchFamily="18" charset="0"/>
                <a:cs typeface="Arial" panose="020B0604020202020204" pitchFamily="34" charset="0"/>
              </a:rPr>
              <a:t>Otro problema de salud: indicar el código según corresponda</a:t>
            </a:r>
          </a:p>
          <a:p>
            <a:endParaRPr lang="es-ES_tradnl" sz="1800" dirty="0">
              <a:latin typeface="Montserrat" panose="00000500000000000000" pitchFamily="2" charset="0"/>
              <a:ea typeface="Times New Roman" panose="02020603050405020304" pitchFamily="18" charset="0"/>
              <a:cs typeface="Arial" panose="020B0604020202020204" pitchFamily="34" charset="0"/>
            </a:endParaRPr>
          </a:p>
          <a:p>
            <a:r>
              <a:rPr lang="es-ES_tradnl" sz="1800" b="1" dirty="0">
                <a:latin typeface="Montserrat" panose="00000500000000000000" pitchFamily="2" charset="0"/>
                <a:ea typeface="Times New Roman" panose="02020603050405020304" pitchFamily="18" charset="0"/>
                <a:cs typeface="Arial" panose="020B0604020202020204" pitchFamily="34" charset="0"/>
              </a:rPr>
              <a:t>1</a:t>
            </a:r>
            <a:r>
              <a:rPr lang="es-ES_tradnl" sz="1800" dirty="0">
                <a:latin typeface="Montserrat" panose="00000500000000000000" pitchFamily="2" charset="0"/>
                <a:ea typeface="Times New Roman" panose="02020603050405020304" pitchFamily="18" charset="0"/>
                <a:cs typeface="Arial" panose="020B0604020202020204" pitchFamily="34" charset="0"/>
              </a:rPr>
              <a:t>.LEPRA</a:t>
            </a:r>
          </a:p>
          <a:p>
            <a:r>
              <a:rPr lang="es-ES_tradnl" sz="1800" b="1" dirty="0">
                <a:latin typeface="Montserrat" panose="00000500000000000000" pitchFamily="2" charset="0"/>
                <a:ea typeface="Times New Roman" panose="02020603050405020304" pitchFamily="18" charset="0"/>
                <a:cs typeface="Arial" panose="020B0604020202020204" pitchFamily="34" charset="0"/>
              </a:rPr>
              <a:t>2</a:t>
            </a:r>
            <a:r>
              <a:rPr lang="es-ES_tradnl" sz="1800" dirty="0">
                <a:latin typeface="Montserrat" panose="00000500000000000000" pitchFamily="2" charset="0"/>
                <a:ea typeface="Times New Roman" panose="02020603050405020304" pitchFamily="18" charset="0"/>
                <a:cs typeface="Arial" panose="020B0604020202020204" pitchFamily="34" charset="0"/>
              </a:rPr>
              <a:t>.TUBERCULOSIS</a:t>
            </a:r>
          </a:p>
          <a:p>
            <a:r>
              <a:rPr lang="es-ES_tradnl" sz="1800" b="1" dirty="0">
                <a:latin typeface="Montserrat" panose="00000500000000000000" pitchFamily="2" charset="0"/>
                <a:ea typeface="Times New Roman" panose="02020603050405020304" pitchFamily="18" charset="0"/>
                <a:cs typeface="Arial" panose="020B0604020202020204" pitchFamily="34" charset="0"/>
              </a:rPr>
              <a:t>3</a:t>
            </a:r>
            <a:r>
              <a:rPr lang="es-ES_tradnl" sz="1800" dirty="0">
                <a:latin typeface="Montserrat" panose="00000500000000000000" pitchFamily="2" charset="0"/>
                <a:ea typeface="Times New Roman" panose="02020603050405020304" pitchFamily="18" charset="0"/>
                <a:cs typeface="Arial" panose="020B0604020202020204" pitchFamily="34" charset="0"/>
              </a:rPr>
              <a:t>.BRUCELOSIS</a:t>
            </a:r>
          </a:p>
          <a:p>
            <a:r>
              <a:rPr lang="es-ES_tradnl" sz="1800" b="1" dirty="0">
                <a:latin typeface="Montserrat" panose="00000500000000000000" pitchFamily="2" charset="0"/>
                <a:ea typeface="Times New Roman" panose="02020603050405020304" pitchFamily="18" charset="0"/>
                <a:cs typeface="Arial" panose="020B0604020202020204" pitchFamily="34" charset="0"/>
              </a:rPr>
              <a:t>4</a:t>
            </a:r>
            <a:r>
              <a:rPr lang="es-ES_tradnl" sz="1800" dirty="0">
                <a:latin typeface="Montserrat" panose="00000500000000000000" pitchFamily="2" charset="0"/>
                <a:ea typeface="Times New Roman" panose="02020603050405020304" pitchFamily="18" charset="0"/>
                <a:cs typeface="Arial" panose="020B0604020202020204" pitchFamily="34" charset="0"/>
              </a:rPr>
              <a:t>.TAENOSIS/CISTICERCOSIS</a:t>
            </a:r>
          </a:p>
          <a:p>
            <a:r>
              <a:rPr lang="es-ES_tradnl" sz="1800" b="1" dirty="0">
                <a:latin typeface="Montserrat" panose="00000500000000000000" pitchFamily="2" charset="0"/>
                <a:ea typeface="Times New Roman" panose="02020603050405020304" pitchFamily="18" charset="0"/>
                <a:cs typeface="Arial" panose="020B0604020202020204" pitchFamily="34" charset="0"/>
              </a:rPr>
              <a:t>5</a:t>
            </a:r>
            <a:r>
              <a:rPr lang="es-ES_tradnl" sz="1800" dirty="0">
                <a:latin typeface="Montserrat" panose="00000500000000000000" pitchFamily="2" charset="0"/>
                <a:ea typeface="Times New Roman" panose="02020603050405020304" pitchFamily="18" charset="0"/>
                <a:cs typeface="Arial" panose="020B0604020202020204" pitchFamily="34" charset="0"/>
              </a:rPr>
              <a:t>.PLANIFICACIÓN FAMILIAR</a:t>
            </a:r>
          </a:p>
          <a:p>
            <a:r>
              <a:rPr lang="es-ES_tradnl" sz="1800" b="1" dirty="0">
                <a:latin typeface="Montserrat" panose="00000500000000000000" pitchFamily="2" charset="0"/>
                <a:ea typeface="Times New Roman" panose="02020603050405020304" pitchFamily="18" charset="0"/>
                <a:cs typeface="Arial" panose="020B0604020202020204" pitchFamily="34" charset="0"/>
              </a:rPr>
              <a:t>6</a:t>
            </a:r>
            <a:r>
              <a:rPr lang="es-ES_tradnl" sz="1800" dirty="0">
                <a:latin typeface="Montserrat" panose="00000500000000000000" pitchFamily="2" charset="0"/>
                <a:ea typeface="Times New Roman" panose="02020603050405020304" pitchFamily="18" charset="0"/>
                <a:cs typeface="Arial" panose="020B0604020202020204" pitchFamily="34" charset="0"/>
              </a:rPr>
              <a:t>.APOYO PSICOEMOCIONAL </a:t>
            </a:r>
          </a:p>
          <a:p>
            <a:r>
              <a:rPr lang="es-ES_tradnl" sz="1800" dirty="0">
                <a:latin typeface="Montserrat" panose="00000500000000000000" pitchFamily="2" charset="0"/>
                <a:ea typeface="Times New Roman" panose="02020603050405020304" pitchFamily="18" charset="0"/>
                <a:cs typeface="Arial" panose="020B0604020202020204" pitchFamily="34" charset="0"/>
              </a:rPr>
              <a:t>POR VIOLENCIA DE GÉNERO</a:t>
            </a:r>
          </a:p>
          <a:p>
            <a:r>
              <a:rPr lang="es-ES_tradnl" sz="1800" b="1" dirty="0">
                <a:latin typeface="Montserrat" panose="00000500000000000000" pitchFamily="2" charset="0"/>
                <a:ea typeface="Times New Roman" panose="02020603050405020304" pitchFamily="18" charset="0"/>
                <a:cs typeface="Arial" panose="020B0604020202020204" pitchFamily="34" charset="0"/>
              </a:rPr>
              <a:t>7</a:t>
            </a:r>
            <a:r>
              <a:rPr lang="es-ES_tradnl" sz="1800" dirty="0">
                <a:latin typeface="Montserrat" panose="00000500000000000000" pitchFamily="2" charset="0"/>
                <a:ea typeface="Times New Roman" panose="02020603050405020304" pitchFamily="18" charset="0"/>
                <a:cs typeface="Arial" panose="020B0604020202020204" pitchFamily="34" charset="0"/>
              </a:rPr>
              <a:t>.ASMA</a:t>
            </a:r>
          </a:p>
          <a:p>
            <a:r>
              <a:rPr lang="es-ES_tradnl" sz="1800" b="1" dirty="0">
                <a:latin typeface="Montserrat" panose="00000500000000000000" pitchFamily="2" charset="0"/>
                <a:ea typeface="Times New Roman" panose="02020603050405020304" pitchFamily="18" charset="0"/>
                <a:cs typeface="Arial" panose="020B0604020202020204" pitchFamily="34" charset="0"/>
              </a:rPr>
              <a:t>8</a:t>
            </a:r>
            <a:r>
              <a:rPr lang="es-ES_tradnl" sz="1800" dirty="0">
                <a:latin typeface="Montserrat" panose="00000500000000000000" pitchFamily="2" charset="0"/>
                <a:ea typeface="Times New Roman" panose="02020603050405020304" pitchFamily="18" charset="0"/>
                <a:cs typeface="Arial" panose="020B0604020202020204" pitchFamily="34" charset="0"/>
              </a:rPr>
              <a:t>.EPOC</a:t>
            </a:r>
          </a:p>
          <a:p>
            <a:r>
              <a:rPr lang="es-ES_tradnl" sz="1800" b="1" dirty="0">
                <a:latin typeface="Montserrat" panose="00000500000000000000" pitchFamily="2" charset="0"/>
                <a:ea typeface="Times New Roman" panose="02020603050405020304" pitchFamily="18" charset="0"/>
                <a:cs typeface="Arial" panose="020B0604020202020204" pitchFamily="34" charset="0"/>
              </a:rPr>
              <a:t>9</a:t>
            </a:r>
            <a:r>
              <a:rPr lang="es-ES_tradnl" sz="1800" dirty="0">
                <a:latin typeface="Montserrat" panose="00000500000000000000" pitchFamily="2" charset="0"/>
                <a:ea typeface="Times New Roman" panose="02020603050405020304" pitchFamily="18" charset="0"/>
                <a:cs typeface="Arial" panose="020B0604020202020204" pitchFamily="34" charset="0"/>
              </a:rPr>
              <a:t>.DERMATITIS</a:t>
            </a:r>
          </a:p>
          <a:p>
            <a:r>
              <a:rPr lang="es-ES_tradnl" sz="1800" b="1" dirty="0">
                <a:latin typeface="Montserrat" panose="00000500000000000000" pitchFamily="2" charset="0"/>
                <a:ea typeface="Times New Roman" panose="02020603050405020304" pitchFamily="18" charset="0"/>
                <a:cs typeface="Arial" panose="020B0604020202020204" pitchFamily="34" charset="0"/>
              </a:rPr>
              <a:t>10</a:t>
            </a:r>
            <a:r>
              <a:rPr lang="es-ES_tradnl" sz="1800" dirty="0">
                <a:latin typeface="Montserrat" panose="00000500000000000000" pitchFamily="2" charset="0"/>
                <a:ea typeface="Times New Roman" panose="02020603050405020304" pitchFamily="18" charset="0"/>
                <a:cs typeface="Arial" panose="020B0604020202020204" pitchFamily="34" charset="0"/>
              </a:rPr>
              <a:t>.EPILEPSIA</a:t>
            </a:r>
          </a:p>
        </p:txBody>
      </p:sp>
      <p:sp>
        <p:nvSpPr>
          <p:cNvPr id="4" name="Subtítulo 2">
            <a:extLst>
              <a:ext uri="{FF2B5EF4-FFF2-40B4-BE49-F238E27FC236}">
                <a16:creationId xmlns:a16="http://schemas.microsoft.com/office/drawing/2014/main" id="{331D73AC-37E8-4FD3-AC6E-9231512D0B7C}"/>
              </a:ext>
            </a:extLst>
          </p:cNvPr>
          <p:cNvSpPr txBox="1">
            <a:spLocks/>
          </p:cNvSpPr>
          <p:nvPr/>
        </p:nvSpPr>
        <p:spPr>
          <a:xfrm>
            <a:off x="6093460" y="2150366"/>
            <a:ext cx="5166556" cy="4032719"/>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404040"/>
                </a:solidFill>
                <a:latin typeface="Montserrat SemiBold" panose="000007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_tradnl" sz="1800" b="1" dirty="0">
                <a:latin typeface="Montserrat" panose="00000500000000000000" pitchFamily="2" charset="0"/>
                <a:ea typeface="Times New Roman" panose="02020603050405020304" pitchFamily="18" charset="0"/>
                <a:cs typeface="Arial" panose="020B0604020202020204" pitchFamily="34" charset="0"/>
              </a:rPr>
              <a:t>11</a:t>
            </a:r>
            <a:r>
              <a:rPr lang="es-ES_tradnl" sz="1800" dirty="0">
                <a:latin typeface="Montserrat" panose="00000500000000000000" pitchFamily="2" charset="0"/>
                <a:ea typeface="Times New Roman" panose="02020603050405020304" pitchFamily="18" charset="0"/>
                <a:cs typeface="Arial" panose="020B0604020202020204" pitchFamily="34" charset="0"/>
              </a:rPr>
              <a:t>.VIH</a:t>
            </a:r>
          </a:p>
          <a:p>
            <a:r>
              <a:rPr lang="es-ES_tradnl" sz="1800" b="1" dirty="0">
                <a:latin typeface="Montserrat" panose="00000500000000000000" pitchFamily="2" charset="0"/>
                <a:ea typeface="Times New Roman" panose="02020603050405020304" pitchFamily="18" charset="0"/>
                <a:cs typeface="Arial" panose="020B0604020202020204" pitchFamily="34" charset="0"/>
              </a:rPr>
              <a:t>12</a:t>
            </a:r>
            <a:r>
              <a:rPr lang="es-ES_tradnl" sz="1800" dirty="0">
                <a:latin typeface="Montserrat" panose="00000500000000000000" pitchFamily="2" charset="0"/>
                <a:ea typeface="Times New Roman" panose="02020603050405020304" pitchFamily="18" charset="0"/>
                <a:cs typeface="Arial" panose="020B0604020202020204" pitchFamily="34" charset="0"/>
              </a:rPr>
              <a:t>.IVU PERSISTENTE</a:t>
            </a:r>
          </a:p>
          <a:p>
            <a:r>
              <a:rPr lang="es-ES_tradnl" sz="1800" dirty="0">
                <a:latin typeface="Montserrat" panose="00000500000000000000" pitchFamily="2" charset="0"/>
                <a:ea typeface="Times New Roman" panose="02020603050405020304" pitchFamily="18" charset="0"/>
                <a:cs typeface="Arial" panose="020B0604020202020204" pitchFamily="34" charset="0"/>
              </a:rPr>
              <a:t> </a:t>
            </a:r>
            <a:r>
              <a:rPr lang="es-ES_tradnl" sz="1800" b="1" dirty="0">
                <a:latin typeface="Montserrat" panose="00000500000000000000" pitchFamily="2" charset="0"/>
                <a:ea typeface="Times New Roman" panose="02020603050405020304" pitchFamily="18" charset="0"/>
                <a:cs typeface="Arial" panose="020B0604020202020204" pitchFamily="34" charset="0"/>
              </a:rPr>
              <a:t>13</a:t>
            </a:r>
            <a:r>
              <a:rPr lang="es-ES_tradnl" sz="1800" dirty="0">
                <a:latin typeface="Montserrat" panose="00000500000000000000" pitchFamily="2" charset="0"/>
                <a:ea typeface="Times New Roman" panose="02020603050405020304" pitchFamily="18" charset="0"/>
                <a:cs typeface="Arial" panose="020B0604020202020204" pitchFamily="34" charset="0"/>
              </a:rPr>
              <a:t>.UROLITIASIS</a:t>
            </a:r>
          </a:p>
          <a:p>
            <a:r>
              <a:rPr lang="es-ES_tradnl" sz="1800" dirty="0">
                <a:latin typeface="Montserrat" panose="00000500000000000000" pitchFamily="2" charset="0"/>
                <a:ea typeface="Times New Roman" panose="02020603050405020304" pitchFamily="18" charset="0"/>
                <a:cs typeface="Arial" panose="020B0604020202020204" pitchFamily="34" charset="0"/>
              </a:rPr>
              <a:t> </a:t>
            </a:r>
            <a:r>
              <a:rPr lang="es-ES_tradnl" sz="1800" b="1" dirty="0">
                <a:latin typeface="Montserrat" panose="00000500000000000000" pitchFamily="2" charset="0"/>
                <a:ea typeface="Times New Roman" panose="02020603050405020304" pitchFamily="18" charset="0"/>
                <a:cs typeface="Arial" panose="020B0604020202020204" pitchFamily="34" charset="0"/>
              </a:rPr>
              <a:t>14</a:t>
            </a:r>
            <a:r>
              <a:rPr lang="es-ES_tradnl" sz="1800" dirty="0">
                <a:latin typeface="Montserrat" panose="00000500000000000000" pitchFamily="2" charset="0"/>
                <a:ea typeface="Times New Roman" panose="02020603050405020304" pitchFamily="18" charset="0"/>
                <a:cs typeface="Arial" panose="020B0604020202020204" pitchFamily="34" charset="0"/>
              </a:rPr>
              <a:t>.REFLUJO GASTROESOFAGICO</a:t>
            </a:r>
          </a:p>
          <a:p>
            <a:r>
              <a:rPr lang="es-ES_tradnl" sz="1800" dirty="0">
                <a:latin typeface="Montserrat" panose="00000500000000000000" pitchFamily="2" charset="0"/>
                <a:ea typeface="Times New Roman" panose="02020603050405020304" pitchFamily="18" charset="0"/>
                <a:cs typeface="Arial" panose="020B0604020202020204" pitchFamily="34" charset="0"/>
              </a:rPr>
              <a:t> </a:t>
            </a:r>
            <a:r>
              <a:rPr lang="es-ES_tradnl" sz="1800" b="1" dirty="0">
                <a:latin typeface="Montserrat" panose="00000500000000000000" pitchFamily="2" charset="0"/>
                <a:ea typeface="Times New Roman" panose="02020603050405020304" pitchFamily="18" charset="0"/>
                <a:cs typeface="Arial" panose="020B0604020202020204" pitchFamily="34" charset="0"/>
              </a:rPr>
              <a:t>15</a:t>
            </a:r>
            <a:r>
              <a:rPr lang="es-ES_tradnl" sz="1800" dirty="0">
                <a:latin typeface="Montserrat" panose="00000500000000000000" pitchFamily="2" charset="0"/>
                <a:ea typeface="Times New Roman" panose="02020603050405020304" pitchFamily="18" charset="0"/>
                <a:cs typeface="Arial" panose="020B0604020202020204" pitchFamily="34" charset="0"/>
              </a:rPr>
              <a:t>.MIGRAÑA</a:t>
            </a:r>
          </a:p>
          <a:p>
            <a:r>
              <a:rPr lang="es-ES_tradnl" sz="1800" dirty="0">
                <a:latin typeface="Montserrat" panose="00000500000000000000" pitchFamily="2" charset="0"/>
                <a:ea typeface="Times New Roman" panose="02020603050405020304" pitchFamily="18" charset="0"/>
                <a:cs typeface="Arial" panose="020B0604020202020204" pitchFamily="34" charset="0"/>
              </a:rPr>
              <a:t> </a:t>
            </a:r>
            <a:r>
              <a:rPr lang="es-ES_tradnl" sz="1800" b="1" dirty="0">
                <a:latin typeface="Montserrat" panose="00000500000000000000" pitchFamily="2" charset="0"/>
                <a:ea typeface="Times New Roman" panose="02020603050405020304" pitchFamily="18" charset="0"/>
                <a:cs typeface="Arial" panose="020B0604020202020204" pitchFamily="34" charset="0"/>
              </a:rPr>
              <a:t>16</a:t>
            </a:r>
            <a:r>
              <a:rPr lang="es-ES_tradnl" sz="1800" dirty="0">
                <a:latin typeface="Montserrat" panose="00000500000000000000" pitchFamily="2" charset="0"/>
                <a:ea typeface="Times New Roman" panose="02020603050405020304" pitchFamily="18" charset="0"/>
                <a:cs typeface="Arial" panose="020B0604020202020204" pitchFamily="34" charset="0"/>
              </a:rPr>
              <a:t>.NUTRICIÓN</a:t>
            </a:r>
          </a:p>
          <a:p>
            <a:r>
              <a:rPr lang="es-ES_tradnl" sz="1800" dirty="0">
                <a:latin typeface="Montserrat" panose="00000500000000000000" pitchFamily="2" charset="0"/>
                <a:ea typeface="Times New Roman" panose="02020603050405020304" pitchFamily="18" charset="0"/>
                <a:cs typeface="Arial" panose="020B0604020202020204" pitchFamily="34" charset="0"/>
              </a:rPr>
              <a:t> </a:t>
            </a:r>
            <a:r>
              <a:rPr lang="es-ES_tradnl" sz="1800" b="1" dirty="0">
                <a:latin typeface="Montserrat" panose="00000500000000000000" pitchFamily="2" charset="0"/>
                <a:ea typeface="Times New Roman" panose="02020603050405020304" pitchFamily="18" charset="0"/>
                <a:cs typeface="Arial" panose="020B0604020202020204" pitchFamily="34" charset="0"/>
              </a:rPr>
              <a:t>17</a:t>
            </a:r>
            <a:r>
              <a:rPr lang="es-ES_tradnl" sz="1800" dirty="0">
                <a:latin typeface="Montserrat" panose="00000500000000000000" pitchFamily="2" charset="0"/>
                <a:ea typeface="Times New Roman" panose="02020603050405020304" pitchFamily="18" charset="0"/>
                <a:cs typeface="Arial" panose="020B0604020202020204" pitchFamily="34" charset="0"/>
              </a:rPr>
              <a:t>.CÁNCER DE MAMA</a:t>
            </a:r>
          </a:p>
          <a:p>
            <a:r>
              <a:rPr lang="es-ES_tradnl" sz="1800" dirty="0">
                <a:latin typeface="Montserrat" panose="00000500000000000000" pitchFamily="2" charset="0"/>
                <a:ea typeface="Times New Roman" panose="02020603050405020304" pitchFamily="18" charset="0"/>
                <a:cs typeface="Arial" panose="020B0604020202020204" pitchFamily="34" charset="0"/>
              </a:rPr>
              <a:t> </a:t>
            </a:r>
            <a:r>
              <a:rPr lang="es-ES_tradnl" sz="1800" b="1" dirty="0">
                <a:latin typeface="Montserrat" panose="00000500000000000000" pitchFamily="2" charset="0"/>
                <a:ea typeface="Times New Roman" panose="02020603050405020304" pitchFamily="18" charset="0"/>
                <a:cs typeface="Arial" panose="020B0604020202020204" pitchFamily="34" charset="0"/>
              </a:rPr>
              <a:t>18</a:t>
            </a:r>
            <a:r>
              <a:rPr lang="es-ES_tradnl" sz="1800" dirty="0">
                <a:latin typeface="Montserrat" panose="00000500000000000000" pitchFamily="2" charset="0"/>
                <a:ea typeface="Times New Roman" panose="02020603050405020304" pitchFamily="18" charset="0"/>
                <a:cs typeface="Arial" panose="020B0604020202020204" pitchFamily="34" charset="0"/>
              </a:rPr>
              <a:t>.CÁNCER CERVICOUTERINO</a:t>
            </a:r>
          </a:p>
          <a:p>
            <a:r>
              <a:rPr lang="es-ES_tradnl" sz="1800" dirty="0">
                <a:latin typeface="Montserrat" panose="00000500000000000000" pitchFamily="2" charset="0"/>
                <a:ea typeface="Times New Roman" panose="02020603050405020304" pitchFamily="18" charset="0"/>
                <a:cs typeface="Arial" panose="020B0604020202020204" pitchFamily="34" charset="0"/>
              </a:rPr>
              <a:t> </a:t>
            </a:r>
            <a:r>
              <a:rPr lang="es-ES_tradnl" sz="1800" b="1" dirty="0">
                <a:latin typeface="Montserrat" panose="00000500000000000000" pitchFamily="2" charset="0"/>
                <a:ea typeface="Times New Roman" panose="02020603050405020304" pitchFamily="18" charset="0"/>
                <a:cs typeface="Arial" panose="020B0604020202020204" pitchFamily="34" charset="0"/>
              </a:rPr>
              <a:t>19</a:t>
            </a:r>
            <a:r>
              <a:rPr lang="es-ES_tradnl" sz="1800" dirty="0">
                <a:latin typeface="Montserrat" panose="00000500000000000000" pitchFamily="2" charset="0"/>
                <a:ea typeface="Times New Roman" panose="02020603050405020304" pitchFamily="18" charset="0"/>
                <a:cs typeface="Arial" panose="020B0604020202020204" pitchFamily="34" charset="0"/>
              </a:rPr>
              <a:t>.POSTVACUNACIÓN COVID-19</a:t>
            </a:r>
          </a:p>
          <a:p>
            <a:r>
              <a:rPr lang="es-ES_tradnl" sz="1800" dirty="0">
                <a:latin typeface="Montserrat" panose="00000500000000000000" pitchFamily="2" charset="0"/>
                <a:ea typeface="Times New Roman" panose="02020603050405020304" pitchFamily="18" charset="0"/>
                <a:cs typeface="Arial" panose="020B0604020202020204" pitchFamily="34" charset="0"/>
              </a:rPr>
              <a:t> </a:t>
            </a:r>
            <a:r>
              <a:rPr lang="es-ES_tradnl" sz="1800" b="1" dirty="0">
                <a:latin typeface="Montserrat" panose="00000500000000000000" pitchFamily="2" charset="0"/>
                <a:ea typeface="Times New Roman" panose="02020603050405020304" pitchFamily="18" charset="0"/>
                <a:cs typeface="Arial" panose="020B0604020202020204" pitchFamily="34" charset="0"/>
              </a:rPr>
              <a:t>88</a:t>
            </a:r>
            <a:r>
              <a:rPr lang="es-ES_tradnl" sz="1800" dirty="0">
                <a:latin typeface="Montserrat" panose="00000500000000000000" pitchFamily="2" charset="0"/>
                <a:ea typeface="Times New Roman" panose="02020603050405020304" pitchFamily="18" charset="0"/>
                <a:cs typeface="Arial" panose="020B0604020202020204" pitchFamily="34" charset="0"/>
              </a:rPr>
              <a:t>.OTRO</a:t>
            </a:r>
            <a:endParaRPr lang="es-MX" sz="1800" dirty="0">
              <a:latin typeface="Arial" panose="020B0604020202020204" pitchFamily="34" charset="0"/>
              <a:ea typeface="Times New Roman" panose="02020603050405020304" pitchFamily="18" charset="0"/>
              <a:cs typeface="Times New Roman" panose="02020603050405020304" pitchFamily="18" charset="0"/>
            </a:endParaRPr>
          </a:p>
          <a:p>
            <a:endParaRPr lang="es-MX" sz="1800" dirty="0">
              <a:latin typeface="Arial" panose="020B0604020202020204" pitchFamily="34" charset="0"/>
              <a:ea typeface="Times New Roman" panose="02020603050405020304" pitchFamily="18" charset="0"/>
              <a:cs typeface="Times New Roman" panose="02020603050405020304" pitchFamily="18" charset="0"/>
            </a:endParaRPr>
          </a:p>
          <a:p>
            <a:endParaRPr lang="es-MX" dirty="0"/>
          </a:p>
        </p:txBody>
      </p:sp>
    </p:spTree>
    <p:extLst>
      <p:ext uri="{BB962C8B-B14F-4D97-AF65-F5344CB8AC3E}">
        <p14:creationId xmlns:p14="http://schemas.microsoft.com/office/powerpoint/2010/main" val="3527419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95" name="Conector recto 294"/>
          <p:cNvCxnSpPr/>
          <p:nvPr/>
        </p:nvCxnSpPr>
        <p:spPr bwMode="auto">
          <a:xfrm>
            <a:off x="11443026" y="4673519"/>
            <a:ext cx="105450"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p:spPr>
      </p:cxnSp>
      <p:cxnSp>
        <p:nvCxnSpPr>
          <p:cNvPr id="429" name="Conector recto 428"/>
          <p:cNvCxnSpPr/>
          <p:nvPr/>
        </p:nvCxnSpPr>
        <p:spPr bwMode="auto">
          <a:xfrm>
            <a:off x="3436551" y="4673519"/>
            <a:ext cx="2337480"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p:spPr>
      </p:cxnSp>
      <p:cxnSp>
        <p:nvCxnSpPr>
          <p:cNvPr id="231" name="Conector recto 230"/>
          <p:cNvCxnSpPr/>
          <p:nvPr/>
        </p:nvCxnSpPr>
        <p:spPr bwMode="auto">
          <a:xfrm>
            <a:off x="499839" y="4673518"/>
            <a:ext cx="237614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p:spPr>
      </p:cxnSp>
      <p:sp>
        <p:nvSpPr>
          <p:cNvPr id="261" name="Rectángulo 260"/>
          <p:cNvSpPr/>
          <p:nvPr/>
        </p:nvSpPr>
        <p:spPr bwMode="auto">
          <a:xfrm>
            <a:off x="3217856" y="4298963"/>
            <a:ext cx="3655608" cy="91354"/>
          </a:xfrm>
          <a:prstGeom prst="rect">
            <a:avLst/>
          </a:prstGeom>
          <a:solidFill>
            <a:schemeClr val="bg1">
              <a:lumMod val="50000"/>
            </a:schemeClr>
          </a:solidFill>
          <a:ln w="9525" cap="flat" cmpd="sng" algn="ctr">
            <a:solidFill>
              <a:schemeClr val="bg1">
                <a:lumMod val="50000"/>
              </a:schemeClr>
            </a:solidFill>
            <a:prstDash val="solid"/>
            <a:round/>
            <a:headEnd type="none" w="med" len="med"/>
            <a:tailEnd type="none" w="med" len="med"/>
          </a:ln>
          <a:effectLst/>
        </p:spPr>
        <p:txBody>
          <a:bodyPr vert="horz" wrap="square" lIns="84406" tIns="42203" rIns="84406" bIns="42203" numCol="1" rtlCol="0" anchor="t" anchorCtr="0" compatLnSpc="1">
            <a:prstTxWarp prst="textNoShape">
              <a:avLst/>
            </a:prstTxWarp>
          </a:bodyPr>
          <a:lstStyle/>
          <a:p>
            <a:pPr defTabSz="844083" eaLnBrk="0" fontAlgn="base" hangingPunct="0">
              <a:spcBef>
                <a:spcPct val="0"/>
              </a:spcBef>
              <a:spcAft>
                <a:spcPct val="0"/>
              </a:spcAft>
            </a:pPr>
            <a:endParaRPr lang="es-MX" sz="923">
              <a:latin typeface="Arial" charset="0"/>
            </a:endParaRPr>
          </a:p>
        </p:txBody>
      </p:sp>
      <p:sp>
        <p:nvSpPr>
          <p:cNvPr id="292" name="Rectángulo 291"/>
          <p:cNvSpPr/>
          <p:nvPr/>
        </p:nvSpPr>
        <p:spPr bwMode="auto">
          <a:xfrm>
            <a:off x="7212319" y="4296924"/>
            <a:ext cx="3789178" cy="91354"/>
          </a:xfrm>
          <a:prstGeom prst="rect">
            <a:avLst/>
          </a:prstGeom>
          <a:solidFill>
            <a:schemeClr val="bg1">
              <a:lumMod val="50000"/>
            </a:schemeClr>
          </a:solidFill>
          <a:ln w="9525" cap="flat" cmpd="sng" algn="ctr">
            <a:solidFill>
              <a:schemeClr val="bg1">
                <a:lumMod val="50000"/>
              </a:schemeClr>
            </a:solidFill>
            <a:prstDash val="solid"/>
            <a:round/>
            <a:headEnd type="none" w="med" len="med"/>
            <a:tailEnd type="none" w="med" len="med"/>
          </a:ln>
          <a:effectLst/>
        </p:spPr>
        <p:txBody>
          <a:bodyPr vert="horz" wrap="square" lIns="84406" tIns="42203" rIns="84406" bIns="42203" numCol="1" rtlCol="0" anchor="t" anchorCtr="0" compatLnSpc="1">
            <a:prstTxWarp prst="textNoShape">
              <a:avLst/>
            </a:prstTxWarp>
          </a:bodyPr>
          <a:lstStyle/>
          <a:p>
            <a:pPr defTabSz="844083" eaLnBrk="0" fontAlgn="base" hangingPunct="0">
              <a:spcBef>
                <a:spcPct val="0"/>
              </a:spcBef>
              <a:spcAft>
                <a:spcPct val="0"/>
              </a:spcAft>
            </a:pPr>
            <a:endParaRPr lang="es-MX" sz="923">
              <a:latin typeface="Arial" charset="0"/>
            </a:endParaRPr>
          </a:p>
        </p:txBody>
      </p:sp>
      <p:sp>
        <p:nvSpPr>
          <p:cNvPr id="3089" name="Line 58"/>
          <p:cNvSpPr>
            <a:spLocks noChangeShapeType="1"/>
          </p:cNvSpPr>
          <p:nvPr/>
        </p:nvSpPr>
        <p:spPr bwMode="auto">
          <a:xfrm>
            <a:off x="5777225" y="2425386"/>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 name="CuadroTexto 1"/>
          <p:cNvSpPr txBox="1"/>
          <p:nvPr/>
        </p:nvSpPr>
        <p:spPr>
          <a:xfrm>
            <a:off x="151370" y="1816047"/>
            <a:ext cx="11934602" cy="553998"/>
          </a:xfrm>
          <a:prstGeom prst="rect">
            <a:avLst/>
          </a:prstGeom>
          <a:noFill/>
        </p:spPr>
        <p:txBody>
          <a:bodyPr wrap="square" rtlCol="0">
            <a:spAutoFit/>
          </a:bodyPr>
          <a:lstStyle/>
          <a:p>
            <a:r>
              <a:rPr lang="es-MX" sz="600" b="1" dirty="0">
                <a:latin typeface="Tahoma" panose="020B0604030504040204" pitchFamily="34" charset="0"/>
                <a:ea typeface="Tahoma" panose="020B0604030504040204" pitchFamily="34" charset="0"/>
                <a:cs typeface="Tahoma" panose="020B0604030504040204" pitchFamily="34" charset="0"/>
              </a:rPr>
              <a:t>TIPO DE PERSONAL:</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1</a:t>
            </a:r>
            <a:r>
              <a:rPr lang="es-MX" sz="600" dirty="0">
                <a:latin typeface="Tahoma" panose="020B0604030504040204" pitchFamily="34" charset="0"/>
                <a:ea typeface="Tahoma" panose="020B0604030504040204" pitchFamily="34" charset="0"/>
                <a:cs typeface="Tahoma" panose="020B0604030504040204" pitchFamily="34" charset="0"/>
              </a:rPr>
              <a:t>.PERSONAL CAPACITADO O HABILITADO PARA ATENCIÓN A DISTANCIA,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.APOYO ADMINISTRATIVO,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.MÉDICO PASANTE,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.MÉDICO GENERAL, </a:t>
            </a:r>
            <a:r>
              <a:rPr lang="es-MX" sz="600" b="1" dirty="0">
                <a:latin typeface="Tahoma" panose="020B0604030504040204" pitchFamily="34" charset="0"/>
                <a:ea typeface="Tahoma" panose="020B0604030504040204" pitchFamily="34" charset="0"/>
                <a:cs typeface="Tahoma" panose="020B0604030504040204" pitchFamily="34" charset="0"/>
              </a:rPr>
              <a:t>5</a:t>
            </a:r>
            <a:r>
              <a:rPr lang="es-MX" sz="600" dirty="0">
                <a:latin typeface="Tahoma" panose="020B0604030504040204" pitchFamily="34" charset="0"/>
                <a:ea typeface="Tahoma" panose="020B0604030504040204" pitchFamily="34" charset="0"/>
                <a:cs typeface="Tahoma" panose="020B0604030504040204" pitchFamily="34" charset="0"/>
              </a:rPr>
              <a:t>.MÉDICO RESIDENTE,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.MÉDICO ESPECIALISTA, </a:t>
            </a:r>
            <a:r>
              <a:rPr lang="es-MX" sz="600" b="1" dirty="0">
                <a:latin typeface="Tahoma" panose="020B0604030504040204" pitchFamily="34" charset="0"/>
                <a:ea typeface="Tahoma" panose="020B0604030504040204" pitchFamily="34" charset="0"/>
                <a:cs typeface="Tahoma" panose="020B0604030504040204" pitchFamily="34" charset="0"/>
              </a:rPr>
              <a:t>7</a:t>
            </a:r>
            <a:r>
              <a:rPr lang="es-MX" sz="600" dirty="0">
                <a:latin typeface="Tahoma" panose="020B0604030504040204" pitchFamily="34" charset="0"/>
                <a:ea typeface="Tahoma" panose="020B0604030504040204" pitchFamily="34" charset="0"/>
                <a:cs typeface="Tahoma" panose="020B0604030504040204" pitchFamily="34" charset="0"/>
              </a:rPr>
              <a:t>.PASANTE DE ENFERMERÍA, </a:t>
            </a:r>
            <a:r>
              <a:rPr lang="es-MX" sz="600" b="1" dirty="0">
                <a:latin typeface="Tahoma" panose="020B0604030504040204" pitchFamily="34" charset="0"/>
                <a:ea typeface="Tahoma" panose="020B0604030504040204" pitchFamily="34" charset="0"/>
                <a:cs typeface="Tahoma" panose="020B0604030504040204" pitchFamily="34" charset="0"/>
              </a:rPr>
              <a:t>8</a:t>
            </a:r>
            <a:r>
              <a:rPr lang="es-MX" sz="600" dirty="0">
                <a:latin typeface="Tahoma" panose="020B0604030504040204" pitchFamily="34" charset="0"/>
                <a:ea typeface="Tahoma" panose="020B0604030504040204" pitchFamily="34" charset="0"/>
                <a:cs typeface="Tahoma" panose="020B0604030504040204" pitchFamily="34" charset="0"/>
              </a:rPr>
              <a:t>.ENFERMERA, </a:t>
            </a:r>
            <a:r>
              <a:rPr lang="es-MX" sz="600" b="1" dirty="0">
                <a:latin typeface="Tahoma" panose="020B0604030504040204" pitchFamily="34" charset="0"/>
                <a:ea typeface="Tahoma" panose="020B0604030504040204" pitchFamily="34" charset="0"/>
                <a:cs typeface="Tahoma" panose="020B0604030504040204" pitchFamily="34" charset="0"/>
              </a:rPr>
              <a:t>9</a:t>
            </a:r>
            <a:r>
              <a:rPr lang="es-MX" sz="600" dirty="0">
                <a:latin typeface="Tahoma" panose="020B0604030504040204" pitchFamily="34" charset="0"/>
                <a:ea typeface="Tahoma" panose="020B0604030504040204" pitchFamily="34" charset="0"/>
                <a:cs typeface="Tahoma" panose="020B0604030504040204" pitchFamily="34" charset="0"/>
              </a:rPr>
              <a:t>.PASANTE DE NUTRICIÓN, </a:t>
            </a:r>
            <a:r>
              <a:rPr lang="es-MX" sz="600" b="1" dirty="0">
                <a:latin typeface="Tahoma" panose="020B0604030504040204" pitchFamily="34" charset="0"/>
                <a:ea typeface="Tahoma" panose="020B0604030504040204" pitchFamily="34" charset="0"/>
                <a:cs typeface="Tahoma" panose="020B0604030504040204" pitchFamily="34" charset="0"/>
              </a:rPr>
              <a:t>10</a:t>
            </a:r>
            <a:r>
              <a:rPr lang="es-MX" sz="600" dirty="0">
                <a:latin typeface="Tahoma" panose="020B0604030504040204" pitchFamily="34" charset="0"/>
                <a:ea typeface="Tahoma" panose="020B0604030504040204" pitchFamily="34" charset="0"/>
                <a:cs typeface="Tahoma" panose="020B0604030504040204" pitchFamily="34" charset="0"/>
              </a:rPr>
              <a:t>.NUTRIÓLOGO, </a:t>
            </a:r>
            <a:r>
              <a:rPr lang="es-MX" sz="600" b="1" dirty="0">
                <a:latin typeface="Tahoma" panose="020B0604030504040204" pitchFamily="34" charset="0"/>
                <a:ea typeface="Tahoma" panose="020B0604030504040204" pitchFamily="34" charset="0"/>
                <a:cs typeface="Tahoma" panose="020B0604030504040204" pitchFamily="34" charset="0"/>
              </a:rPr>
              <a:t>11</a:t>
            </a:r>
            <a:r>
              <a:rPr lang="es-MX" sz="600" dirty="0">
                <a:latin typeface="Tahoma" panose="020B0604030504040204" pitchFamily="34" charset="0"/>
                <a:ea typeface="Tahoma" panose="020B0604030504040204" pitchFamily="34" charset="0"/>
                <a:cs typeface="Tahoma" panose="020B0604030504040204" pitchFamily="34" charset="0"/>
              </a:rPr>
              <a:t>.HOMEÓPATA, </a:t>
            </a:r>
            <a:r>
              <a:rPr lang="es-MX" sz="600" b="1" dirty="0">
                <a:latin typeface="Tahoma" panose="020B0604030504040204" pitchFamily="34" charset="0"/>
                <a:ea typeface="Tahoma" panose="020B0604030504040204" pitchFamily="34" charset="0"/>
                <a:cs typeface="Tahoma" panose="020B0604030504040204" pitchFamily="34" charset="0"/>
              </a:rPr>
              <a:t>12</a:t>
            </a:r>
            <a:r>
              <a:rPr lang="es-MX" sz="600" dirty="0">
                <a:latin typeface="Tahoma" panose="020B0604030504040204" pitchFamily="34" charset="0"/>
                <a:ea typeface="Tahoma" panose="020B0604030504040204" pitchFamily="34" charset="0"/>
                <a:cs typeface="Tahoma" panose="020B0604030504040204" pitchFamily="34" charset="0"/>
              </a:rPr>
              <a:t>.MÉDICO TRADICIONAL, </a:t>
            </a:r>
            <a:r>
              <a:rPr lang="es-MX" sz="600" b="1" dirty="0">
                <a:latin typeface="Tahoma" panose="020B0604030504040204" pitchFamily="34" charset="0"/>
                <a:ea typeface="Tahoma" panose="020B0604030504040204" pitchFamily="34" charset="0"/>
                <a:cs typeface="Tahoma" panose="020B0604030504040204" pitchFamily="34" charset="0"/>
              </a:rPr>
              <a:t>13</a:t>
            </a:r>
            <a:r>
              <a:rPr lang="es-MX" sz="600" dirty="0">
                <a:latin typeface="Tahoma" panose="020B0604030504040204" pitchFamily="34" charset="0"/>
                <a:ea typeface="Tahoma" panose="020B0604030504040204" pitchFamily="34" charset="0"/>
                <a:cs typeface="Tahoma" panose="020B0604030504040204" pitchFamily="34" charset="0"/>
              </a:rPr>
              <a:t>.TAPS, </a:t>
            </a:r>
            <a:r>
              <a:rPr lang="es-MX" sz="600" b="1" dirty="0">
                <a:latin typeface="Tahoma" panose="020B0604030504040204" pitchFamily="34" charset="0"/>
                <a:ea typeface="Tahoma" panose="020B0604030504040204" pitchFamily="34" charset="0"/>
                <a:cs typeface="Tahoma" panose="020B0604030504040204" pitchFamily="34" charset="0"/>
              </a:rPr>
              <a:t>14</a:t>
            </a:r>
            <a:r>
              <a:rPr lang="es-MX" sz="600" dirty="0">
                <a:latin typeface="Tahoma" panose="020B0604030504040204" pitchFamily="34" charset="0"/>
                <a:ea typeface="Tahoma" panose="020B0604030504040204" pitchFamily="34" charset="0"/>
                <a:cs typeface="Tahoma" panose="020B0604030504040204" pitchFamily="34" charset="0"/>
              </a:rPr>
              <a:t>.PASANTE DE PSICOLOGÍA</a:t>
            </a:r>
            <a:r>
              <a:rPr lang="es-MX" sz="600" dirty="0">
                <a:solidFill>
                  <a:srgbClr val="6E152E"/>
                </a:solidFill>
                <a:latin typeface="Tahoma" panose="020B0604030504040204" pitchFamily="34" charset="0"/>
                <a:ea typeface="Tahoma" panose="020B0604030504040204" pitchFamily="34" charset="0"/>
                <a:cs typeface="Tahoma" panose="020B0604030504040204" pitchFamily="34" charset="0"/>
              </a:rPr>
              <a:t>, </a:t>
            </a:r>
            <a:r>
              <a:rPr lang="es-MX" sz="600" b="1" dirty="0">
                <a:solidFill>
                  <a:srgbClr val="6E152E"/>
                </a:solidFill>
                <a:latin typeface="Tahoma" panose="020B0604030504040204" pitchFamily="34" charset="0"/>
                <a:ea typeface="Tahoma" panose="020B0604030504040204" pitchFamily="34" charset="0"/>
                <a:cs typeface="Tahoma" panose="020B0604030504040204" pitchFamily="34" charset="0"/>
              </a:rPr>
              <a:t>15</a:t>
            </a:r>
            <a:r>
              <a:rPr lang="es-MX" sz="600" dirty="0">
                <a:solidFill>
                  <a:srgbClr val="6E152E"/>
                </a:solidFill>
                <a:latin typeface="Tahoma" panose="020B0604030504040204" pitchFamily="34" charset="0"/>
                <a:ea typeface="Tahoma" panose="020B0604030504040204" pitchFamily="34" charset="0"/>
                <a:cs typeface="Tahoma" panose="020B0604030504040204" pitchFamily="34" charset="0"/>
              </a:rPr>
              <a:t>.PSICÓLOGO</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16</a:t>
            </a:r>
            <a:r>
              <a:rPr lang="es-MX" sz="600" dirty="0">
                <a:latin typeface="Tahoma" panose="020B0604030504040204" pitchFamily="34" charset="0"/>
                <a:ea typeface="Tahoma" panose="020B0604030504040204" pitchFamily="34" charset="0"/>
                <a:cs typeface="Tahoma" panose="020B0604030504040204" pitchFamily="34" charset="0"/>
              </a:rPr>
              <a:t>.LICENCIADA EN ENFERMERÍA Y OBSTÉTRICIA, </a:t>
            </a:r>
            <a:r>
              <a:rPr lang="es-MX" sz="600" b="1" dirty="0">
                <a:latin typeface="Tahoma" panose="020B0604030504040204" pitchFamily="34" charset="0"/>
                <a:ea typeface="Tahoma" panose="020B0604030504040204" pitchFamily="34" charset="0"/>
                <a:cs typeface="Tahoma" panose="020B0604030504040204" pitchFamily="34" charset="0"/>
              </a:rPr>
              <a:t>17</a:t>
            </a:r>
            <a:r>
              <a:rPr lang="es-MX" sz="600" dirty="0">
                <a:latin typeface="Tahoma" panose="020B0604030504040204" pitchFamily="34" charset="0"/>
                <a:ea typeface="Tahoma" panose="020B0604030504040204" pitchFamily="34" charset="0"/>
                <a:cs typeface="Tahoma" panose="020B0604030504040204" pitchFamily="34" charset="0"/>
              </a:rPr>
              <a:t>.PARTERA TÉCNICA, </a:t>
            </a:r>
            <a:r>
              <a:rPr lang="es-MX" sz="600" b="1" dirty="0">
                <a:latin typeface="Tahoma" panose="020B0604030504040204" pitchFamily="34" charset="0"/>
                <a:ea typeface="Tahoma" panose="020B0604030504040204" pitchFamily="34" charset="0"/>
                <a:cs typeface="Tahoma" panose="020B0604030504040204" pitchFamily="34" charset="0"/>
              </a:rPr>
              <a:t>18</a:t>
            </a:r>
            <a:r>
              <a:rPr lang="es-MX" sz="600" dirty="0">
                <a:latin typeface="Tahoma" panose="020B0604030504040204" pitchFamily="34" charset="0"/>
                <a:ea typeface="Tahoma" panose="020B0604030504040204" pitchFamily="34" charset="0"/>
                <a:cs typeface="Tahoma" panose="020B0604030504040204" pitchFamily="34" charset="0"/>
              </a:rPr>
              <a:t>.PROMOTOR DE SALUD, </a:t>
            </a:r>
            <a:r>
              <a:rPr lang="es-MX" sz="600" b="1" dirty="0">
                <a:latin typeface="Tahoma" panose="020B0604030504040204" pitchFamily="34" charset="0"/>
                <a:ea typeface="Tahoma" panose="020B0604030504040204" pitchFamily="34" charset="0"/>
                <a:cs typeface="Tahoma" panose="020B0604030504040204" pitchFamily="34" charset="0"/>
              </a:rPr>
              <a:t>19</a:t>
            </a:r>
            <a:r>
              <a:rPr lang="es-MX" sz="600" dirty="0">
                <a:latin typeface="Tahoma" panose="020B0604030504040204" pitchFamily="34" charset="0"/>
                <a:ea typeface="Tahoma" panose="020B0604030504040204" pitchFamily="34" charset="0"/>
                <a:cs typeface="Tahoma" panose="020B0604030504040204" pitchFamily="34" charset="0"/>
              </a:rPr>
              <a:t>.GERONTÓLOGO, </a:t>
            </a:r>
            <a:r>
              <a:rPr lang="es-MX" sz="600" b="1" dirty="0">
                <a:latin typeface="Tahoma" panose="020B0604030504040204" pitchFamily="34" charset="0"/>
                <a:ea typeface="Tahoma" panose="020B0604030504040204" pitchFamily="34" charset="0"/>
                <a:cs typeface="Tahoma" panose="020B0604030504040204" pitchFamily="34" charset="0"/>
              </a:rPr>
              <a:t>88</a:t>
            </a:r>
            <a:r>
              <a:rPr lang="es-MX" sz="600" dirty="0">
                <a:latin typeface="Tahoma" panose="020B0604030504040204" pitchFamily="34" charset="0"/>
                <a:ea typeface="Tahoma" panose="020B0604030504040204" pitchFamily="34" charset="0"/>
                <a:cs typeface="Tahoma" panose="020B0604030504040204" pitchFamily="34" charset="0"/>
              </a:rPr>
              <a:t>.OTROS</a:t>
            </a:r>
          </a:p>
          <a:p>
            <a:r>
              <a:rPr lang="es-MX" sz="600" b="1" dirty="0">
                <a:latin typeface="Tahoma" panose="020B0604030504040204" pitchFamily="34" charset="0"/>
                <a:ea typeface="Tahoma" panose="020B0604030504040204" pitchFamily="34" charset="0"/>
                <a:cs typeface="Tahoma" panose="020B0604030504040204" pitchFamily="34" charset="0"/>
              </a:rPr>
              <a:t>ESPECIALIDAD: 1</a:t>
            </a:r>
            <a:r>
              <a:rPr lang="es-MX" sz="600" dirty="0">
                <a:latin typeface="Tahoma" panose="020B0604030504040204" pitchFamily="34" charset="0"/>
                <a:ea typeface="Tahoma" panose="020B0604030504040204" pitchFamily="34" charset="0"/>
                <a:cs typeface="Tahoma" panose="020B0604030504040204" pitchFamily="34" charset="0"/>
              </a:rPr>
              <a:t>.ALERGÓLOGO,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.ANESTESIÓLOGO,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.ANGIÓLOGO,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.CARDIÓLOGO, </a:t>
            </a:r>
            <a:r>
              <a:rPr lang="es-MX" sz="600" b="1" dirty="0">
                <a:latin typeface="Tahoma" panose="020B0604030504040204" pitchFamily="34" charset="0"/>
                <a:ea typeface="Tahoma" panose="020B0604030504040204" pitchFamily="34" charset="0"/>
                <a:cs typeface="Tahoma" panose="020B0604030504040204" pitchFamily="34" charset="0"/>
              </a:rPr>
              <a:t>5</a:t>
            </a:r>
            <a:r>
              <a:rPr lang="es-MX" sz="600" dirty="0">
                <a:latin typeface="Tahoma" panose="020B0604030504040204" pitchFamily="34" charset="0"/>
                <a:ea typeface="Tahoma" panose="020B0604030504040204" pitchFamily="34" charset="0"/>
                <a:cs typeface="Tahoma" panose="020B0604030504040204" pitchFamily="34" charset="0"/>
              </a:rPr>
              <a:t>.CIRUJANO,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.DERMATÓLOGO, </a:t>
            </a:r>
            <a:r>
              <a:rPr lang="es-MX" sz="600" b="1" dirty="0">
                <a:latin typeface="Tahoma" panose="020B0604030504040204" pitchFamily="34" charset="0"/>
                <a:ea typeface="Tahoma" panose="020B0604030504040204" pitchFamily="34" charset="0"/>
                <a:cs typeface="Tahoma" panose="020B0604030504040204" pitchFamily="34" charset="0"/>
              </a:rPr>
              <a:t>7</a:t>
            </a:r>
            <a:r>
              <a:rPr lang="es-MX" sz="600" dirty="0">
                <a:latin typeface="Tahoma" panose="020B0604030504040204" pitchFamily="34" charset="0"/>
                <a:ea typeface="Tahoma" panose="020B0604030504040204" pitchFamily="34" charset="0"/>
                <a:cs typeface="Tahoma" panose="020B0604030504040204" pitchFamily="34" charset="0"/>
              </a:rPr>
              <a:t>.ENDOCRINÓLOGO, </a:t>
            </a:r>
            <a:r>
              <a:rPr lang="es-MX" sz="600" b="1" dirty="0">
                <a:latin typeface="Tahoma" panose="020B0604030504040204" pitchFamily="34" charset="0"/>
                <a:ea typeface="Tahoma" panose="020B0604030504040204" pitchFamily="34" charset="0"/>
                <a:cs typeface="Tahoma" panose="020B0604030504040204" pitchFamily="34" charset="0"/>
              </a:rPr>
              <a:t>8</a:t>
            </a:r>
            <a:r>
              <a:rPr lang="es-MX" sz="600" dirty="0">
                <a:latin typeface="Tahoma" panose="020B0604030504040204" pitchFamily="34" charset="0"/>
                <a:ea typeface="Tahoma" panose="020B0604030504040204" pitchFamily="34" charset="0"/>
                <a:cs typeface="Tahoma" panose="020B0604030504040204" pitchFamily="34" charset="0"/>
              </a:rPr>
              <a:t>.EPIDEMIÓLOGO, </a:t>
            </a:r>
            <a:r>
              <a:rPr lang="es-MX" sz="600" b="1" dirty="0">
                <a:latin typeface="Tahoma" panose="020B0604030504040204" pitchFamily="34" charset="0"/>
                <a:ea typeface="Tahoma" panose="020B0604030504040204" pitchFamily="34" charset="0"/>
                <a:cs typeface="Tahoma" panose="020B0604030504040204" pitchFamily="34" charset="0"/>
              </a:rPr>
              <a:t>9</a:t>
            </a:r>
            <a:r>
              <a:rPr lang="es-MX" sz="600" dirty="0">
                <a:latin typeface="Tahoma" panose="020B0604030504040204" pitchFamily="34" charset="0"/>
                <a:ea typeface="Tahoma" panose="020B0604030504040204" pitchFamily="34" charset="0"/>
                <a:cs typeface="Tahoma" panose="020B0604030504040204" pitchFamily="34" charset="0"/>
              </a:rPr>
              <a:t>.GASTROENTERÓLOGO, </a:t>
            </a:r>
            <a:r>
              <a:rPr lang="es-MX" sz="600" b="1" dirty="0">
                <a:latin typeface="Tahoma" panose="020B0604030504040204" pitchFamily="34" charset="0"/>
                <a:ea typeface="Tahoma" panose="020B0604030504040204" pitchFamily="34" charset="0"/>
                <a:cs typeface="Tahoma" panose="020B0604030504040204" pitchFamily="34" charset="0"/>
              </a:rPr>
              <a:t>10</a:t>
            </a:r>
            <a:r>
              <a:rPr lang="es-MX" sz="600" dirty="0">
                <a:latin typeface="Tahoma" panose="020B0604030504040204" pitchFamily="34" charset="0"/>
                <a:ea typeface="Tahoma" panose="020B0604030504040204" pitchFamily="34" charset="0"/>
                <a:cs typeface="Tahoma" panose="020B0604030504040204" pitchFamily="34" charset="0"/>
              </a:rPr>
              <a:t>.GERIATRA, </a:t>
            </a:r>
            <a:r>
              <a:rPr lang="es-MX" sz="600" b="1" dirty="0">
                <a:latin typeface="Tahoma" panose="020B0604030504040204" pitchFamily="34" charset="0"/>
                <a:ea typeface="Tahoma" panose="020B0604030504040204" pitchFamily="34" charset="0"/>
                <a:cs typeface="Tahoma" panose="020B0604030504040204" pitchFamily="34" charset="0"/>
              </a:rPr>
              <a:t>11</a:t>
            </a:r>
            <a:r>
              <a:rPr lang="es-MX" sz="600" dirty="0">
                <a:latin typeface="Tahoma" panose="020B0604030504040204" pitchFamily="34" charset="0"/>
                <a:ea typeface="Tahoma" panose="020B0604030504040204" pitchFamily="34" charset="0"/>
                <a:cs typeface="Tahoma" panose="020B0604030504040204" pitchFamily="34" charset="0"/>
              </a:rPr>
              <a:t>.GINECOOBSTÉTRA, </a:t>
            </a:r>
            <a:r>
              <a:rPr lang="es-MX" sz="600" b="1" dirty="0">
                <a:latin typeface="Tahoma" panose="020B0604030504040204" pitchFamily="34" charset="0"/>
                <a:ea typeface="Tahoma" panose="020B0604030504040204" pitchFamily="34" charset="0"/>
                <a:cs typeface="Tahoma" panose="020B0604030504040204" pitchFamily="34" charset="0"/>
              </a:rPr>
              <a:t>12</a:t>
            </a:r>
            <a:r>
              <a:rPr lang="es-MX" sz="600" dirty="0">
                <a:latin typeface="Tahoma" panose="020B0604030504040204" pitchFamily="34" charset="0"/>
                <a:ea typeface="Tahoma" panose="020B0604030504040204" pitchFamily="34" charset="0"/>
                <a:cs typeface="Tahoma" panose="020B0604030504040204" pitchFamily="34" charset="0"/>
              </a:rPr>
              <a:t>.HEMATÓLOGO, </a:t>
            </a:r>
            <a:r>
              <a:rPr lang="es-MX" sz="600" b="1" dirty="0">
                <a:latin typeface="Tahoma" panose="020B0604030504040204" pitchFamily="34" charset="0"/>
                <a:ea typeface="Tahoma" panose="020B0604030504040204" pitchFamily="34" charset="0"/>
                <a:cs typeface="Tahoma" panose="020B0604030504040204" pitchFamily="34" charset="0"/>
              </a:rPr>
              <a:t>13</a:t>
            </a:r>
            <a:r>
              <a:rPr lang="es-MX" sz="600" dirty="0">
                <a:latin typeface="Tahoma" panose="020B0604030504040204" pitchFamily="34" charset="0"/>
                <a:ea typeface="Tahoma" panose="020B0604030504040204" pitchFamily="34" charset="0"/>
                <a:cs typeface="Tahoma" panose="020B0604030504040204" pitchFamily="34" charset="0"/>
              </a:rPr>
              <a:t>.INFECTÓLOGO, </a:t>
            </a:r>
            <a:r>
              <a:rPr lang="es-MX" sz="600" b="1" dirty="0">
                <a:latin typeface="Tahoma" panose="020B0604030504040204" pitchFamily="34" charset="0"/>
                <a:ea typeface="Tahoma" panose="020B0604030504040204" pitchFamily="34" charset="0"/>
                <a:cs typeface="Tahoma" panose="020B0604030504040204" pitchFamily="34" charset="0"/>
              </a:rPr>
              <a:t>14</a:t>
            </a:r>
            <a:r>
              <a:rPr lang="es-MX" sz="600" dirty="0">
                <a:latin typeface="Tahoma" panose="020B0604030504040204" pitchFamily="34" charset="0"/>
                <a:ea typeface="Tahoma" panose="020B0604030504040204" pitchFamily="34" charset="0"/>
                <a:cs typeface="Tahoma" panose="020B0604030504040204" pitchFamily="34" charset="0"/>
              </a:rPr>
              <a:t>.INMUNÓLOGO, </a:t>
            </a:r>
            <a:r>
              <a:rPr lang="es-MX" sz="600" b="1" dirty="0">
                <a:latin typeface="Tahoma" panose="020B0604030504040204" pitchFamily="34" charset="0"/>
                <a:ea typeface="Tahoma" panose="020B0604030504040204" pitchFamily="34" charset="0"/>
                <a:cs typeface="Tahoma" panose="020B0604030504040204" pitchFamily="34" charset="0"/>
              </a:rPr>
              <a:t>15</a:t>
            </a:r>
            <a:r>
              <a:rPr lang="es-MX" sz="600" dirty="0">
                <a:latin typeface="Tahoma" panose="020B0604030504040204" pitchFamily="34" charset="0"/>
                <a:ea typeface="Tahoma" panose="020B0604030504040204" pitchFamily="34" charset="0"/>
                <a:cs typeface="Tahoma" panose="020B0604030504040204" pitchFamily="34" charset="0"/>
              </a:rPr>
              <a:t>.INTERNISTA, </a:t>
            </a:r>
            <a:r>
              <a:rPr lang="es-MX" sz="600" b="1" dirty="0">
                <a:latin typeface="Tahoma" panose="020B0604030504040204" pitchFamily="34" charset="0"/>
                <a:ea typeface="Tahoma" panose="020B0604030504040204" pitchFamily="34" charset="0"/>
                <a:cs typeface="Tahoma" panose="020B0604030504040204" pitchFamily="34" charset="0"/>
              </a:rPr>
              <a:t>16</a:t>
            </a:r>
            <a:r>
              <a:rPr lang="es-MX" sz="600" dirty="0">
                <a:latin typeface="Tahoma" panose="020B0604030504040204" pitchFamily="34" charset="0"/>
                <a:ea typeface="Tahoma" panose="020B0604030504040204" pitchFamily="34" charset="0"/>
                <a:cs typeface="Tahoma" panose="020B0604030504040204" pitchFamily="34" charset="0"/>
              </a:rPr>
              <a:t>.MEDICINA CRÍTICA, </a:t>
            </a:r>
            <a:r>
              <a:rPr lang="es-MX" sz="600" b="1" dirty="0">
                <a:latin typeface="Tahoma" panose="020B0604030504040204" pitchFamily="34" charset="0"/>
                <a:ea typeface="Tahoma" panose="020B0604030504040204" pitchFamily="34" charset="0"/>
                <a:cs typeface="Tahoma" panose="020B0604030504040204" pitchFamily="34" charset="0"/>
              </a:rPr>
              <a:t>17</a:t>
            </a:r>
            <a:r>
              <a:rPr lang="es-MX" sz="600" dirty="0">
                <a:latin typeface="Tahoma" panose="020B0604030504040204" pitchFamily="34" charset="0"/>
                <a:ea typeface="Tahoma" panose="020B0604030504040204" pitchFamily="34" charset="0"/>
                <a:cs typeface="Tahoma" panose="020B0604030504040204" pitchFamily="34" charset="0"/>
              </a:rPr>
              <a:t>.NEFRÓLOGO, </a:t>
            </a:r>
            <a:r>
              <a:rPr lang="es-MX" sz="600" b="1" dirty="0">
                <a:latin typeface="Tahoma" panose="020B0604030504040204" pitchFamily="34" charset="0"/>
                <a:ea typeface="Tahoma" panose="020B0604030504040204" pitchFamily="34" charset="0"/>
                <a:cs typeface="Tahoma" panose="020B0604030504040204" pitchFamily="34" charset="0"/>
              </a:rPr>
              <a:t>18</a:t>
            </a:r>
            <a:r>
              <a:rPr lang="es-MX" sz="600" dirty="0">
                <a:latin typeface="Tahoma" panose="020B0604030504040204" pitchFamily="34" charset="0"/>
                <a:ea typeface="Tahoma" panose="020B0604030504040204" pitchFamily="34" charset="0"/>
                <a:cs typeface="Tahoma" panose="020B0604030504040204" pitchFamily="34" charset="0"/>
              </a:rPr>
              <a:t>.NEONATÓLOGO, </a:t>
            </a:r>
            <a:r>
              <a:rPr lang="es-MX" sz="600" b="1" dirty="0">
                <a:latin typeface="Tahoma" panose="020B0604030504040204" pitchFamily="34" charset="0"/>
                <a:ea typeface="Tahoma" panose="020B0604030504040204" pitchFamily="34" charset="0"/>
                <a:cs typeface="Tahoma" panose="020B0604030504040204" pitchFamily="34" charset="0"/>
              </a:rPr>
              <a:t>19</a:t>
            </a:r>
            <a:r>
              <a:rPr lang="es-MX" sz="600" dirty="0">
                <a:latin typeface="Tahoma" panose="020B0604030504040204" pitchFamily="34" charset="0"/>
                <a:ea typeface="Tahoma" panose="020B0604030504040204" pitchFamily="34" charset="0"/>
                <a:cs typeface="Tahoma" panose="020B0604030504040204" pitchFamily="34" charset="0"/>
              </a:rPr>
              <a:t>.NEUMÓLOGO, </a:t>
            </a:r>
            <a:r>
              <a:rPr lang="es-MX" sz="600" b="1" dirty="0">
                <a:latin typeface="Tahoma" panose="020B0604030504040204" pitchFamily="34" charset="0"/>
                <a:ea typeface="Tahoma" panose="020B0604030504040204" pitchFamily="34" charset="0"/>
                <a:cs typeface="Tahoma" panose="020B0604030504040204" pitchFamily="34" charset="0"/>
              </a:rPr>
              <a:t>20</a:t>
            </a:r>
            <a:r>
              <a:rPr lang="es-MX" sz="600" dirty="0">
                <a:latin typeface="Tahoma" panose="020B0604030504040204" pitchFamily="34" charset="0"/>
                <a:ea typeface="Tahoma" panose="020B0604030504040204" pitchFamily="34" charset="0"/>
                <a:cs typeface="Tahoma" panose="020B0604030504040204" pitchFamily="34" charset="0"/>
              </a:rPr>
              <a:t>.NEUROCIRUJANO, </a:t>
            </a:r>
            <a:r>
              <a:rPr lang="es-MX" sz="600" b="1" dirty="0">
                <a:latin typeface="Tahoma" panose="020B0604030504040204" pitchFamily="34" charset="0"/>
                <a:ea typeface="Tahoma" panose="020B0604030504040204" pitchFamily="34" charset="0"/>
                <a:cs typeface="Tahoma" panose="020B0604030504040204" pitchFamily="34" charset="0"/>
              </a:rPr>
              <a:t>21</a:t>
            </a:r>
            <a:r>
              <a:rPr lang="es-MX" sz="600" dirty="0">
                <a:latin typeface="Tahoma" panose="020B0604030504040204" pitchFamily="34" charset="0"/>
                <a:ea typeface="Tahoma" panose="020B0604030504040204" pitchFamily="34" charset="0"/>
                <a:cs typeface="Tahoma" panose="020B0604030504040204" pitchFamily="34" charset="0"/>
              </a:rPr>
              <a:t>.NEURÓLOGO, </a:t>
            </a:r>
            <a:r>
              <a:rPr lang="es-MX" sz="600" b="1" dirty="0">
                <a:latin typeface="Tahoma" panose="020B0604030504040204" pitchFamily="34" charset="0"/>
                <a:ea typeface="Tahoma" panose="020B0604030504040204" pitchFamily="34" charset="0"/>
                <a:cs typeface="Tahoma" panose="020B0604030504040204" pitchFamily="34" charset="0"/>
              </a:rPr>
              <a:t>22</a:t>
            </a:r>
            <a:r>
              <a:rPr lang="es-MX" sz="600" dirty="0">
                <a:latin typeface="Tahoma" panose="020B0604030504040204" pitchFamily="34" charset="0"/>
                <a:ea typeface="Tahoma" panose="020B0604030504040204" pitchFamily="34" charset="0"/>
                <a:cs typeface="Tahoma" panose="020B0604030504040204" pitchFamily="34" charset="0"/>
              </a:rPr>
              <a:t>.OFTALMÓLOGO, </a:t>
            </a:r>
            <a:r>
              <a:rPr lang="es-MX" sz="600" b="1" dirty="0">
                <a:latin typeface="Tahoma" panose="020B0604030504040204" pitchFamily="34" charset="0"/>
                <a:ea typeface="Tahoma" panose="020B0604030504040204" pitchFamily="34" charset="0"/>
                <a:cs typeface="Tahoma" panose="020B0604030504040204" pitchFamily="34" charset="0"/>
              </a:rPr>
              <a:t>23</a:t>
            </a:r>
            <a:r>
              <a:rPr lang="es-MX" sz="600" dirty="0">
                <a:latin typeface="Tahoma" panose="020B0604030504040204" pitchFamily="34" charset="0"/>
                <a:ea typeface="Tahoma" panose="020B0604030504040204" pitchFamily="34" charset="0"/>
                <a:cs typeface="Tahoma" panose="020B0604030504040204" pitchFamily="34" charset="0"/>
              </a:rPr>
              <a:t>.ONCÓLOGO, </a:t>
            </a:r>
            <a:r>
              <a:rPr lang="es-MX" sz="600" b="1" dirty="0">
                <a:latin typeface="Tahoma" panose="020B0604030504040204" pitchFamily="34" charset="0"/>
                <a:ea typeface="Tahoma" panose="020B0604030504040204" pitchFamily="34" charset="0"/>
                <a:cs typeface="Tahoma" panose="020B0604030504040204" pitchFamily="34" charset="0"/>
              </a:rPr>
              <a:t>24</a:t>
            </a:r>
            <a:r>
              <a:rPr lang="es-MX" sz="600" dirty="0">
                <a:latin typeface="Tahoma" panose="020B0604030504040204" pitchFamily="34" charset="0"/>
                <a:ea typeface="Tahoma" panose="020B0604030504040204" pitchFamily="34" charset="0"/>
                <a:cs typeface="Tahoma" panose="020B0604030504040204" pitchFamily="34" charset="0"/>
              </a:rPr>
              <a:t>.ORTOPEDISTA, </a:t>
            </a:r>
            <a:r>
              <a:rPr lang="es-MX" sz="600" b="1" dirty="0">
                <a:latin typeface="Tahoma" panose="020B0604030504040204" pitchFamily="34" charset="0"/>
                <a:ea typeface="Tahoma" panose="020B0604030504040204" pitchFamily="34" charset="0"/>
                <a:cs typeface="Tahoma" panose="020B0604030504040204" pitchFamily="34" charset="0"/>
              </a:rPr>
              <a:t>25</a:t>
            </a:r>
            <a:r>
              <a:rPr lang="es-MX" sz="600" dirty="0">
                <a:latin typeface="Tahoma" panose="020B0604030504040204" pitchFamily="34" charset="0"/>
                <a:ea typeface="Tahoma" panose="020B0604030504040204" pitchFamily="34" charset="0"/>
                <a:cs typeface="Tahoma" panose="020B0604030504040204" pitchFamily="34" charset="0"/>
              </a:rPr>
              <a:t>.OTORRINOLARINGÓLOGO, </a:t>
            </a:r>
            <a:r>
              <a:rPr lang="es-MX" sz="600" b="1" dirty="0">
                <a:latin typeface="Tahoma" panose="020B0604030504040204" pitchFamily="34" charset="0"/>
                <a:ea typeface="Tahoma" panose="020B0604030504040204" pitchFamily="34" charset="0"/>
                <a:cs typeface="Tahoma" panose="020B0604030504040204" pitchFamily="34" charset="0"/>
              </a:rPr>
              <a:t>26</a:t>
            </a:r>
            <a:r>
              <a:rPr lang="es-MX" sz="600" dirty="0">
                <a:latin typeface="Tahoma" panose="020B0604030504040204" pitchFamily="34" charset="0"/>
                <a:ea typeface="Tahoma" panose="020B0604030504040204" pitchFamily="34" charset="0"/>
                <a:cs typeface="Tahoma" panose="020B0604030504040204" pitchFamily="34" charset="0"/>
              </a:rPr>
              <a:t>.PEDIATRA, </a:t>
            </a:r>
            <a:r>
              <a:rPr lang="es-MX" sz="600" b="1" dirty="0">
                <a:latin typeface="Tahoma" panose="020B0604030504040204" pitchFamily="34" charset="0"/>
                <a:ea typeface="Tahoma" panose="020B0604030504040204" pitchFamily="34" charset="0"/>
                <a:cs typeface="Tahoma" panose="020B0604030504040204" pitchFamily="34" charset="0"/>
              </a:rPr>
              <a:t>27</a:t>
            </a:r>
            <a:r>
              <a:rPr lang="es-MX" sz="600" dirty="0">
                <a:latin typeface="Tahoma" panose="020B0604030504040204" pitchFamily="34" charset="0"/>
                <a:ea typeface="Tahoma" panose="020B0604030504040204" pitchFamily="34" charset="0"/>
                <a:cs typeface="Tahoma" panose="020B0604030504040204" pitchFamily="34" charset="0"/>
              </a:rPr>
              <a:t>.PROCTÓLOGO, </a:t>
            </a:r>
            <a:r>
              <a:rPr lang="es-MX" sz="600" b="1" dirty="0">
                <a:latin typeface="Tahoma" panose="020B0604030504040204" pitchFamily="34" charset="0"/>
                <a:ea typeface="Tahoma" panose="020B0604030504040204" pitchFamily="34" charset="0"/>
                <a:cs typeface="Tahoma" panose="020B0604030504040204" pitchFamily="34" charset="0"/>
              </a:rPr>
              <a:t>28</a:t>
            </a:r>
            <a:r>
              <a:rPr lang="es-MX" sz="600" dirty="0">
                <a:latin typeface="Tahoma" panose="020B0604030504040204" pitchFamily="34" charset="0"/>
                <a:ea typeface="Tahoma" panose="020B0604030504040204" pitchFamily="34" charset="0"/>
                <a:cs typeface="Tahoma" panose="020B0604030504040204" pitchFamily="34" charset="0"/>
              </a:rPr>
              <a:t>.PSIQUIÁTRA, </a:t>
            </a:r>
            <a:r>
              <a:rPr lang="es-MX" sz="600" b="1" dirty="0">
                <a:latin typeface="Tahoma" panose="020B0604030504040204" pitchFamily="34" charset="0"/>
                <a:ea typeface="Tahoma" panose="020B0604030504040204" pitchFamily="34" charset="0"/>
                <a:cs typeface="Tahoma" panose="020B0604030504040204" pitchFamily="34" charset="0"/>
              </a:rPr>
              <a:t>29</a:t>
            </a:r>
            <a:r>
              <a:rPr lang="es-MX" sz="600" dirty="0">
                <a:latin typeface="Tahoma" panose="020B0604030504040204" pitchFamily="34" charset="0"/>
                <a:ea typeface="Tahoma" panose="020B0604030504040204" pitchFamily="34" charset="0"/>
                <a:cs typeface="Tahoma" panose="020B0604030504040204" pitchFamily="34" charset="0"/>
              </a:rPr>
              <a:t>.REUMATÓLOGO, </a:t>
            </a:r>
            <a:r>
              <a:rPr lang="es-MX" sz="600" b="1" dirty="0">
                <a:latin typeface="Tahoma" panose="020B0604030504040204" pitchFamily="34" charset="0"/>
                <a:ea typeface="Tahoma" panose="020B0604030504040204" pitchFamily="34" charset="0"/>
                <a:cs typeface="Tahoma" panose="020B0604030504040204" pitchFamily="34" charset="0"/>
              </a:rPr>
              <a:t>30</a:t>
            </a:r>
            <a:r>
              <a:rPr lang="es-MX" sz="600" dirty="0">
                <a:latin typeface="Tahoma" panose="020B0604030504040204" pitchFamily="34" charset="0"/>
                <a:ea typeface="Tahoma" panose="020B0604030504040204" pitchFamily="34" charset="0"/>
                <a:cs typeface="Tahoma" panose="020B0604030504040204" pitchFamily="34" charset="0"/>
              </a:rPr>
              <a:t>.TERAPISTA, </a:t>
            </a:r>
            <a:r>
              <a:rPr lang="es-MX" sz="600" b="1" dirty="0">
                <a:latin typeface="Tahoma" panose="020B0604030504040204" pitchFamily="34" charset="0"/>
                <a:ea typeface="Tahoma" panose="020B0604030504040204" pitchFamily="34" charset="0"/>
                <a:cs typeface="Tahoma" panose="020B0604030504040204" pitchFamily="34" charset="0"/>
              </a:rPr>
              <a:t>31</a:t>
            </a:r>
            <a:r>
              <a:rPr lang="es-MX" sz="600" dirty="0">
                <a:latin typeface="Tahoma" panose="020B0604030504040204" pitchFamily="34" charset="0"/>
                <a:ea typeface="Tahoma" panose="020B0604030504040204" pitchFamily="34" charset="0"/>
                <a:cs typeface="Tahoma" panose="020B0604030504040204" pitchFamily="34" charset="0"/>
              </a:rPr>
              <a:t>.TRAUMATÓLOGO, </a:t>
            </a:r>
            <a:r>
              <a:rPr lang="es-MX" sz="600" b="1" dirty="0">
                <a:latin typeface="Tahoma" panose="020B0604030504040204" pitchFamily="34" charset="0"/>
                <a:ea typeface="Tahoma" panose="020B0604030504040204" pitchFamily="34" charset="0"/>
                <a:cs typeface="Tahoma" panose="020B0604030504040204" pitchFamily="34" charset="0"/>
              </a:rPr>
              <a:t>32</a:t>
            </a:r>
            <a:r>
              <a:rPr lang="es-MX" sz="600" dirty="0">
                <a:latin typeface="Tahoma" panose="020B0604030504040204" pitchFamily="34" charset="0"/>
                <a:ea typeface="Tahoma" panose="020B0604030504040204" pitchFamily="34" charset="0"/>
                <a:cs typeface="Tahoma" panose="020B0604030504040204" pitchFamily="34" charset="0"/>
              </a:rPr>
              <a:t>.URGENCIÓLOGO, </a:t>
            </a:r>
            <a:r>
              <a:rPr lang="es-MX" sz="600" b="1" dirty="0">
                <a:latin typeface="Tahoma" panose="020B0604030504040204" pitchFamily="34" charset="0"/>
                <a:ea typeface="Tahoma" panose="020B0604030504040204" pitchFamily="34" charset="0"/>
                <a:cs typeface="Tahoma" panose="020B0604030504040204" pitchFamily="34" charset="0"/>
              </a:rPr>
              <a:t>33</a:t>
            </a:r>
            <a:r>
              <a:rPr lang="es-MX" sz="600" dirty="0">
                <a:latin typeface="Tahoma" panose="020B0604030504040204" pitchFamily="34" charset="0"/>
                <a:ea typeface="Tahoma" panose="020B0604030504040204" pitchFamily="34" charset="0"/>
                <a:cs typeface="Tahoma" panose="020B0604030504040204" pitchFamily="34" charset="0"/>
              </a:rPr>
              <a:t>.URÓLOGO, </a:t>
            </a:r>
            <a:r>
              <a:rPr lang="es-MX" sz="600" b="1" dirty="0">
                <a:latin typeface="Tahoma" panose="020B0604030504040204" pitchFamily="34" charset="0"/>
                <a:ea typeface="Tahoma" panose="020B0604030504040204" pitchFamily="34" charset="0"/>
                <a:cs typeface="Tahoma" panose="020B0604030504040204" pitchFamily="34" charset="0"/>
              </a:rPr>
              <a:t>88</a:t>
            </a:r>
            <a:r>
              <a:rPr lang="es-MX" sz="600" dirty="0">
                <a:latin typeface="Tahoma" panose="020B0604030504040204" pitchFamily="34" charset="0"/>
                <a:ea typeface="Tahoma" panose="020B0604030504040204" pitchFamily="34" charset="0"/>
                <a:cs typeface="Tahoma" panose="020B0604030504040204" pitchFamily="34" charset="0"/>
              </a:rPr>
              <a:t>.OTROS</a:t>
            </a:r>
          </a:p>
          <a:p>
            <a:r>
              <a:rPr lang="es-MX" sz="600" b="1" dirty="0">
                <a:latin typeface="Tahoma" panose="020B0604030504040204" pitchFamily="34" charset="0"/>
                <a:ea typeface="Tahoma" panose="020B0604030504040204" pitchFamily="34" charset="0"/>
                <a:cs typeface="Tahoma" panose="020B0604030504040204" pitchFamily="34" charset="0"/>
              </a:rPr>
              <a:t>SERVICIO O ÁREA: 1</a:t>
            </a:r>
            <a:r>
              <a:rPr lang="es-MX" sz="600" dirty="0">
                <a:latin typeface="Tahoma" panose="020B0604030504040204" pitchFamily="34" charset="0"/>
                <a:ea typeface="Tahoma" panose="020B0604030504040204" pitchFamily="34" charset="0"/>
                <a:cs typeface="Tahoma" panose="020B0604030504040204" pitchFamily="34" charset="0"/>
              </a:rPr>
              <a:t>.UNIDAD DE CONTACTO PARA INTERCONSULTA A DISTANCIA (UCID), </a:t>
            </a:r>
            <a:r>
              <a:rPr lang="es-MX" sz="600" b="1" dirty="0">
                <a:solidFill>
                  <a:srgbClr val="691B31"/>
                </a:solidFill>
                <a:latin typeface="Tahoma" panose="020B0604030504040204" pitchFamily="34" charset="0"/>
                <a:ea typeface="Tahoma" panose="020B0604030504040204" pitchFamily="34" charset="0"/>
                <a:cs typeface="Tahoma" panose="020B0604030504040204" pitchFamily="34" charset="0"/>
              </a:rPr>
              <a:t>2</a:t>
            </a:r>
            <a:r>
              <a:rPr lang="es-MX" sz="600" dirty="0">
                <a:solidFill>
                  <a:srgbClr val="691B31"/>
                </a:solidFill>
                <a:latin typeface="Tahoma" panose="020B0604030504040204" pitchFamily="34" charset="0"/>
                <a:ea typeface="Tahoma" panose="020B0604030504040204" pitchFamily="34" charset="0"/>
                <a:cs typeface="Tahoma" panose="020B0604030504040204" pitchFamily="34" charset="0"/>
              </a:rPr>
              <a:t>.CALLCENTER</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.URGENCIAS,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.HOSPITALIZACIÓN, </a:t>
            </a:r>
            <a:r>
              <a:rPr lang="es-MX" sz="600" b="1" dirty="0">
                <a:latin typeface="Tahoma" panose="020B0604030504040204" pitchFamily="34" charset="0"/>
                <a:ea typeface="Tahoma" panose="020B0604030504040204" pitchFamily="34" charset="0"/>
                <a:cs typeface="Tahoma" panose="020B0604030504040204" pitchFamily="34" charset="0"/>
              </a:rPr>
              <a:t>5</a:t>
            </a:r>
            <a:r>
              <a:rPr lang="es-MX" sz="600" dirty="0">
                <a:latin typeface="Tahoma" panose="020B0604030504040204" pitchFamily="34" charset="0"/>
                <a:ea typeface="Tahoma" panose="020B0604030504040204" pitchFamily="34" charset="0"/>
                <a:cs typeface="Tahoma" panose="020B0604030504040204" pitchFamily="34" charset="0"/>
              </a:rPr>
              <a:t>.TERAPIA INTENSIVA O INTERMEDIA,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.CONSULTA EXTERNA, </a:t>
            </a:r>
            <a:r>
              <a:rPr lang="es-MX" sz="600" b="1" dirty="0">
                <a:latin typeface="Tahoma" panose="020B0604030504040204" pitchFamily="34" charset="0"/>
                <a:ea typeface="Tahoma" panose="020B0604030504040204" pitchFamily="34" charset="0"/>
                <a:cs typeface="Tahoma" panose="020B0604030504040204" pitchFamily="34" charset="0"/>
              </a:rPr>
              <a:t>88</a:t>
            </a:r>
            <a:r>
              <a:rPr lang="es-MX" sz="600" dirty="0">
                <a:latin typeface="Tahoma" panose="020B0604030504040204" pitchFamily="34" charset="0"/>
                <a:ea typeface="Tahoma" panose="020B0604030504040204" pitchFamily="34" charset="0"/>
                <a:cs typeface="Tahoma" panose="020B0604030504040204" pitchFamily="34" charset="0"/>
              </a:rPr>
              <a:t>.OTRO</a:t>
            </a:r>
          </a:p>
        </p:txBody>
      </p:sp>
      <p:sp>
        <p:nvSpPr>
          <p:cNvPr id="65" name="Text Box 376"/>
          <p:cNvSpPr txBox="1">
            <a:spLocks noChangeArrowheads="1"/>
          </p:cNvSpPr>
          <p:nvPr/>
        </p:nvSpPr>
        <p:spPr bwMode="auto">
          <a:xfrm>
            <a:off x="7664025" y="1503096"/>
            <a:ext cx="1381196" cy="203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pPr>
            <a:r>
              <a:rPr lang="es-ES_tradnl" altLang="es-MX" sz="646" b="1" dirty="0"/>
              <a:t>TIPO DE PERSONAL</a:t>
            </a:r>
            <a:r>
              <a:rPr lang="es-ES_tradnl" altLang="es-MX" sz="831" b="1" dirty="0">
                <a:solidFill>
                  <a:schemeClr val="accent5">
                    <a:lumMod val="50000"/>
                  </a:schemeClr>
                </a:solidFill>
              </a:rPr>
              <a:t>: 15   </a:t>
            </a:r>
          </a:p>
        </p:txBody>
      </p:sp>
      <p:sp>
        <p:nvSpPr>
          <p:cNvPr id="3130" name="Text Box 376"/>
          <p:cNvSpPr txBox="1">
            <a:spLocks noChangeArrowheads="1"/>
          </p:cNvSpPr>
          <p:nvPr/>
        </p:nvSpPr>
        <p:spPr bwMode="auto">
          <a:xfrm>
            <a:off x="2837527" y="1632914"/>
            <a:ext cx="3432089" cy="218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pPr>
            <a:r>
              <a:rPr lang="es-ES_tradnl" altLang="es-MX" sz="646" b="1" dirty="0"/>
              <a:t>NOMBRE DEL PRESTADOR DE SERVICIO:  </a:t>
            </a:r>
            <a:r>
              <a:rPr lang="es-ES_tradnl" altLang="es-MX" sz="831" b="1" dirty="0">
                <a:solidFill>
                  <a:srgbClr val="0070C0"/>
                </a:solidFill>
              </a:rPr>
              <a:t>CAREN MONTES OLVERA</a:t>
            </a:r>
          </a:p>
        </p:txBody>
      </p:sp>
      <p:sp>
        <p:nvSpPr>
          <p:cNvPr id="3094" name="Text Box 95"/>
          <p:cNvSpPr txBox="1">
            <a:spLocks noChangeArrowheads="1"/>
          </p:cNvSpPr>
          <p:nvPr/>
        </p:nvSpPr>
        <p:spPr bwMode="auto">
          <a:xfrm>
            <a:off x="1502107" y="1503095"/>
            <a:ext cx="963513" cy="218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90000"/>
              </a:spcBef>
            </a:pPr>
            <a:r>
              <a:rPr lang="es-ES_tradnl" altLang="es-MX" sz="646" b="1" dirty="0"/>
              <a:t>NOMBRE UNIDAD:</a:t>
            </a:r>
            <a:endParaRPr lang="es-ES_tradnl" altLang="es-MX" sz="738" b="1" dirty="0"/>
          </a:p>
        </p:txBody>
      </p:sp>
      <p:sp>
        <p:nvSpPr>
          <p:cNvPr id="3125" name="Line 371"/>
          <p:cNvSpPr>
            <a:spLocks noChangeShapeType="1"/>
          </p:cNvSpPr>
          <p:nvPr/>
        </p:nvSpPr>
        <p:spPr bwMode="auto">
          <a:xfrm>
            <a:off x="7726680" y="1542216"/>
            <a:ext cx="0" cy="28597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128" name="Text Box 374"/>
          <p:cNvSpPr txBox="1">
            <a:spLocks noChangeArrowheads="1"/>
          </p:cNvSpPr>
          <p:nvPr/>
        </p:nvSpPr>
        <p:spPr bwMode="auto">
          <a:xfrm>
            <a:off x="152355" y="1503095"/>
            <a:ext cx="951392" cy="218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pPr>
            <a:r>
              <a:rPr lang="es-ES_tradnl" altLang="es-MX" sz="646" b="1" dirty="0"/>
              <a:t>CLUES:</a:t>
            </a:r>
          </a:p>
        </p:txBody>
      </p:sp>
      <p:sp>
        <p:nvSpPr>
          <p:cNvPr id="3129" name="Text Box 375"/>
          <p:cNvSpPr txBox="1">
            <a:spLocks noChangeArrowheads="1"/>
          </p:cNvSpPr>
          <p:nvPr/>
        </p:nvSpPr>
        <p:spPr bwMode="auto">
          <a:xfrm>
            <a:off x="10735561" y="1491226"/>
            <a:ext cx="1068278" cy="218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pPr>
            <a:r>
              <a:rPr lang="es-ES_tradnl" altLang="es-MX" sz="646" b="1" dirty="0"/>
              <a:t>SERVICIO O ÁREA:</a:t>
            </a:r>
          </a:p>
          <a:p>
            <a:pPr>
              <a:spcBef>
                <a:spcPct val="50000"/>
              </a:spcBef>
            </a:pPr>
            <a:r>
              <a:rPr lang="es-ES_tradnl" altLang="es-MX" sz="646" b="1" dirty="0"/>
              <a:t>               </a:t>
            </a:r>
            <a:r>
              <a:rPr lang="es-ES_tradnl" altLang="es-MX" sz="738" b="1" dirty="0">
                <a:solidFill>
                  <a:schemeClr val="accent2">
                    <a:lumMod val="75000"/>
                  </a:schemeClr>
                </a:solidFill>
              </a:rPr>
              <a:t> </a:t>
            </a:r>
          </a:p>
          <a:p>
            <a:pPr>
              <a:spcBef>
                <a:spcPct val="50000"/>
              </a:spcBef>
            </a:pPr>
            <a:r>
              <a:rPr lang="es-ES_tradnl" altLang="es-MX" sz="646" b="1" dirty="0"/>
              <a:t>                                     </a:t>
            </a:r>
            <a:r>
              <a:rPr lang="es-ES_tradnl" altLang="es-MX" sz="831" b="1" dirty="0">
                <a:solidFill>
                  <a:schemeClr val="accent2">
                    <a:lumMod val="75000"/>
                  </a:schemeClr>
                </a:solidFill>
              </a:rPr>
              <a:t>                                                     </a:t>
            </a:r>
          </a:p>
        </p:txBody>
      </p:sp>
      <p:sp>
        <p:nvSpPr>
          <p:cNvPr id="62" name="Text Box 376"/>
          <p:cNvSpPr txBox="1">
            <a:spLocks noChangeArrowheads="1"/>
          </p:cNvSpPr>
          <p:nvPr/>
        </p:nvSpPr>
        <p:spPr bwMode="auto">
          <a:xfrm>
            <a:off x="9332424" y="1503096"/>
            <a:ext cx="1381196" cy="203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r>
              <a:rPr lang="es-ES_tradnl" altLang="es-MX" sz="646" b="1" dirty="0"/>
              <a:t>CÉDULA PROFESIONAL:</a:t>
            </a:r>
          </a:p>
          <a:p>
            <a:r>
              <a:rPr lang="es-ES_tradnl" altLang="es-MX" sz="600" b="1" dirty="0">
                <a:solidFill>
                  <a:srgbClr val="0070C0"/>
                </a:solidFill>
              </a:rPr>
              <a:t>4643631</a:t>
            </a:r>
            <a:endParaRPr lang="es-ES_tradnl" altLang="es-MX" sz="646" b="1" dirty="0">
              <a:solidFill>
                <a:srgbClr val="0070C0"/>
              </a:solidFill>
            </a:endParaRPr>
          </a:p>
          <a:p>
            <a:endParaRPr lang="es-ES_tradnl" altLang="es-MX" sz="646" b="1" dirty="0">
              <a:solidFill>
                <a:schemeClr val="accent2">
                  <a:lumMod val="75000"/>
                </a:schemeClr>
              </a:solidFill>
            </a:endParaRPr>
          </a:p>
        </p:txBody>
      </p:sp>
      <p:sp>
        <p:nvSpPr>
          <p:cNvPr id="3126" name="Line 372"/>
          <p:cNvSpPr>
            <a:spLocks noChangeShapeType="1"/>
          </p:cNvSpPr>
          <p:nvPr/>
        </p:nvSpPr>
        <p:spPr bwMode="auto">
          <a:xfrm>
            <a:off x="1452206" y="1542216"/>
            <a:ext cx="0" cy="28597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127" name="Line 373"/>
          <p:cNvSpPr>
            <a:spLocks noChangeShapeType="1"/>
          </p:cNvSpPr>
          <p:nvPr/>
        </p:nvSpPr>
        <p:spPr bwMode="auto">
          <a:xfrm>
            <a:off x="10774072" y="1542216"/>
            <a:ext cx="0" cy="28597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75" name="Line 57"/>
          <p:cNvSpPr>
            <a:spLocks noChangeShapeType="1"/>
          </p:cNvSpPr>
          <p:nvPr/>
        </p:nvSpPr>
        <p:spPr bwMode="auto">
          <a:xfrm>
            <a:off x="5886150"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76" name="Line 58"/>
          <p:cNvSpPr>
            <a:spLocks noChangeShapeType="1"/>
          </p:cNvSpPr>
          <p:nvPr/>
        </p:nvSpPr>
        <p:spPr bwMode="auto">
          <a:xfrm>
            <a:off x="6003614"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80" name="Line 338"/>
          <p:cNvSpPr>
            <a:spLocks noChangeShapeType="1"/>
          </p:cNvSpPr>
          <p:nvPr/>
        </p:nvSpPr>
        <p:spPr bwMode="auto">
          <a:xfrm>
            <a:off x="6119431" y="2425386"/>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83" name="Line 59"/>
          <p:cNvSpPr>
            <a:spLocks noChangeShapeType="1"/>
          </p:cNvSpPr>
          <p:nvPr/>
        </p:nvSpPr>
        <p:spPr bwMode="auto">
          <a:xfrm>
            <a:off x="6698290" y="277689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72" name="Line 367"/>
          <p:cNvSpPr>
            <a:spLocks noChangeShapeType="1"/>
          </p:cNvSpPr>
          <p:nvPr/>
        </p:nvSpPr>
        <p:spPr bwMode="auto">
          <a:xfrm flipH="1">
            <a:off x="208188" y="1823105"/>
            <a:ext cx="11785820" cy="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180" name="Line 371"/>
          <p:cNvSpPr>
            <a:spLocks noChangeShapeType="1"/>
          </p:cNvSpPr>
          <p:nvPr/>
        </p:nvSpPr>
        <p:spPr bwMode="auto">
          <a:xfrm>
            <a:off x="9390560" y="1537127"/>
            <a:ext cx="0" cy="28597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50" name="Line 59"/>
          <p:cNvSpPr>
            <a:spLocks noChangeShapeType="1"/>
          </p:cNvSpPr>
          <p:nvPr/>
        </p:nvSpPr>
        <p:spPr bwMode="auto">
          <a:xfrm>
            <a:off x="6235684" y="277689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096" name="Line 103"/>
          <p:cNvSpPr>
            <a:spLocks noChangeShapeType="1"/>
          </p:cNvSpPr>
          <p:nvPr/>
        </p:nvSpPr>
        <p:spPr bwMode="auto">
          <a:xfrm>
            <a:off x="218103" y="5066615"/>
            <a:ext cx="11789334" cy="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121" name="Line 367"/>
          <p:cNvSpPr>
            <a:spLocks noChangeShapeType="1"/>
          </p:cNvSpPr>
          <p:nvPr/>
        </p:nvSpPr>
        <p:spPr bwMode="auto">
          <a:xfrm flipH="1">
            <a:off x="222432" y="2418543"/>
            <a:ext cx="11785820" cy="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112" name="Text Box 351"/>
          <p:cNvSpPr txBox="1">
            <a:spLocks noChangeArrowheads="1"/>
          </p:cNvSpPr>
          <p:nvPr/>
        </p:nvSpPr>
        <p:spPr bwMode="auto">
          <a:xfrm>
            <a:off x="5886767" y="2374360"/>
            <a:ext cx="5975513" cy="176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r>
              <a:rPr lang="es-ES_tradnl" altLang="es-MX" sz="646" b="1" dirty="0"/>
              <a:t>TIPO DE SERVICIO DE ATENCIÓN A DISTANCIA</a:t>
            </a:r>
            <a:endParaRPr lang="es-ES_tradnl" altLang="es-MX" sz="923" dirty="0"/>
          </a:p>
        </p:txBody>
      </p:sp>
      <p:sp>
        <p:nvSpPr>
          <p:cNvPr id="102" name="Text Box 351"/>
          <p:cNvSpPr txBox="1">
            <a:spLocks noChangeArrowheads="1"/>
          </p:cNvSpPr>
          <p:nvPr/>
        </p:nvSpPr>
        <p:spPr bwMode="auto">
          <a:xfrm>
            <a:off x="7039931" y="2500592"/>
            <a:ext cx="3588469" cy="164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r>
              <a:rPr lang="es-MX" altLang="es-MX" sz="554" b="1" dirty="0"/>
              <a:t>TRIAGE A DISTANCIA DE CASOS SOSPECHOSOS DE COVID-19</a:t>
            </a:r>
            <a:endParaRPr lang="es-ES_tradnl" altLang="es-MX" sz="738" dirty="0"/>
          </a:p>
        </p:txBody>
      </p:sp>
      <p:sp>
        <p:nvSpPr>
          <p:cNvPr id="3110" name="Line 345"/>
          <p:cNvSpPr>
            <a:spLocks noChangeShapeType="1"/>
          </p:cNvSpPr>
          <p:nvPr/>
        </p:nvSpPr>
        <p:spPr bwMode="auto">
          <a:xfrm>
            <a:off x="8937026" y="2786612"/>
            <a:ext cx="261868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101" name="Text Box 351"/>
          <p:cNvSpPr txBox="1">
            <a:spLocks noChangeArrowheads="1"/>
          </p:cNvSpPr>
          <p:nvPr/>
        </p:nvSpPr>
        <p:spPr bwMode="auto">
          <a:xfrm>
            <a:off x="6072060" y="2493458"/>
            <a:ext cx="1184111" cy="150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r>
              <a:rPr lang="es-ES_tradnl" altLang="es-MX" sz="554" b="1" dirty="0"/>
              <a:t>ASESORÍA A DISTANCIA</a:t>
            </a:r>
            <a:endParaRPr lang="es-ES_tradnl" altLang="es-MX" sz="554" dirty="0"/>
          </a:p>
        </p:txBody>
      </p:sp>
      <p:sp>
        <p:nvSpPr>
          <p:cNvPr id="196" name="Rectángulo 195"/>
          <p:cNvSpPr/>
          <p:nvPr/>
        </p:nvSpPr>
        <p:spPr>
          <a:xfrm rot="16200000">
            <a:off x="6075319" y="3561672"/>
            <a:ext cx="1437164" cy="179054"/>
          </a:xfrm>
          <a:prstGeom prst="rect">
            <a:avLst/>
          </a:prstGeom>
        </p:spPr>
        <p:txBody>
          <a:bodyPr wrap="square">
            <a:spAutoFit/>
          </a:bodyPr>
          <a:lstStyle/>
          <a:p>
            <a:pPr defTabSz="664632">
              <a:lnSpc>
                <a:spcPts val="554"/>
              </a:lnSpc>
            </a:pPr>
            <a:r>
              <a:rPr lang="es-ES_tradnl" altLang="es-MX" sz="554" b="1" dirty="0"/>
              <a:t>EMOCIONAL PACIENTE COVID-19</a:t>
            </a:r>
          </a:p>
        </p:txBody>
      </p:sp>
      <p:sp>
        <p:nvSpPr>
          <p:cNvPr id="197" name="Rectángulo 196"/>
          <p:cNvSpPr/>
          <p:nvPr/>
        </p:nvSpPr>
        <p:spPr>
          <a:xfrm rot="16200000">
            <a:off x="5620761" y="3638968"/>
            <a:ext cx="1117406" cy="187871"/>
          </a:xfrm>
          <a:prstGeom prst="rect">
            <a:avLst/>
          </a:prstGeom>
        </p:spPr>
        <p:txBody>
          <a:bodyPr wrap="none">
            <a:spAutoFit/>
          </a:bodyPr>
          <a:lstStyle/>
          <a:p>
            <a:r>
              <a:rPr lang="es-ES_tradnl" altLang="es-MX" sz="554" b="1" dirty="0"/>
              <a:t>INFORMACION GENERAL </a:t>
            </a:r>
            <a:endParaRPr lang="es-MX" sz="646" dirty="0"/>
          </a:p>
        </p:txBody>
      </p:sp>
      <p:sp>
        <p:nvSpPr>
          <p:cNvPr id="200" name="Rectángulo 199"/>
          <p:cNvSpPr/>
          <p:nvPr/>
        </p:nvSpPr>
        <p:spPr>
          <a:xfrm rot="16200000">
            <a:off x="5317069" y="3681415"/>
            <a:ext cx="1029271" cy="187871"/>
          </a:xfrm>
          <a:prstGeom prst="rect">
            <a:avLst/>
          </a:prstGeom>
        </p:spPr>
        <p:txBody>
          <a:bodyPr wrap="none">
            <a:spAutoFit/>
          </a:bodyPr>
          <a:lstStyle/>
          <a:p>
            <a:pPr defTabSz="664632">
              <a:spcAft>
                <a:spcPts val="412"/>
              </a:spcAft>
            </a:pPr>
            <a:r>
              <a:rPr lang="es-ES_tradnl" altLang="es-MX" sz="554" b="1" dirty="0"/>
              <a:t>LLAMADA TELEFÓNICA</a:t>
            </a:r>
          </a:p>
        </p:txBody>
      </p:sp>
      <p:sp>
        <p:nvSpPr>
          <p:cNvPr id="201" name="Rectángulo 200"/>
          <p:cNvSpPr/>
          <p:nvPr/>
        </p:nvSpPr>
        <p:spPr>
          <a:xfrm rot="16200000">
            <a:off x="5456959" y="3714135"/>
            <a:ext cx="981372" cy="187871"/>
          </a:xfrm>
          <a:prstGeom prst="rect">
            <a:avLst/>
          </a:prstGeom>
        </p:spPr>
        <p:txBody>
          <a:bodyPr wrap="none">
            <a:spAutoFit/>
          </a:bodyPr>
          <a:lstStyle/>
          <a:p>
            <a:pPr defTabSz="664632">
              <a:spcAft>
                <a:spcPts val="274"/>
              </a:spcAft>
            </a:pPr>
            <a:r>
              <a:rPr lang="es-ES_tradnl" altLang="es-MX" sz="554" b="1" dirty="0"/>
              <a:t>MENSAJERÍA DIGITAL</a:t>
            </a:r>
          </a:p>
        </p:txBody>
      </p:sp>
      <p:sp>
        <p:nvSpPr>
          <p:cNvPr id="202" name="Rectángulo 201"/>
          <p:cNvSpPr/>
          <p:nvPr/>
        </p:nvSpPr>
        <p:spPr>
          <a:xfrm rot="16200000">
            <a:off x="5655372" y="3831746"/>
            <a:ext cx="803184" cy="187871"/>
          </a:xfrm>
          <a:prstGeom prst="rect">
            <a:avLst/>
          </a:prstGeom>
        </p:spPr>
        <p:txBody>
          <a:bodyPr wrap="none">
            <a:spAutoFit/>
          </a:bodyPr>
          <a:lstStyle/>
          <a:p>
            <a:pPr defTabSz="664632">
              <a:spcAft>
                <a:spcPts val="274"/>
              </a:spcAft>
            </a:pPr>
            <a:r>
              <a:rPr lang="es-ES_tradnl" altLang="es-MX" sz="554" b="1" dirty="0"/>
              <a:t>VIDEOLLAMADA</a:t>
            </a:r>
          </a:p>
        </p:txBody>
      </p:sp>
      <p:sp>
        <p:nvSpPr>
          <p:cNvPr id="244" name="Rectángulo 243"/>
          <p:cNvSpPr/>
          <p:nvPr/>
        </p:nvSpPr>
        <p:spPr>
          <a:xfrm rot="16200000">
            <a:off x="11502117" y="3824053"/>
            <a:ext cx="903580" cy="187871"/>
          </a:xfrm>
          <a:prstGeom prst="rect">
            <a:avLst/>
          </a:prstGeom>
        </p:spPr>
        <p:txBody>
          <a:bodyPr wrap="square">
            <a:spAutoFit/>
          </a:bodyPr>
          <a:lstStyle/>
          <a:p>
            <a:pPr defTabSz="664632">
              <a:spcBef>
                <a:spcPts val="343"/>
              </a:spcBef>
            </a:pPr>
            <a:r>
              <a:rPr lang="es-ES_tradnl" altLang="es-MX" sz="554" b="1" dirty="0"/>
              <a:t>REFERIDO A: </a:t>
            </a:r>
          </a:p>
        </p:txBody>
      </p:sp>
      <p:sp>
        <p:nvSpPr>
          <p:cNvPr id="258" name="Line 345"/>
          <p:cNvSpPr>
            <a:spLocks noChangeShapeType="1"/>
          </p:cNvSpPr>
          <p:nvPr/>
        </p:nvSpPr>
        <p:spPr bwMode="auto">
          <a:xfrm>
            <a:off x="5778441" y="2657965"/>
            <a:ext cx="475229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54" name="Line 59"/>
          <p:cNvSpPr>
            <a:spLocks noChangeShapeType="1"/>
          </p:cNvSpPr>
          <p:nvPr/>
        </p:nvSpPr>
        <p:spPr bwMode="auto">
          <a:xfrm>
            <a:off x="4657197" y="4408300"/>
            <a:ext cx="0" cy="68846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32" name="Text Box 368"/>
          <p:cNvSpPr txBox="1">
            <a:spLocks noChangeArrowheads="1"/>
          </p:cNvSpPr>
          <p:nvPr/>
        </p:nvSpPr>
        <p:spPr bwMode="auto">
          <a:xfrm>
            <a:off x="426478" y="4484463"/>
            <a:ext cx="1892140" cy="1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ts val="388"/>
              </a:spcBef>
            </a:pPr>
            <a:r>
              <a:rPr lang="es-ES_tradnl" altLang="es-MX" sz="462" b="1" dirty="0"/>
              <a:t>CURP: </a:t>
            </a:r>
            <a:r>
              <a:rPr lang="es-ES_tradnl" altLang="es-MX" sz="700" b="1" dirty="0">
                <a:solidFill>
                  <a:srgbClr val="0070C0"/>
                </a:solidFill>
              </a:rPr>
              <a:t>SAGL931218MCCLRR03</a:t>
            </a:r>
            <a:endParaRPr lang="es-ES_tradnl" altLang="es-MX" sz="738" b="1" dirty="0">
              <a:solidFill>
                <a:srgbClr val="0070C0"/>
              </a:solidFill>
            </a:endParaRPr>
          </a:p>
          <a:p>
            <a:pPr>
              <a:spcBef>
                <a:spcPts val="388"/>
              </a:spcBef>
            </a:pPr>
            <a:r>
              <a:rPr lang="es-ES_tradnl" altLang="es-MX" sz="462" b="1" dirty="0"/>
              <a:t>Nombre (Nombre(s), Primer Apellido, Segundo Apellido)</a:t>
            </a:r>
          </a:p>
          <a:p>
            <a:pPr>
              <a:spcBef>
                <a:spcPts val="388"/>
              </a:spcBef>
            </a:pPr>
            <a:r>
              <a:rPr lang="es-ES_tradnl" altLang="es-MX" sz="600" b="1" dirty="0">
                <a:solidFill>
                  <a:srgbClr val="0070C0"/>
                </a:solidFill>
              </a:rPr>
              <a:t>LAURA SALAZAR GARCIA</a:t>
            </a:r>
            <a:endParaRPr lang="es-ES_tradnl" altLang="es-MX" sz="738" b="1" dirty="0">
              <a:solidFill>
                <a:srgbClr val="0070C0"/>
              </a:solidFill>
            </a:endParaRPr>
          </a:p>
        </p:txBody>
      </p:sp>
      <p:sp>
        <p:nvSpPr>
          <p:cNvPr id="73" name="Line 60"/>
          <p:cNvSpPr>
            <a:spLocks noChangeShapeType="1"/>
          </p:cNvSpPr>
          <p:nvPr/>
        </p:nvSpPr>
        <p:spPr bwMode="auto">
          <a:xfrm>
            <a:off x="3331070" y="2419608"/>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106" name="Text Box 332"/>
          <p:cNvSpPr txBox="1">
            <a:spLocks noChangeArrowheads="1"/>
          </p:cNvSpPr>
          <p:nvPr/>
        </p:nvSpPr>
        <p:spPr bwMode="auto">
          <a:xfrm>
            <a:off x="713107" y="3252125"/>
            <a:ext cx="1755881" cy="234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spcBef>
                <a:spcPct val="50000"/>
              </a:spcBef>
            </a:pPr>
            <a:r>
              <a:rPr lang="es-ES_tradnl" altLang="es-MX" sz="738" b="1" dirty="0"/>
              <a:t>IDENTIFICACIÓN DEL PACIENTE</a:t>
            </a:r>
            <a:endParaRPr lang="es-ES_tradnl" altLang="es-MX" sz="923" dirty="0"/>
          </a:p>
        </p:txBody>
      </p:sp>
      <p:sp>
        <p:nvSpPr>
          <p:cNvPr id="3107" name="Text Box 333"/>
          <p:cNvSpPr txBox="1">
            <a:spLocks noChangeArrowheads="1"/>
          </p:cNvSpPr>
          <p:nvPr/>
        </p:nvSpPr>
        <p:spPr bwMode="auto">
          <a:xfrm rot="16200000">
            <a:off x="93634" y="4070487"/>
            <a:ext cx="400580" cy="208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spcBef>
                <a:spcPct val="50000"/>
              </a:spcBef>
            </a:pPr>
            <a:r>
              <a:rPr lang="es-ES_tradnl" altLang="es-MX" sz="738" b="1" dirty="0"/>
              <a:t>No.</a:t>
            </a:r>
            <a:endParaRPr lang="es-ES_tradnl" altLang="es-MX" sz="923" dirty="0"/>
          </a:p>
        </p:txBody>
      </p:sp>
      <p:sp>
        <p:nvSpPr>
          <p:cNvPr id="192" name="Rectángulo 191"/>
          <p:cNvSpPr/>
          <p:nvPr/>
        </p:nvSpPr>
        <p:spPr>
          <a:xfrm rot="16200000">
            <a:off x="-489236" y="3355148"/>
            <a:ext cx="1858045" cy="187871"/>
          </a:xfrm>
          <a:prstGeom prst="rect">
            <a:avLst/>
          </a:prstGeom>
        </p:spPr>
        <p:txBody>
          <a:bodyPr wrap="square">
            <a:spAutoFit/>
          </a:bodyPr>
          <a:lstStyle/>
          <a:p>
            <a:pPr defTabSz="664632">
              <a:spcAft>
                <a:spcPts val="343"/>
              </a:spcAft>
            </a:pPr>
            <a:r>
              <a:rPr lang="es-MX" altLang="es-MX" sz="554" b="1" dirty="0"/>
              <a:t>PRIMERA VEZ QUE SE COMUNICA</a:t>
            </a:r>
          </a:p>
        </p:txBody>
      </p:sp>
      <p:sp>
        <p:nvSpPr>
          <p:cNvPr id="319" name="Rectángulo 318"/>
          <p:cNvSpPr/>
          <p:nvPr/>
        </p:nvSpPr>
        <p:spPr>
          <a:xfrm rot="16200000">
            <a:off x="2136774" y="3349497"/>
            <a:ext cx="1834706" cy="195332"/>
          </a:xfrm>
          <a:prstGeom prst="rect">
            <a:avLst/>
          </a:prstGeom>
        </p:spPr>
        <p:txBody>
          <a:bodyPr wrap="square">
            <a:spAutoFit/>
          </a:bodyPr>
          <a:lstStyle/>
          <a:p>
            <a:pPr defTabSz="664632">
              <a:spcAft>
                <a:spcPts val="274"/>
              </a:spcAft>
            </a:pPr>
            <a:r>
              <a:rPr lang="es-ES_tradnl" altLang="es-MX" sz="600" b="1" dirty="0"/>
              <a:t>EDAD Y CLAVE DE LA EDAD </a:t>
            </a:r>
          </a:p>
        </p:txBody>
      </p:sp>
      <p:sp>
        <p:nvSpPr>
          <p:cNvPr id="321" name="Rectángulo 320"/>
          <p:cNvSpPr/>
          <p:nvPr/>
        </p:nvSpPr>
        <p:spPr>
          <a:xfrm rot="16200000">
            <a:off x="2954524" y="4036754"/>
            <a:ext cx="419985" cy="195332"/>
          </a:xfrm>
          <a:prstGeom prst="rect">
            <a:avLst/>
          </a:prstGeom>
        </p:spPr>
        <p:txBody>
          <a:bodyPr wrap="none">
            <a:spAutoFit/>
          </a:bodyPr>
          <a:lstStyle/>
          <a:p>
            <a:pPr defTabSz="664632">
              <a:spcAft>
                <a:spcPts val="274"/>
              </a:spcAft>
            </a:pPr>
            <a:r>
              <a:rPr lang="es-ES_tradnl" altLang="es-MX" sz="600" b="1" dirty="0"/>
              <a:t>SEXO</a:t>
            </a:r>
          </a:p>
        </p:txBody>
      </p:sp>
      <p:sp>
        <p:nvSpPr>
          <p:cNvPr id="322" name="Rectángulo 321"/>
          <p:cNvSpPr/>
          <p:nvPr/>
        </p:nvSpPr>
        <p:spPr>
          <a:xfrm rot="16200000">
            <a:off x="2971145" y="3939481"/>
            <a:ext cx="609669" cy="195332"/>
          </a:xfrm>
          <a:prstGeom prst="rect">
            <a:avLst/>
          </a:prstGeom>
        </p:spPr>
        <p:txBody>
          <a:bodyPr wrap="none">
            <a:spAutoFit/>
          </a:bodyPr>
          <a:lstStyle/>
          <a:p>
            <a:pPr defTabSz="664632">
              <a:spcAft>
                <a:spcPts val="274"/>
              </a:spcAft>
            </a:pPr>
            <a:r>
              <a:rPr lang="es-ES_tradnl" altLang="es-MX" sz="600" b="1" dirty="0"/>
              <a:t>INDÍGENA</a:t>
            </a:r>
          </a:p>
        </p:txBody>
      </p:sp>
      <p:sp>
        <p:nvSpPr>
          <p:cNvPr id="325" name="CuadroTexto 324"/>
          <p:cNvSpPr txBox="1"/>
          <p:nvPr/>
        </p:nvSpPr>
        <p:spPr>
          <a:xfrm>
            <a:off x="2970977" y="4247564"/>
            <a:ext cx="112986" cy="212292"/>
          </a:xfrm>
          <a:prstGeom prst="rect">
            <a:avLst/>
          </a:prstGeom>
          <a:noFill/>
        </p:spPr>
        <p:txBody>
          <a:bodyPr wrap="square" rtlCol="0">
            <a:spAutoFit/>
          </a:bodyPr>
          <a:lstStyle/>
          <a:p>
            <a:r>
              <a:rPr lang="es-MX" sz="554" b="1" dirty="0"/>
              <a:t>2</a:t>
            </a:r>
            <a:endParaRPr lang="es-MX" sz="1662" b="1" dirty="0"/>
          </a:p>
        </p:txBody>
      </p:sp>
      <p:sp>
        <p:nvSpPr>
          <p:cNvPr id="326" name="CuadroTexto 325"/>
          <p:cNvSpPr txBox="1"/>
          <p:nvPr/>
        </p:nvSpPr>
        <p:spPr>
          <a:xfrm>
            <a:off x="3082812" y="4247564"/>
            <a:ext cx="112986" cy="212292"/>
          </a:xfrm>
          <a:prstGeom prst="rect">
            <a:avLst/>
          </a:prstGeom>
          <a:noFill/>
        </p:spPr>
        <p:txBody>
          <a:bodyPr wrap="square" rtlCol="0">
            <a:spAutoFit/>
          </a:bodyPr>
          <a:lstStyle/>
          <a:p>
            <a:r>
              <a:rPr lang="es-MX" sz="554" b="1" dirty="0"/>
              <a:t>3</a:t>
            </a:r>
            <a:endParaRPr lang="es-MX" sz="1662" b="1" dirty="0"/>
          </a:p>
        </p:txBody>
      </p:sp>
      <p:sp>
        <p:nvSpPr>
          <p:cNvPr id="10" name="Rectángulo 9"/>
          <p:cNvSpPr/>
          <p:nvPr/>
        </p:nvSpPr>
        <p:spPr>
          <a:xfrm rot="16200000">
            <a:off x="3061989" y="3919141"/>
            <a:ext cx="644157" cy="195332"/>
          </a:xfrm>
          <a:prstGeom prst="rect">
            <a:avLst/>
          </a:prstGeom>
        </p:spPr>
        <p:txBody>
          <a:bodyPr wrap="none">
            <a:spAutoFit/>
          </a:bodyPr>
          <a:lstStyle/>
          <a:p>
            <a:r>
              <a:rPr lang="es-ES_tradnl" altLang="es-MX" sz="600" b="1" dirty="0"/>
              <a:t>MIGRANTE</a:t>
            </a:r>
            <a:endParaRPr lang="es-MX" sz="600" dirty="0"/>
          </a:p>
        </p:txBody>
      </p:sp>
      <p:sp>
        <p:nvSpPr>
          <p:cNvPr id="63" name="Text Box 376"/>
          <p:cNvSpPr txBox="1">
            <a:spLocks noChangeArrowheads="1"/>
          </p:cNvSpPr>
          <p:nvPr/>
        </p:nvSpPr>
        <p:spPr bwMode="auto">
          <a:xfrm>
            <a:off x="2841952" y="1506961"/>
            <a:ext cx="2130699" cy="218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pPr>
            <a:r>
              <a:rPr lang="es-ES_tradnl" altLang="es-MX" sz="646" b="1" dirty="0"/>
              <a:t>CURP:  </a:t>
            </a:r>
            <a:r>
              <a:rPr lang="es-ES_tradnl" altLang="es-MX" sz="738" b="1" dirty="0">
                <a:solidFill>
                  <a:srgbClr val="0070C0"/>
                </a:solidFill>
              </a:rPr>
              <a:t>MOOC980214MDFNLR01</a:t>
            </a:r>
          </a:p>
        </p:txBody>
      </p:sp>
      <p:sp>
        <p:nvSpPr>
          <p:cNvPr id="64" name="Line 373"/>
          <p:cNvSpPr>
            <a:spLocks noChangeShapeType="1"/>
          </p:cNvSpPr>
          <p:nvPr/>
        </p:nvSpPr>
        <p:spPr bwMode="auto">
          <a:xfrm>
            <a:off x="2865751" y="1542216"/>
            <a:ext cx="0" cy="28597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087" name="Line 46"/>
          <p:cNvSpPr>
            <a:spLocks noChangeShapeType="1"/>
          </p:cNvSpPr>
          <p:nvPr/>
        </p:nvSpPr>
        <p:spPr bwMode="auto">
          <a:xfrm>
            <a:off x="3436617" y="2419608"/>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71" name="Line 46"/>
          <p:cNvSpPr>
            <a:spLocks noChangeShapeType="1"/>
          </p:cNvSpPr>
          <p:nvPr/>
        </p:nvSpPr>
        <p:spPr bwMode="auto">
          <a:xfrm>
            <a:off x="2187716" y="4404592"/>
            <a:ext cx="0" cy="68846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077" name="Line 10"/>
          <p:cNvSpPr>
            <a:spLocks noChangeShapeType="1"/>
          </p:cNvSpPr>
          <p:nvPr/>
        </p:nvSpPr>
        <p:spPr bwMode="auto">
          <a:xfrm flipH="1">
            <a:off x="218103" y="4399265"/>
            <a:ext cx="11789334" cy="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121" name="Line 102"/>
          <p:cNvSpPr>
            <a:spLocks noChangeShapeType="1"/>
          </p:cNvSpPr>
          <p:nvPr/>
        </p:nvSpPr>
        <p:spPr bwMode="auto">
          <a:xfrm>
            <a:off x="218103" y="4287190"/>
            <a:ext cx="11789334"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6" name="Rectángulo 5"/>
          <p:cNvSpPr/>
          <p:nvPr/>
        </p:nvSpPr>
        <p:spPr>
          <a:xfrm rot="16200000">
            <a:off x="2431764" y="3675958"/>
            <a:ext cx="1008196" cy="195332"/>
          </a:xfrm>
          <a:prstGeom prst="rect">
            <a:avLst/>
          </a:prstGeom>
        </p:spPr>
        <p:txBody>
          <a:bodyPr wrap="none">
            <a:spAutoFit/>
          </a:bodyPr>
          <a:lstStyle/>
          <a:p>
            <a:r>
              <a:rPr lang="es-ES_tradnl" altLang="es-MX" sz="600" b="1" dirty="0"/>
              <a:t>DERECHOHABIENCIA</a:t>
            </a:r>
            <a:endParaRPr lang="es-MX" sz="600" dirty="0"/>
          </a:p>
        </p:txBody>
      </p:sp>
      <p:sp>
        <p:nvSpPr>
          <p:cNvPr id="329" name="CuadroTexto 328"/>
          <p:cNvSpPr txBox="1"/>
          <p:nvPr/>
        </p:nvSpPr>
        <p:spPr>
          <a:xfrm>
            <a:off x="2858923" y="4245630"/>
            <a:ext cx="112986" cy="212292"/>
          </a:xfrm>
          <a:prstGeom prst="rect">
            <a:avLst/>
          </a:prstGeom>
          <a:noFill/>
        </p:spPr>
        <p:txBody>
          <a:bodyPr wrap="square" rtlCol="0">
            <a:spAutoFit/>
          </a:bodyPr>
          <a:lstStyle/>
          <a:p>
            <a:r>
              <a:rPr lang="es-MX" sz="554" b="1" dirty="0"/>
              <a:t>1</a:t>
            </a:r>
          </a:p>
        </p:txBody>
      </p:sp>
      <p:sp>
        <p:nvSpPr>
          <p:cNvPr id="424" name="Text Box 368"/>
          <p:cNvSpPr txBox="1">
            <a:spLocks noChangeArrowheads="1"/>
          </p:cNvSpPr>
          <p:nvPr/>
        </p:nvSpPr>
        <p:spPr bwMode="auto">
          <a:xfrm>
            <a:off x="2114394" y="4364395"/>
            <a:ext cx="1892140" cy="228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ts val="388"/>
              </a:spcBef>
            </a:pPr>
            <a:r>
              <a:rPr lang="es-ES_tradnl" altLang="es-MX" sz="462" b="1" dirty="0"/>
              <a:t>Fecha de nacimiento</a:t>
            </a:r>
          </a:p>
          <a:p>
            <a:pPr>
              <a:spcBef>
                <a:spcPts val="388"/>
              </a:spcBef>
            </a:pPr>
            <a:r>
              <a:rPr lang="es-ES_tradnl" altLang="es-MX" sz="700" b="1" dirty="0">
                <a:solidFill>
                  <a:srgbClr val="0070C0"/>
                </a:solidFill>
              </a:rPr>
              <a:t>18/12/1993 </a:t>
            </a:r>
          </a:p>
          <a:p>
            <a:pPr>
              <a:spcBef>
                <a:spcPts val="388"/>
              </a:spcBef>
            </a:pPr>
            <a:r>
              <a:rPr lang="es-ES_tradnl" altLang="es-MX" sz="462" b="1" dirty="0"/>
              <a:t>Entidad de nacimiento</a:t>
            </a:r>
          </a:p>
          <a:p>
            <a:pPr>
              <a:spcBef>
                <a:spcPts val="388"/>
              </a:spcBef>
            </a:pPr>
            <a:r>
              <a:rPr lang="es-ES_tradnl" altLang="es-MX" sz="700" b="1" dirty="0">
                <a:solidFill>
                  <a:srgbClr val="0070C0"/>
                </a:solidFill>
              </a:rPr>
              <a:t>CAMPECHE</a:t>
            </a:r>
            <a:endParaRPr lang="es-ES_tradnl" altLang="es-MX" sz="646" b="1" dirty="0">
              <a:solidFill>
                <a:srgbClr val="0070C0"/>
              </a:solidFill>
            </a:endParaRPr>
          </a:p>
        </p:txBody>
      </p:sp>
      <p:sp>
        <p:nvSpPr>
          <p:cNvPr id="425" name="Text Box 332"/>
          <p:cNvSpPr txBox="1">
            <a:spLocks noChangeArrowheads="1"/>
          </p:cNvSpPr>
          <p:nvPr/>
        </p:nvSpPr>
        <p:spPr bwMode="auto">
          <a:xfrm>
            <a:off x="3668085" y="3267285"/>
            <a:ext cx="1634020" cy="204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spcBef>
                <a:spcPct val="50000"/>
              </a:spcBef>
            </a:pPr>
            <a:r>
              <a:rPr lang="es-ES_tradnl" altLang="es-MX" sz="738" b="1" dirty="0"/>
              <a:t>DATOS DE RESIDENCIA HABITUAL Y TELEFÓNICO</a:t>
            </a:r>
            <a:endParaRPr lang="es-ES_tradnl" altLang="es-MX" sz="923" dirty="0"/>
          </a:p>
        </p:txBody>
      </p:sp>
      <p:sp>
        <p:nvSpPr>
          <p:cNvPr id="426" name="Text Box 368"/>
          <p:cNvSpPr txBox="1">
            <a:spLocks noChangeArrowheads="1"/>
          </p:cNvSpPr>
          <p:nvPr/>
        </p:nvSpPr>
        <p:spPr bwMode="auto">
          <a:xfrm>
            <a:off x="3366809" y="4367898"/>
            <a:ext cx="1299785" cy="228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ts val="388"/>
              </a:spcBef>
            </a:pPr>
            <a:r>
              <a:rPr lang="es-ES_tradnl" altLang="es-MX" sz="462" b="1" dirty="0"/>
              <a:t>Calle y número (Exterior/Interior)</a:t>
            </a:r>
          </a:p>
          <a:p>
            <a:pPr>
              <a:spcBef>
                <a:spcPts val="388"/>
              </a:spcBef>
            </a:pPr>
            <a:r>
              <a:rPr lang="fr-FR" altLang="es-MX" sz="600" b="1" dirty="0">
                <a:solidFill>
                  <a:srgbClr val="0070C0"/>
                </a:solidFill>
              </a:rPr>
              <a:t>PALOMARES NE 23  NI 8</a:t>
            </a:r>
            <a:endParaRPr lang="es-ES_tradnl" altLang="es-MX" sz="646" b="1" dirty="0">
              <a:solidFill>
                <a:srgbClr val="0070C0"/>
              </a:solidFill>
            </a:endParaRPr>
          </a:p>
          <a:p>
            <a:pPr>
              <a:spcBef>
                <a:spcPts val="388"/>
              </a:spcBef>
            </a:pPr>
            <a:r>
              <a:rPr lang="es-ES_tradnl" altLang="es-MX" sz="462" b="1" dirty="0"/>
              <a:t>Colonia y Localidad </a:t>
            </a:r>
          </a:p>
          <a:p>
            <a:pPr>
              <a:spcBef>
                <a:spcPts val="388"/>
              </a:spcBef>
            </a:pPr>
            <a:r>
              <a:rPr lang="es-ES_tradnl" altLang="es-MX" sz="600" b="1" dirty="0">
                <a:solidFill>
                  <a:srgbClr val="0070C0"/>
                </a:solidFill>
              </a:rPr>
              <a:t>AGRICOLA / EL SALITRE</a:t>
            </a:r>
            <a:endParaRPr lang="es-ES_tradnl" altLang="es-MX" sz="646" b="1" dirty="0">
              <a:solidFill>
                <a:srgbClr val="0070C0"/>
              </a:solidFill>
            </a:endParaRPr>
          </a:p>
          <a:p>
            <a:pPr>
              <a:spcBef>
                <a:spcPts val="388"/>
              </a:spcBef>
            </a:pPr>
            <a:endParaRPr lang="es-ES_tradnl" altLang="es-MX" sz="462" b="1" dirty="0"/>
          </a:p>
        </p:txBody>
      </p:sp>
      <p:sp>
        <p:nvSpPr>
          <p:cNvPr id="428" name="Text Box 368"/>
          <p:cNvSpPr txBox="1">
            <a:spLocks noChangeArrowheads="1"/>
          </p:cNvSpPr>
          <p:nvPr/>
        </p:nvSpPr>
        <p:spPr bwMode="auto">
          <a:xfrm>
            <a:off x="4596690" y="4379879"/>
            <a:ext cx="1285903"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ts val="388"/>
              </a:spcBef>
            </a:pPr>
            <a:r>
              <a:rPr lang="es-ES_tradnl" altLang="es-MX" sz="462" b="1" dirty="0"/>
              <a:t>Municipio y Entidad   </a:t>
            </a:r>
            <a:r>
              <a:rPr lang="es-ES_tradnl" altLang="es-MX" sz="600" b="1" dirty="0">
                <a:solidFill>
                  <a:srgbClr val="0070C0"/>
                </a:solidFill>
              </a:rPr>
              <a:t>EL LLANO /AGUASCALIENTES</a:t>
            </a:r>
          </a:p>
          <a:p>
            <a:pPr>
              <a:spcBef>
                <a:spcPts val="388"/>
              </a:spcBef>
            </a:pPr>
            <a:r>
              <a:rPr lang="es-ES_tradnl" altLang="es-MX" sz="462" b="1" dirty="0"/>
              <a:t>Teléfono</a:t>
            </a:r>
          </a:p>
          <a:p>
            <a:pPr>
              <a:spcBef>
                <a:spcPts val="388"/>
              </a:spcBef>
            </a:pPr>
            <a:r>
              <a:rPr lang="es-ES_tradnl" altLang="es-MX" sz="700" b="1" dirty="0">
                <a:solidFill>
                  <a:srgbClr val="0070C0"/>
                </a:solidFill>
              </a:rPr>
              <a:t>5543211234</a:t>
            </a:r>
            <a:endParaRPr lang="es-ES_tradnl" altLang="es-MX" sz="462" b="1" dirty="0">
              <a:solidFill>
                <a:srgbClr val="0070C0"/>
              </a:solidFill>
            </a:endParaRPr>
          </a:p>
        </p:txBody>
      </p:sp>
      <p:sp>
        <p:nvSpPr>
          <p:cNvPr id="431" name="Text Box 351"/>
          <p:cNvSpPr txBox="1">
            <a:spLocks noChangeArrowheads="1"/>
          </p:cNvSpPr>
          <p:nvPr/>
        </p:nvSpPr>
        <p:spPr bwMode="auto">
          <a:xfrm>
            <a:off x="5672485" y="2409635"/>
            <a:ext cx="563684" cy="218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r>
              <a:rPr lang="es-ES_tradnl" altLang="es-MX" sz="462" b="1" dirty="0"/>
              <a:t>MEDIO DE</a:t>
            </a:r>
          </a:p>
          <a:p>
            <a:pPr algn="ctr"/>
            <a:r>
              <a:rPr lang="es-ES_tradnl" altLang="es-MX" sz="462" b="1" dirty="0"/>
              <a:t>ATENCIÓN</a:t>
            </a:r>
          </a:p>
        </p:txBody>
      </p:sp>
      <p:sp>
        <p:nvSpPr>
          <p:cNvPr id="434" name="Line 58"/>
          <p:cNvSpPr>
            <a:spLocks noChangeShapeType="1"/>
          </p:cNvSpPr>
          <p:nvPr/>
        </p:nvSpPr>
        <p:spPr bwMode="auto">
          <a:xfrm>
            <a:off x="7211112" y="2540278"/>
            <a:ext cx="0" cy="253871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36" name="Rectángulo 435"/>
          <p:cNvSpPr/>
          <p:nvPr/>
        </p:nvSpPr>
        <p:spPr>
          <a:xfrm rot="16200000">
            <a:off x="5682346" y="3575299"/>
            <a:ext cx="1230451" cy="187871"/>
          </a:xfrm>
          <a:prstGeom prst="rect">
            <a:avLst/>
          </a:prstGeom>
        </p:spPr>
        <p:txBody>
          <a:bodyPr wrap="none">
            <a:spAutoFit/>
          </a:bodyPr>
          <a:lstStyle/>
          <a:p>
            <a:pPr defTabSz="664632">
              <a:spcAft>
                <a:spcPts val="412"/>
              </a:spcAft>
            </a:pPr>
            <a:r>
              <a:rPr lang="es-ES_tradnl" altLang="es-MX" sz="554" b="1" dirty="0"/>
              <a:t>PROMOCIÓN Y PREVENCIÓN</a:t>
            </a:r>
          </a:p>
        </p:txBody>
      </p:sp>
      <p:sp>
        <p:nvSpPr>
          <p:cNvPr id="437" name="Rectángulo 436"/>
          <p:cNvSpPr/>
          <p:nvPr/>
        </p:nvSpPr>
        <p:spPr>
          <a:xfrm rot="16200000">
            <a:off x="5943401" y="3658394"/>
            <a:ext cx="1015860" cy="260442"/>
          </a:xfrm>
          <a:prstGeom prst="rect">
            <a:avLst/>
          </a:prstGeom>
        </p:spPr>
        <p:txBody>
          <a:bodyPr wrap="none">
            <a:spAutoFit/>
          </a:bodyPr>
          <a:lstStyle/>
          <a:p>
            <a:pPr defTabSz="664632">
              <a:lnSpc>
                <a:spcPts val="554"/>
              </a:lnSpc>
            </a:pPr>
            <a:r>
              <a:rPr lang="es-ES_tradnl" altLang="es-MX" sz="554" b="1" dirty="0"/>
              <a:t>CUIDADO A PACIENTE </a:t>
            </a:r>
          </a:p>
          <a:p>
            <a:pPr defTabSz="664632">
              <a:lnSpc>
                <a:spcPts val="554"/>
              </a:lnSpc>
            </a:pPr>
            <a:r>
              <a:rPr lang="es-ES_tradnl" altLang="es-MX" sz="554" b="1" dirty="0"/>
              <a:t>CON COVID-19</a:t>
            </a:r>
          </a:p>
        </p:txBody>
      </p:sp>
      <p:sp>
        <p:nvSpPr>
          <p:cNvPr id="438" name="Rectángulo 437"/>
          <p:cNvSpPr/>
          <p:nvPr/>
        </p:nvSpPr>
        <p:spPr>
          <a:xfrm rot="16200000">
            <a:off x="5986998" y="3498334"/>
            <a:ext cx="1278351" cy="260442"/>
          </a:xfrm>
          <a:prstGeom prst="rect">
            <a:avLst/>
          </a:prstGeom>
        </p:spPr>
        <p:txBody>
          <a:bodyPr wrap="none">
            <a:spAutoFit/>
          </a:bodyPr>
          <a:lstStyle/>
          <a:p>
            <a:pPr defTabSz="664632">
              <a:lnSpc>
                <a:spcPts val="554"/>
              </a:lnSpc>
            </a:pPr>
            <a:r>
              <a:rPr lang="es-ES_tradnl" altLang="es-MX" sz="554" b="1" dirty="0"/>
              <a:t>CONVIVENCIA CON PACIENTE </a:t>
            </a:r>
          </a:p>
          <a:p>
            <a:pPr defTabSz="664632">
              <a:lnSpc>
                <a:spcPts val="554"/>
              </a:lnSpc>
            </a:pPr>
            <a:r>
              <a:rPr lang="es-ES_tradnl" altLang="es-MX" sz="554" b="1" dirty="0"/>
              <a:t>COVID-19</a:t>
            </a:r>
          </a:p>
        </p:txBody>
      </p:sp>
      <p:sp>
        <p:nvSpPr>
          <p:cNvPr id="439" name="Line 59"/>
          <p:cNvSpPr>
            <a:spLocks noChangeShapeType="1"/>
          </p:cNvSpPr>
          <p:nvPr/>
        </p:nvSpPr>
        <p:spPr bwMode="auto">
          <a:xfrm>
            <a:off x="6350385" y="277689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40" name="Line 59"/>
          <p:cNvSpPr>
            <a:spLocks noChangeShapeType="1"/>
          </p:cNvSpPr>
          <p:nvPr/>
        </p:nvSpPr>
        <p:spPr bwMode="auto">
          <a:xfrm>
            <a:off x="6861278" y="2659380"/>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41" name="Line 59"/>
          <p:cNvSpPr>
            <a:spLocks noChangeShapeType="1"/>
          </p:cNvSpPr>
          <p:nvPr/>
        </p:nvSpPr>
        <p:spPr bwMode="auto">
          <a:xfrm>
            <a:off x="6523047" y="277689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64" name="Rectángulo 463"/>
          <p:cNvSpPr/>
          <p:nvPr/>
        </p:nvSpPr>
        <p:spPr>
          <a:xfrm rot="16200000">
            <a:off x="6294733" y="3572667"/>
            <a:ext cx="1333784" cy="260442"/>
          </a:xfrm>
          <a:prstGeom prst="rect">
            <a:avLst/>
          </a:prstGeom>
        </p:spPr>
        <p:txBody>
          <a:bodyPr wrap="square">
            <a:spAutoFit/>
          </a:bodyPr>
          <a:lstStyle/>
          <a:p>
            <a:pPr defTabSz="664632">
              <a:lnSpc>
                <a:spcPts val="554"/>
              </a:lnSpc>
            </a:pPr>
            <a:r>
              <a:rPr lang="es-ES_tradnl" altLang="es-MX" sz="554" b="1" dirty="0"/>
              <a:t>CONSEJERÍA DE </a:t>
            </a:r>
          </a:p>
          <a:p>
            <a:pPr defTabSz="664632">
              <a:lnSpc>
                <a:spcPts val="554"/>
              </a:lnSpc>
            </a:pPr>
            <a:r>
              <a:rPr lang="es-ES_tradnl" altLang="es-MX" sz="554" b="1" dirty="0"/>
              <a:t>PLANIFICACIÓN FAMILIAR</a:t>
            </a:r>
          </a:p>
        </p:txBody>
      </p:sp>
      <p:sp>
        <p:nvSpPr>
          <p:cNvPr id="465" name="Rectángulo 464"/>
          <p:cNvSpPr/>
          <p:nvPr/>
        </p:nvSpPr>
        <p:spPr>
          <a:xfrm rot="16200000">
            <a:off x="6637075" y="3667238"/>
            <a:ext cx="1004364" cy="260442"/>
          </a:xfrm>
          <a:prstGeom prst="rect">
            <a:avLst/>
          </a:prstGeom>
        </p:spPr>
        <p:txBody>
          <a:bodyPr wrap="none">
            <a:spAutoFit/>
          </a:bodyPr>
          <a:lstStyle/>
          <a:p>
            <a:pPr defTabSz="664632">
              <a:lnSpc>
                <a:spcPts val="554"/>
              </a:lnSpc>
            </a:pPr>
            <a:r>
              <a:rPr lang="es-ES_tradnl" altLang="es-MX" sz="554" b="1" dirty="0"/>
              <a:t>ORIENTACIÓN OTROS </a:t>
            </a:r>
          </a:p>
          <a:p>
            <a:pPr defTabSz="664632">
              <a:lnSpc>
                <a:spcPts val="554"/>
              </a:lnSpc>
            </a:pPr>
            <a:r>
              <a:rPr lang="es-ES_tradnl" altLang="es-MX" sz="554" b="1" dirty="0"/>
              <a:t>TEMAS DE SALUD</a:t>
            </a:r>
          </a:p>
        </p:txBody>
      </p:sp>
      <p:sp>
        <p:nvSpPr>
          <p:cNvPr id="466" name="CuadroTexto 465"/>
          <p:cNvSpPr txBox="1"/>
          <p:nvPr/>
        </p:nvSpPr>
        <p:spPr>
          <a:xfrm>
            <a:off x="6826300" y="4239946"/>
            <a:ext cx="456236" cy="212292"/>
          </a:xfrm>
          <a:prstGeom prst="rect">
            <a:avLst/>
          </a:prstGeom>
          <a:noFill/>
        </p:spPr>
        <p:txBody>
          <a:bodyPr wrap="square" rtlCol="0">
            <a:spAutoFit/>
          </a:bodyPr>
          <a:lstStyle/>
          <a:p>
            <a:r>
              <a:rPr lang="es-MX" sz="554" b="1" dirty="0"/>
              <a:t>11     4</a:t>
            </a:r>
            <a:endParaRPr lang="es-MX" sz="1662" b="1" dirty="0"/>
          </a:p>
        </p:txBody>
      </p:sp>
      <p:sp>
        <p:nvSpPr>
          <p:cNvPr id="22" name="Rectángulo 21"/>
          <p:cNvSpPr/>
          <p:nvPr/>
        </p:nvSpPr>
        <p:spPr>
          <a:xfrm>
            <a:off x="6152788" y="2612078"/>
            <a:ext cx="666686" cy="212292"/>
          </a:xfrm>
          <a:prstGeom prst="rect">
            <a:avLst/>
          </a:prstGeom>
        </p:spPr>
        <p:txBody>
          <a:bodyPr wrap="square">
            <a:spAutoFit/>
          </a:bodyPr>
          <a:lstStyle/>
          <a:p>
            <a:pPr algn="ctr"/>
            <a:r>
              <a:rPr lang="es-ES_tradnl" altLang="es-MX" sz="554" b="1" dirty="0"/>
              <a:t>COVID-19</a:t>
            </a:r>
            <a:endParaRPr lang="es-ES_tradnl" altLang="es-MX" sz="554" dirty="0"/>
          </a:p>
        </p:txBody>
      </p:sp>
      <p:sp>
        <p:nvSpPr>
          <p:cNvPr id="467" name="Line 345"/>
          <p:cNvSpPr>
            <a:spLocks noChangeShapeType="1"/>
          </p:cNvSpPr>
          <p:nvPr/>
        </p:nvSpPr>
        <p:spPr bwMode="auto">
          <a:xfrm>
            <a:off x="6119303" y="2768756"/>
            <a:ext cx="738151"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88" name="Line 59"/>
          <p:cNvSpPr>
            <a:spLocks noChangeShapeType="1"/>
          </p:cNvSpPr>
          <p:nvPr/>
        </p:nvSpPr>
        <p:spPr bwMode="auto">
          <a:xfrm>
            <a:off x="11779474" y="2540278"/>
            <a:ext cx="0" cy="253871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85" name="Line 46"/>
          <p:cNvSpPr>
            <a:spLocks noChangeShapeType="1"/>
          </p:cNvSpPr>
          <p:nvPr/>
        </p:nvSpPr>
        <p:spPr bwMode="auto">
          <a:xfrm>
            <a:off x="11895534" y="2421177"/>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95" name="Line 60"/>
          <p:cNvSpPr>
            <a:spLocks noChangeShapeType="1"/>
          </p:cNvSpPr>
          <p:nvPr/>
        </p:nvSpPr>
        <p:spPr bwMode="auto">
          <a:xfrm>
            <a:off x="11551264" y="2540278"/>
            <a:ext cx="0" cy="253871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29" name="Rectángulo 228"/>
          <p:cNvSpPr/>
          <p:nvPr/>
        </p:nvSpPr>
        <p:spPr>
          <a:xfrm rot="16200000">
            <a:off x="10970692" y="3419004"/>
            <a:ext cx="1713680" cy="187871"/>
          </a:xfrm>
          <a:prstGeom prst="rect">
            <a:avLst/>
          </a:prstGeom>
        </p:spPr>
        <p:txBody>
          <a:bodyPr wrap="square">
            <a:spAutoFit/>
          </a:bodyPr>
          <a:lstStyle/>
          <a:p>
            <a:r>
              <a:rPr lang="es-ES_tradnl" altLang="es-MX" sz="554" b="1" dirty="0"/>
              <a:t>PASE DE VISITA A DISTANCIA</a:t>
            </a:r>
            <a:endParaRPr lang="es-MX" sz="646" dirty="0"/>
          </a:p>
        </p:txBody>
      </p:sp>
      <p:sp>
        <p:nvSpPr>
          <p:cNvPr id="234" name="Rectángulo 233"/>
          <p:cNvSpPr/>
          <p:nvPr/>
        </p:nvSpPr>
        <p:spPr>
          <a:xfrm rot="16200000">
            <a:off x="11248677" y="2729338"/>
            <a:ext cx="848895" cy="233313"/>
          </a:xfrm>
          <a:prstGeom prst="rect">
            <a:avLst/>
          </a:prstGeom>
        </p:spPr>
        <p:txBody>
          <a:bodyPr wrap="square">
            <a:spAutoFit/>
          </a:bodyPr>
          <a:lstStyle/>
          <a:p>
            <a:pPr algn="ctr" defTabSz="664632">
              <a:lnSpc>
                <a:spcPts val="462"/>
              </a:lnSpc>
              <a:spcAft>
                <a:spcPts val="274"/>
              </a:spcAft>
            </a:pPr>
            <a:r>
              <a:rPr lang="es-ES_tradnl" altLang="es-MX" sz="462" b="1" dirty="0"/>
              <a:t>INTERCONSULTA A DISTANCIA</a:t>
            </a:r>
          </a:p>
        </p:txBody>
      </p:sp>
      <p:sp>
        <p:nvSpPr>
          <p:cNvPr id="3131" name="Line 377"/>
          <p:cNvSpPr>
            <a:spLocks noChangeShapeType="1"/>
          </p:cNvSpPr>
          <p:nvPr/>
        </p:nvSpPr>
        <p:spPr bwMode="auto">
          <a:xfrm flipH="1">
            <a:off x="10658358" y="2787644"/>
            <a:ext cx="1"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90" name="Line 61"/>
          <p:cNvSpPr>
            <a:spLocks noChangeShapeType="1"/>
          </p:cNvSpPr>
          <p:nvPr/>
        </p:nvSpPr>
        <p:spPr bwMode="auto">
          <a:xfrm>
            <a:off x="11337818" y="278764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96" name="Line 60"/>
          <p:cNvSpPr>
            <a:spLocks noChangeShapeType="1"/>
          </p:cNvSpPr>
          <p:nvPr/>
        </p:nvSpPr>
        <p:spPr bwMode="auto">
          <a:xfrm>
            <a:off x="10885359" y="278764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97" name="Line 61"/>
          <p:cNvSpPr>
            <a:spLocks noChangeShapeType="1"/>
          </p:cNvSpPr>
          <p:nvPr/>
        </p:nvSpPr>
        <p:spPr bwMode="auto">
          <a:xfrm>
            <a:off x="10770803" y="278764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98" name="Line 60"/>
          <p:cNvSpPr>
            <a:spLocks noChangeShapeType="1"/>
          </p:cNvSpPr>
          <p:nvPr/>
        </p:nvSpPr>
        <p:spPr bwMode="auto">
          <a:xfrm>
            <a:off x="11228251" y="278764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134" name="Line 382"/>
          <p:cNvSpPr>
            <a:spLocks noChangeShapeType="1"/>
          </p:cNvSpPr>
          <p:nvPr/>
        </p:nvSpPr>
        <p:spPr bwMode="auto">
          <a:xfrm>
            <a:off x="11110136" y="2540278"/>
            <a:ext cx="0" cy="253871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99" name="Line 30"/>
          <p:cNvSpPr>
            <a:spLocks noChangeShapeType="1"/>
          </p:cNvSpPr>
          <p:nvPr/>
        </p:nvSpPr>
        <p:spPr bwMode="auto">
          <a:xfrm flipH="1">
            <a:off x="10536356" y="2540278"/>
            <a:ext cx="1" cy="253871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112" name="Text Box 351"/>
          <p:cNvSpPr txBox="1">
            <a:spLocks noChangeArrowheads="1"/>
          </p:cNvSpPr>
          <p:nvPr/>
        </p:nvSpPr>
        <p:spPr bwMode="auto">
          <a:xfrm>
            <a:off x="10501099" y="2528183"/>
            <a:ext cx="633738" cy="198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r>
              <a:rPr lang="es-ES_tradnl" altLang="es-MX" sz="462" b="1" dirty="0"/>
              <a:t>SEGUIMIENTO</a:t>
            </a:r>
          </a:p>
          <a:p>
            <a:pPr algn="ctr"/>
            <a:r>
              <a:rPr lang="es-ES_tradnl" altLang="es-MX" sz="462" b="1" dirty="0"/>
              <a:t>A DISTANCIA</a:t>
            </a:r>
            <a:endParaRPr lang="es-ES_tradnl" altLang="es-MX" sz="462" dirty="0"/>
          </a:p>
        </p:txBody>
      </p:sp>
      <p:sp>
        <p:nvSpPr>
          <p:cNvPr id="223" name="Rectángulo 222"/>
          <p:cNvSpPr/>
          <p:nvPr/>
        </p:nvSpPr>
        <p:spPr>
          <a:xfrm rot="16200000">
            <a:off x="9985239" y="3543101"/>
            <a:ext cx="1465486" cy="187871"/>
          </a:xfrm>
          <a:prstGeom prst="rect">
            <a:avLst/>
          </a:prstGeom>
        </p:spPr>
        <p:txBody>
          <a:bodyPr wrap="square">
            <a:spAutoFit/>
          </a:bodyPr>
          <a:lstStyle/>
          <a:p>
            <a:r>
              <a:rPr lang="es-ES_tradnl" altLang="es-MX" sz="554" b="1" dirty="0"/>
              <a:t>ENFERMOS CRÓNICOS (UCID)</a:t>
            </a:r>
            <a:endParaRPr lang="es-MX" sz="646" dirty="0"/>
          </a:p>
        </p:txBody>
      </p:sp>
      <p:sp>
        <p:nvSpPr>
          <p:cNvPr id="225" name="Rectángulo 224"/>
          <p:cNvSpPr/>
          <p:nvPr/>
        </p:nvSpPr>
        <p:spPr>
          <a:xfrm rot="16200000">
            <a:off x="10301049" y="3976258"/>
            <a:ext cx="599174" cy="187871"/>
          </a:xfrm>
          <a:prstGeom prst="rect">
            <a:avLst/>
          </a:prstGeom>
        </p:spPr>
        <p:txBody>
          <a:bodyPr wrap="square">
            <a:spAutoFit/>
          </a:bodyPr>
          <a:lstStyle/>
          <a:p>
            <a:pPr defTabSz="664632"/>
            <a:r>
              <a:rPr lang="es-MX" altLang="es-MX" sz="554" b="1" dirty="0"/>
              <a:t>COVID-19</a:t>
            </a:r>
          </a:p>
        </p:txBody>
      </p:sp>
      <p:sp>
        <p:nvSpPr>
          <p:cNvPr id="226" name="Rectángulo 225"/>
          <p:cNvSpPr/>
          <p:nvPr/>
        </p:nvSpPr>
        <p:spPr>
          <a:xfrm rot="16200000">
            <a:off x="10310195" y="3545232"/>
            <a:ext cx="1266855" cy="187871"/>
          </a:xfrm>
          <a:prstGeom prst="rect">
            <a:avLst/>
          </a:prstGeom>
        </p:spPr>
        <p:txBody>
          <a:bodyPr wrap="none">
            <a:spAutoFit/>
          </a:bodyPr>
          <a:lstStyle/>
          <a:p>
            <a:pPr defTabSz="664632"/>
            <a:r>
              <a:rPr lang="es-ES_tradnl" altLang="es-MX" sz="554" b="1" dirty="0"/>
              <a:t>SALUD MATERNA-PERINATAL</a:t>
            </a:r>
          </a:p>
        </p:txBody>
      </p:sp>
      <p:sp>
        <p:nvSpPr>
          <p:cNvPr id="248" name="Rectángulo 247"/>
          <p:cNvSpPr/>
          <p:nvPr/>
        </p:nvSpPr>
        <p:spPr>
          <a:xfrm rot="16200000">
            <a:off x="10442743" y="3838821"/>
            <a:ext cx="780192" cy="187871"/>
          </a:xfrm>
          <a:prstGeom prst="rect">
            <a:avLst/>
          </a:prstGeom>
        </p:spPr>
        <p:txBody>
          <a:bodyPr wrap="none">
            <a:spAutoFit/>
          </a:bodyPr>
          <a:lstStyle/>
          <a:p>
            <a:pPr defTabSz="664632">
              <a:spcBef>
                <a:spcPts val="343"/>
              </a:spcBef>
            </a:pPr>
            <a:r>
              <a:rPr lang="es-ES_tradnl" altLang="es-MX" sz="554" b="1" dirty="0"/>
              <a:t>SALUD MENTAL</a:t>
            </a:r>
            <a:endParaRPr lang="es-ES_tradnl" altLang="es-MX" sz="554" dirty="0"/>
          </a:p>
        </p:txBody>
      </p:sp>
      <p:sp>
        <p:nvSpPr>
          <p:cNvPr id="469" name="Text Box 351"/>
          <p:cNvSpPr txBox="1">
            <a:spLocks noChangeArrowheads="1"/>
          </p:cNvSpPr>
          <p:nvPr/>
        </p:nvSpPr>
        <p:spPr bwMode="auto">
          <a:xfrm>
            <a:off x="11036819" y="2518129"/>
            <a:ext cx="584502" cy="218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ctr">
              <a:defRPr sz="500" b="1"/>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s-ES_tradnl" altLang="es-MX" sz="462" dirty="0"/>
              <a:t>MONITOREO A DISTANCIA</a:t>
            </a:r>
          </a:p>
        </p:txBody>
      </p:sp>
      <p:sp>
        <p:nvSpPr>
          <p:cNvPr id="470" name="Rectángulo 469"/>
          <p:cNvSpPr/>
          <p:nvPr/>
        </p:nvSpPr>
        <p:spPr>
          <a:xfrm rot="16200000">
            <a:off x="10777805" y="3692912"/>
            <a:ext cx="1008196" cy="187871"/>
          </a:xfrm>
          <a:prstGeom prst="rect">
            <a:avLst/>
          </a:prstGeom>
        </p:spPr>
        <p:txBody>
          <a:bodyPr wrap="none">
            <a:spAutoFit/>
          </a:bodyPr>
          <a:lstStyle/>
          <a:p>
            <a:r>
              <a:rPr lang="es-ES_tradnl" altLang="es-MX" sz="554" b="1" dirty="0"/>
              <a:t>ENFERMOS CRÓNICOS</a:t>
            </a:r>
            <a:endParaRPr lang="es-MX" sz="646" dirty="0"/>
          </a:p>
        </p:txBody>
      </p:sp>
      <p:sp>
        <p:nvSpPr>
          <p:cNvPr id="471" name="Rectángulo 470"/>
          <p:cNvSpPr/>
          <p:nvPr/>
        </p:nvSpPr>
        <p:spPr>
          <a:xfrm rot="16200000">
            <a:off x="10899620" y="3977656"/>
            <a:ext cx="559854" cy="187871"/>
          </a:xfrm>
          <a:prstGeom prst="rect">
            <a:avLst/>
          </a:prstGeom>
        </p:spPr>
        <p:txBody>
          <a:bodyPr wrap="none">
            <a:spAutoFit/>
          </a:bodyPr>
          <a:lstStyle/>
          <a:p>
            <a:pPr defTabSz="664632"/>
            <a:r>
              <a:rPr lang="es-MX" altLang="es-MX" sz="554" b="1" dirty="0"/>
              <a:t>COVID-19</a:t>
            </a:r>
          </a:p>
        </p:txBody>
      </p:sp>
      <p:sp>
        <p:nvSpPr>
          <p:cNvPr id="472" name="Rectángulo 471"/>
          <p:cNvSpPr/>
          <p:nvPr/>
        </p:nvSpPr>
        <p:spPr>
          <a:xfrm rot="16200000">
            <a:off x="10827817" y="3626588"/>
            <a:ext cx="1125070" cy="187871"/>
          </a:xfrm>
          <a:prstGeom prst="rect">
            <a:avLst/>
          </a:prstGeom>
        </p:spPr>
        <p:txBody>
          <a:bodyPr wrap="none">
            <a:spAutoFit/>
          </a:bodyPr>
          <a:lstStyle/>
          <a:p>
            <a:pPr defTabSz="664632"/>
            <a:r>
              <a:rPr lang="es-ES_tradnl" altLang="es-MX" sz="554" b="1" dirty="0"/>
              <a:t>EMBARAZO Y PUERPERIO</a:t>
            </a:r>
          </a:p>
        </p:txBody>
      </p:sp>
      <p:sp>
        <p:nvSpPr>
          <p:cNvPr id="474" name="CuadroTexto 473"/>
          <p:cNvSpPr txBox="1"/>
          <p:nvPr/>
        </p:nvSpPr>
        <p:spPr>
          <a:xfrm>
            <a:off x="10936906" y="4252557"/>
            <a:ext cx="574886" cy="212292"/>
          </a:xfrm>
          <a:prstGeom prst="rect">
            <a:avLst/>
          </a:prstGeom>
          <a:noFill/>
        </p:spPr>
        <p:txBody>
          <a:bodyPr wrap="square" rtlCol="0">
            <a:spAutoFit/>
          </a:bodyPr>
          <a:lstStyle/>
          <a:p>
            <a:r>
              <a:rPr lang="es-MX" sz="554" b="1" dirty="0"/>
              <a:t> 5    6    6    6</a:t>
            </a:r>
            <a:endParaRPr lang="es-MX" sz="1662" b="1" dirty="0"/>
          </a:p>
        </p:txBody>
      </p:sp>
      <p:sp>
        <p:nvSpPr>
          <p:cNvPr id="86" name="Line 57"/>
          <p:cNvSpPr>
            <a:spLocks noChangeShapeType="1"/>
          </p:cNvSpPr>
          <p:nvPr/>
        </p:nvSpPr>
        <p:spPr bwMode="auto">
          <a:xfrm>
            <a:off x="9503106"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93" name="Line 46"/>
          <p:cNvSpPr>
            <a:spLocks noChangeShapeType="1"/>
          </p:cNvSpPr>
          <p:nvPr/>
        </p:nvSpPr>
        <p:spPr bwMode="auto">
          <a:xfrm flipH="1">
            <a:off x="8935310"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35" name="Rectángulo 234"/>
          <p:cNvSpPr/>
          <p:nvPr/>
        </p:nvSpPr>
        <p:spPr>
          <a:xfrm rot="16200000">
            <a:off x="8149934" y="3428024"/>
            <a:ext cx="1695642" cy="187871"/>
          </a:xfrm>
          <a:prstGeom prst="rect">
            <a:avLst/>
          </a:prstGeom>
        </p:spPr>
        <p:txBody>
          <a:bodyPr wrap="square">
            <a:spAutoFit/>
          </a:bodyPr>
          <a:lstStyle/>
          <a:p>
            <a:pPr defTabSz="664632">
              <a:spcBef>
                <a:spcPts val="138"/>
              </a:spcBef>
            </a:pPr>
            <a:r>
              <a:rPr lang="es-ES_tradnl" altLang="es-MX" sz="554" b="1" dirty="0"/>
              <a:t>EMBARAZO (</a:t>
            </a:r>
            <a:r>
              <a:rPr lang="es-ES_tradnl" altLang="es-MX" sz="462" b="1" dirty="0"/>
              <a:t>SEMANA DE GESTACIÓN</a:t>
            </a:r>
            <a:r>
              <a:rPr lang="es-ES_tradnl" altLang="es-MX" sz="554" b="1" dirty="0"/>
              <a:t>)</a:t>
            </a:r>
          </a:p>
        </p:txBody>
      </p:sp>
      <p:sp>
        <p:nvSpPr>
          <p:cNvPr id="236" name="Rectángulo 235"/>
          <p:cNvSpPr/>
          <p:nvPr/>
        </p:nvSpPr>
        <p:spPr>
          <a:xfrm rot="16200000">
            <a:off x="8395906" y="3560749"/>
            <a:ext cx="1430192" cy="187871"/>
          </a:xfrm>
          <a:prstGeom prst="rect">
            <a:avLst/>
          </a:prstGeom>
        </p:spPr>
        <p:txBody>
          <a:bodyPr wrap="square">
            <a:spAutoFit/>
          </a:bodyPr>
          <a:lstStyle/>
          <a:p>
            <a:pPr defTabSz="664632">
              <a:spcBef>
                <a:spcPts val="138"/>
              </a:spcBef>
              <a:spcAft>
                <a:spcPts val="274"/>
              </a:spcAft>
            </a:pPr>
            <a:r>
              <a:rPr lang="es-ES_tradnl" altLang="es-MX" sz="554" b="1" dirty="0"/>
              <a:t>PUERPERIO (DÍAS)</a:t>
            </a:r>
          </a:p>
        </p:txBody>
      </p:sp>
      <p:sp>
        <p:nvSpPr>
          <p:cNvPr id="238" name="Rectángulo 237"/>
          <p:cNvSpPr/>
          <p:nvPr/>
        </p:nvSpPr>
        <p:spPr>
          <a:xfrm rot="16200000">
            <a:off x="9009567" y="3948465"/>
            <a:ext cx="654758" cy="187871"/>
          </a:xfrm>
          <a:prstGeom prst="rect">
            <a:avLst/>
          </a:prstGeom>
        </p:spPr>
        <p:txBody>
          <a:bodyPr wrap="square">
            <a:spAutoFit/>
          </a:bodyPr>
          <a:lstStyle/>
          <a:p>
            <a:r>
              <a:rPr lang="es-ES_tradnl" altLang="es-MX" sz="554" b="1" dirty="0"/>
              <a:t>DIABETES</a:t>
            </a:r>
            <a:endParaRPr lang="es-MX" sz="646" dirty="0"/>
          </a:p>
        </p:txBody>
      </p:sp>
      <p:sp>
        <p:nvSpPr>
          <p:cNvPr id="475" name="Line 338"/>
          <p:cNvSpPr>
            <a:spLocks noChangeShapeType="1"/>
          </p:cNvSpPr>
          <p:nvPr/>
        </p:nvSpPr>
        <p:spPr bwMode="auto">
          <a:xfrm>
            <a:off x="9736119"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76" name="Line 58"/>
          <p:cNvSpPr>
            <a:spLocks noChangeShapeType="1"/>
          </p:cNvSpPr>
          <p:nvPr/>
        </p:nvSpPr>
        <p:spPr bwMode="auto">
          <a:xfrm>
            <a:off x="9616465"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77" name="Line 339"/>
          <p:cNvSpPr>
            <a:spLocks noChangeShapeType="1"/>
          </p:cNvSpPr>
          <p:nvPr/>
        </p:nvSpPr>
        <p:spPr bwMode="auto">
          <a:xfrm>
            <a:off x="9962439"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78" name="Line 59"/>
          <p:cNvSpPr>
            <a:spLocks noChangeShapeType="1"/>
          </p:cNvSpPr>
          <p:nvPr/>
        </p:nvSpPr>
        <p:spPr bwMode="auto">
          <a:xfrm>
            <a:off x="9850661"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79" name="Rectángulo 478"/>
          <p:cNvSpPr/>
          <p:nvPr/>
        </p:nvSpPr>
        <p:spPr>
          <a:xfrm rot="16200000">
            <a:off x="8871045" y="3703706"/>
            <a:ext cx="1144276" cy="187871"/>
          </a:xfrm>
          <a:prstGeom prst="rect">
            <a:avLst/>
          </a:prstGeom>
        </p:spPr>
        <p:txBody>
          <a:bodyPr wrap="square">
            <a:spAutoFit/>
          </a:bodyPr>
          <a:lstStyle/>
          <a:p>
            <a:pPr defTabSz="664632"/>
            <a:r>
              <a:rPr lang="es-ES_tradnl" altLang="es-MX" sz="554" b="1" dirty="0"/>
              <a:t>HIPERTENSIÓN </a:t>
            </a:r>
          </a:p>
        </p:txBody>
      </p:sp>
      <p:sp>
        <p:nvSpPr>
          <p:cNvPr id="480" name="Rectángulo 479"/>
          <p:cNvSpPr/>
          <p:nvPr/>
        </p:nvSpPr>
        <p:spPr>
          <a:xfrm rot="16200000">
            <a:off x="9300602" y="3668397"/>
            <a:ext cx="1214892" cy="187871"/>
          </a:xfrm>
          <a:prstGeom prst="rect">
            <a:avLst/>
          </a:prstGeom>
        </p:spPr>
        <p:txBody>
          <a:bodyPr wrap="square">
            <a:spAutoFit/>
          </a:bodyPr>
          <a:lstStyle/>
          <a:p>
            <a:pPr defTabSz="664632"/>
            <a:r>
              <a:rPr lang="es-ES_tradnl" altLang="es-MX" sz="554" b="1" dirty="0"/>
              <a:t>INMUNOSUPRESIÓN</a:t>
            </a:r>
          </a:p>
        </p:txBody>
      </p:sp>
      <p:sp>
        <p:nvSpPr>
          <p:cNvPr id="481" name="Rectángulo 480"/>
          <p:cNvSpPr/>
          <p:nvPr/>
        </p:nvSpPr>
        <p:spPr>
          <a:xfrm rot="16200000">
            <a:off x="8732272" y="3442732"/>
            <a:ext cx="1666224" cy="187871"/>
          </a:xfrm>
          <a:prstGeom prst="rect">
            <a:avLst/>
          </a:prstGeom>
        </p:spPr>
        <p:txBody>
          <a:bodyPr wrap="square">
            <a:spAutoFit/>
          </a:bodyPr>
          <a:lstStyle/>
          <a:p>
            <a:pPr defTabSz="664632"/>
            <a:r>
              <a:rPr lang="es-MX" altLang="es-MX" sz="554" b="1" dirty="0"/>
              <a:t>ENFERMEDAD CARDIOVASCULAR</a:t>
            </a:r>
          </a:p>
        </p:txBody>
      </p:sp>
      <p:sp>
        <p:nvSpPr>
          <p:cNvPr id="482" name="Rectángulo 481"/>
          <p:cNvSpPr/>
          <p:nvPr/>
        </p:nvSpPr>
        <p:spPr>
          <a:xfrm rot="16200000">
            <a:off x="9360776" y="3491291"/>
            <a:ext cx="1335830" cy="187871"/>
          </a:xfrm>
          <a:prstGeom prst="rect">
            <a:avLst/>
          </a:prstGeom>
        </p:spPr>
        <p:txBody>
          <a:bodyPr wrap="none">
            <a:spAutoFit/>
          </a:bodyPr>
          <a:lstStyle/>
          <a:p>
            <a:pPr defTabSz="664632">
              <a:spcBef>
                <a:spcPts val="274"/>
              </a:spcBef>
            </a:pPr>
            <a:r>
              <a:rPr lang="es-ES_tradnl" altLang="es-MX" sz="554" b="1" dirty="0"/>
              <a:t>INSUFICIENCIA RENAL CRÓNICA</a:t>
            </a:r>
          </a:p>
        </p:txBody>
      </p:sp>
      <p:sp>
        <p:nvSpPr>
          <p:cNvPr id="483" name="Rectángulo 482"/>
          <p:cNvSpPr/>
          <p:nvPr/>
        </p:nvSpPr>
        <p:spPr>
          <a:xfrm rot="16200000">
            <a:off x="9462342" y="4048402"/>
            <a:ext cx="439145" cy="187871"/>
          </a:xfrm>
          <a:prstGeom prst="rect">
            <a:avLst/>
          </a:prstGeom>
        </p:spPr>
        <p:txBody>
          <a:bodyPr wrap="none">
            <a:spAutoFit/>
          </a:bodyPr>
          <a:lstStyle/>
          <a:p>
            <a:pPr defTabSz="664632">
              <a:spcBef>
                <a:spcPts val="343"/>
              </a:spcBef>
            </a:pPr>
            <a:r>
              <a:rPr lang="es-ES_tradnl" altLang="es-MX" sz="554" b="1" dirty="0"/>
              <a:t>ASMA</a:t>
            </a:r>
          </a:p>
        </p:txBody>
      </p:sp>
      <p:sp>
        <p:nvSpPr>
          <p:cNvPr id="3081" name="Line 34"/>
          <p:cNvSpPr>
            <a:spLocks noChangeShapeType="1"/>
          </p:cNvSpPr>
          <p:nvPr/>
        </p:nvSpPr>
        <p:spPr bwMode="auto">
          <a:xfrm flipH="1">
            <a:off x="8706228"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078" name="Line 20"/>
          <p:cNvSpPr>
            <a:spLocks noChangeShapeType="1"/>
          </p:cNvSpPr>
          <p:nvPr/>
        </p:nvSpPr>
        <p:spPr bwMode="auto">
          <a:xfrm flipH="1">
            <a:off x="8588009"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079" name="Line 30"/>
          <p:cNvSpPr>
            <a:spLocks noChangeShapeType="1"/>
          </p:cNvSpPr>
          <p:nvPr/>
        </p:nvSpPr>
        <p:spPr bwMode="auto">
          <a:xfrm flipH="1">
            <a:off x="8819477"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05" name="Rectángulo 204"/>
          <p:cNvSpPr/>
          <p:nvPr/>
        </p:nvSpPr>
        <p:spPr>
          <a:xfrm rot="16200000">
            <a:off x="6561556" y="3560900"/>
            <a:ext cx="1429889" cy="187871"/>
          </a:xfrm>
          <a:prstGeom prst="rect">
            <a:avLst/>
          </a:prstGeom>
        </p:spPr>
        <p:txBody>
          <a:bodyPr wrap="square">
            <a:spAutoFit/>
          </a:bodyPr>
          <a:lstStyle/>
          <a:p>
            <a:pPr defTabSz="664632">
              <a:spcAft>
                <a:spcPts val="274"/>
              </a:spcAft>
            </a:pPr>
            <a:r>
              <a:rPr lang="es-MX" sz="554" b="1" dirty="0"/>
              <a:t>FIEBRE</a:t>
            </a:r>
          </a:p>
        </p:txBody>
      </p:sp>
      <p:sp>
        <p:nvSpPr>
          <p:cNvPr id="217" name="Rectángulo 216"/>
          <p:cNvSpPr/>
          <p:nvPr/>
        </p:nvSpPr>
        <p:spPr>
          <a:xfrm rot="16200000">
            <a:off x="7031115" y="3567682"/>
            <a:ext cx="1416326" cy="187871"/>
          </a:xfrm>
          <a:prstGeom prst="rect">
            <a:avLst/>
          </a:prstGeom>
        </p:spPr>
        <p:txBody>
          <a:bodyPr wrap="square">
            <a:spAutoFit/>
          </a:bodyPr>
          <a:lstStyle/>
          <a:p>
            <a:pPr defTabSz="664632">
              <a:spcBef>
                <a:spcPts val="274"/>
              </a:spcBef>
              <a:spcAft>
                <a:spcPts val="274"/>
              </a:spcAft>
            </a:pPr>
            <a:r>
              <a:rPr lang="es-ES_tradnl" altLang="es-MX" sz="554" b="1" dirty="0"/>
              <a:t>CONJUNTIVITIS</a:t>
            </a:r>
          </a:p>
        </p:txBody>
      </p:sp>
      <p:sp>
        <p:nvSpPr>
          <p:cNvPr id="221" name="Rectángulo 220"/>
          <p:cNvSpPr/>
          <p:nvPr/>
        </p:nvSpPr>
        <p:spPr>
          <a:xfrm rot="16200000">
            <a:off x="8064920" y="3567682"/>
            <a:ext cx="1416326" cy="187871"/>
          </a:xfrm>
          <a:prstGeom prst="rect">
            <a:avLst/>
          </a:prstGeom>
        </p:spPr>
        <p:txBody>
          <a:bodyPr wrap="square">
            <a:spAutoFit/>
          </a:bodyPr>
          <a:lstStyle/>
          <a:p>
            <a:pPr defTabSz="664632">
              <a:spcAft>
                <a:spcPts val="274"/>
              </a:spcAft>
            </a:pPr>
            <a:r>
              <a:rPr lang="es-MX" altLang="es-MX" sz="554" b="1" dirty="0"/>
              <a:t>DISGEUSIA Y/O ANOSMIA</a:t>
            </a:r>
          </a:p>
        </p:txBody>
      </p:sp>
      <p:sp>
        <p:nvSpPr>
          <p:cNvPr id="222" name="Rectángulo 221"/>
          <p:cNvSpPr/>
          <p:nvPr/>
        </p:nvSpPr>
        <p:spPr>
          <a:xfrm rot="16200000">
            <a:off x="8176404" y="3567682"/>
            <a:ext cx="1416326" cy="187871"/>
          </a:xfrm>
          <a:prstGeom prst="rect">
            <a:avLst/>
          </a:prstGeom>
        </p:spPr>
        <p:txBody>
          <a:bodyPr wrap="square">
            <a:spAutoFit/>
          </a:bodyPr>
          <a:lstStyle/>
          <a:p>
            <a:r>
              <a:rPr lang="es-ES_tradnl" sz="554" b="1" dirty="0"/>
              <a:t>OTRO</a:t>
            </a:r>
            <a:endParaRPr lang="es-MX" sz="646" dirty="0"/>
          </a:p>
        </p:txBody>
      </p:sp>
      <p:sp>
        <p:nvSpPr>
          <p:cNvPr id="433" name="Line 338"/>
          <p:cNvSpPr>
            <a:spLocks noChangeShapeType="1"/>
          </p:cNvSpPr>
          <p:nvPr/>
        </p:nvSpPr>
        <p:spPr bwMode="auto">
          <a:xfrm flipH="1">
            <a:off x="8248976"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48" name="Line 339"/>
          <p:cNvSpPr>
            <a:spLocks noChangeShapeType="1"/>
          </p:cNvSpPr>
          <p:nvPr/>
        </p:nvSpPr>
        <p:spPr bwMode="auto">
          <a:xfrm>
            <a:off x="7557056"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49" name="Line 59"/>
          <p:cNvSpPr>
            <a:spLocks noChangeShapeType="1"/>
          </p:cNvSpPr>
          <p:nvPr/>
        </p:nvSpPr>
        <p:spPr bwMode="auto">
          <a:xfrm>
            <a:off x="7328042"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50" name="Line 377"/>
          <p:cNvSpPr>
            <a:spLocks noChangeShapeType="1"/>
          </p:cNvSpPr>
          <p:nvPr/>
        </p:nvSpPr>
        <p:spPr bwMode="auto">
          <a:xfrm>
            <a:off x="7440300"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r>
              <a:rPr lang="es-MX" sz="1662" dirty="0"/>
              <a:t> </a:t>
            </a:r>
          </a:p>
        </p:txBody>
      </p:sp>
      <p:sp>
        <p:nvSpPr>
          <p:cNvPr id="451" name="Line 377"/>
          <p:cNvSpPr>
            <a:spLocks noChangeShapeType="1"/>
          </p:cNvSpPr>
          <p:nvPr/>
        </p:nvSpPr>
        <p:spPr bwMode="auto">
          <a:xfrm flipH="1">
            <a:off x="7900638"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52" name="Line 339"/>
          <p:cNvSpPr>
            <a:spLocks noChangeShapeType="1"/>
          </p:cNvSpPr>
          <p:nvPr/>
        </p:nvSpPr>
        <p:spPr bwMode="auto">
          <a:xfrm flipH="1">
            <a:off x="8014299"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53" name="Line 59"/>
          <p:cNvSpPr>
            <a:spLocks noChangeShapeType="1"/>
          </p:cNvSpPr>
          <p:nvPr/>
        </p:nvSpPr>
        <p:spPr bwMode="auto">
          <a:xfrm flipH="1">
            <a:off x="7669651"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54" name="Line 377"/>
          <p:cNvSpPr>
            <a:spLocks noChangeShapeType="1"/>
          </p:cNvSpPr>
          <p:nvPr/>
        </p:nvSpPr>
        <p:spPr bwMode="auto">
          <a:xfrm flipH="1">
            <a:off x="7785009"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10" name="Rectángulo 209"/>
          <p:cNvSpPr/>
          <p:nvPr/>
        </p:nvSpPr>
        <p:spPr>
          <a:xfrm rot="16200000">
            <a:off x="8413638" y="4010351"/>
            <a:ext cx="487046" cy="187871"/>
          </a:xfrm>
          <a:prstGeom prst="rect">
            <a:avLst/>
          </a:prstGeom>
        </p:spPr>
        <p:txBody>
          <a:bodyPr wrap="none">
            <a:spAutoFit/>
          </a:bodyPr>
          <a:lstStyle/>
          <a:p>
            <a:pPr defTabSz="664632"/>
            <a:r>
              <a:rPr lang="es-ES_tradnl" altLang="es-MX" sz="554" b="1" dirty="0"/>
              <a:t>DISNEA</a:t>
            </a:r>
          </a:p>
        </p:txBody>
      </p:sp>
      <p:sp>
        <p:nvSpPr>
          <p:cNvPr id="444" name="Rectángulo 443"/>
          <p:cNvSpPr/>
          <p:nvPr/>
        </p:nvSpPr>
        <p:spPr>
          <a:xfrm rot="16200000">
            <a:off x="7826705" y="3567682"/>
            <a:ext cx="1416326" cy="187871"/>
          </a:xfrm>
          <a:prstGeom prst="rect">
            <a:avLst/>
          </a:prstGeom>
        </p:spPr>
        <p:txBody>
          <a:bodyPr wrap="square">
            <a:spAutoFit/>
          </a:bodyPr>
          <a:lstStyle/>
          <a:p>
            <a:pPr defTabSz="664632">
              <a:spcAft>
                <a:spcPts val="274"/>
              </a:spcAft>
            </a:pPr>
            <a:r>
              <a:rPr lang="es-ES_tradnl" altLang="es-MX" sz="554" b="1" dirty="0"/>
              <a:t>DOLOR TORÁCICO</a:t>
            </a:r>
          </a:p>
        </p:txBody>
      </p:sp>
      <p:sp>
        <p:nvSpPr>
          <p:cNvPr id="213" name="Rectángulo 212"/>
          <p:cNvSpPr/>
          <p:nvPr/>
        </p:nvSpPr>
        <p:spPr>
          <a:xfrm rot="16200000">
            <a:off x="7716558" y="3567682"/>
            <a:ext cx="1416326" cy="187871"/>
          </a:xfrm>
          <a:prstGeom prst="rect">
            <a:avLst/>
          </a:prstGeom>
        </p:spPr>
        <p:txBody>
          <a:bodyPr wrap="square">
            <a:spAutoFit/>
          </a:bodyPr>
          <a:lstStyle/>
          <a:p>
            <a:pPr defTabSz="664632"/>
            <a:r>
              <a:rPr lang="es-ES_tradnl" altLang="es-MX" sz="554" b="1" dirty="0"/>
              <a:t>DIARREA Y/O VÓMITO</a:t>
            </a:r>
          </a:p>
        </p:txBody>
      </p:sp>
      <p:sp>
        <p:nvSpPr>
          <p:cNvPr id="458" name="Rectángulo 457"/>
          <p:cNvSpPr/>
          <p:nvPr/>
        </p:nvSpPr>
        <p:spPr>
          <a:xfrm rot="16200000">
            <a:off x="7551998" y="3515253"/>
            <a:ext cx="1521183" cy="187871"/>
          </a:xfrm>
          <a:prstGeom prst="rect">
            <a:avLst/>
          </a:prstGeom>
        </p:spPr>
        <p:txBody>
          <a:bodyPr wrap="square">
            <a:spAutoFit/>
          </a:bodyPr>
          <a:lstStyle/>
          <a:p>
            <a:pPr defTabSz="664632"/>
            <a:r>
              <a:rPr lang="es-MX" altLang="es-MX" sz="554" b="1" dirty="0"/>
              <a:t>ATAQUE AL ESTADO GENERAL</a:t>
            </a:r>
          </a:p>
        </p:txBody>
      </p:sp>
      <p:sp>
        <p:nvSpPr>
          <p:cNvPr id="206" name="Rectángulo 205"/>
          <p:cNvSpPr/>
          <p:nvPr/>
        </p:nvSpPr>
        <p:spPr>
          <a:xfrm rot="16200000">
            <a:off x="7130634" y="3560900"/>
            <a:ext cx="1429889" cy="187871"/>
          </a:xfrm>
          <a:prstGeom prst="rect">
            <a:avLst/>
          </a:prstGeom>
        </p:spPr>
        <p:txBody>
          <a:bodyPr wrap="square">
            <a:spAutoFit/>
          </a:bodyPr>
          <a:lstStyle/>
          <a:p>
            <a:pPr defTabSz="664632">
              <a:spcAft>
                <a:spcPts val="274"/>
              </a:spcAft>
            </a:pPr>
            <a:r>
              <a:rPr lang="es-ES_tradnl" altLang="es-MX" sz="554" b="1" dirty="0"/>
              <a:t>TOS</a:t>
            </a:r>
          </a:p>
        </p:txBody>
      </p:sp>
      <p:sp>
        <p:nvSpPr>
          <p:cNvPr id="209" name="Rectángulo 208"/>
          <p:cNvSpPr/>
          <p:nvPr/>
        </p:nvSpPr>
        <p:spPr>
          <a:xfrm rot="16200000">
            <a:off x="7696803" y="3967786"/>
            <a:ext cx="527281" cy="187871"/>
          </a:xfrm>
          <a:prstGeom prst="rect">
            <a:avLst/>
          </a:prstGeom>
        </p:spPr>
        <p:txBody>
          <a:bodyPr wrap="none">
            <a:spAutoFit/>
          </a:bodyPr>
          <a:lstStyle/>
          <a:p>
            <a:pPr defTabSz="664632"/>
            <a:r>
              <a:rPr lang="es-MX" altLang="es-MX" sz="554" b="1" dirty="0"/>
              <a:t>CEFALEA</a:t>
            </a:r>
          </a:p>
        </p:txBody>
      </p:sp>
      <p:sp>
        <p:nvSpPr>
          <p:cNvPr id="456" name="Rectángulo 455"/>
          <p:cNvSpPr/>
          <p:nvPr/>
        </p:nvSpPr>
        <p:spPr>
          <a:xfrm rot="16200000">
            <a:off x="7365888" y="3567682"/>
            <a:ext cx="1416326" cy="187871"/>
          </a:xfrm>
          <a:prstGeom prst="rect">
            <a:avLst/>
          </a:prstGeom>
        </p:spPr>
        <p:txBody>
          <a:bodyPr wrap="square">
            <a:spAutoFit/>
          </a:bodyPr>
          <a:lstStyle/>
          <a:p>
            <a:pPr defTabSz="664632">
              <a:spcAft>
                <a:spcPts val="274"/>
              </a:spcAft>
            </a:pPr>
            <a:r>
              <a:rPr lang="es-MX" sz="554" b="1" dirty="0"/>
              <a:t>MIALGIAS</a:t>
            </a:r>
          </a:p>
        </p:txBody>
      </p:sp>
      <p:sp>
        <p:nvSpPr>
          <p:cNvPr id="457" name="Rectángulo 456"/>
          <p:cNvSpPr/>
          <p:nvPr/>
        </p:nvSpPr>
        <p:spPr>
          <a:xfrm rot="16200000">
            <a:off x="7479817" y="3567682"/>
            <a:ext cx="1416326" cy="187871"/>
          </a:xfrm>
          <a:prstGeom prst="rect">
            <a:avLst/>
          </a:prstGeom>
        </p:spPr>
        <p:txBody>
          <a:bodyPr wrap="square">
            <a:spAutoFit/>
          </a:bodyPr>
          <a:lstStyle/>
          <a:p>
            <a:pPr defTabSz="664632">
              <a:spcAft>
                <a:spcPts val="274"/>
              </a:spcAft>
            </a:pPr>
            <a:r>
              <a:rPr lang="es-ES_tradnl" altLang="es-MX" sz="554" b="1" dirty="0"/>
              <a:t>ARTRALGIAS</a:t>
            </a:r>
          </a:p>
        </p:txBody>
      </p:sp>
      <p:sp>
        <p:nvSpPr>
          <p:cNvPr id="445" name="Rectángulo 444"/>
          <p:cNvSpPr/>
          <p:nvPr/>
        </p:nvSpPr>
        <p:spPr>
          <a:xfrm rot="16200000">
            <a:off x="6673047" y="3567682"/>
            <a:ext cx="1416326" cy="187871"/>
          </a:xfrm>
          <a:prstGeom prst="rect">
            <a:avLst/>
          </a:prstGeom>
        </p:spPr>
        <p:txBody>
          <a:bodyPr wrap="square">
            <a:spAutoFit/>
          </a:bodyPr>
          <a:lstStyle/>
          <a:p>
            <a:pPr defTabSz="664632"/>
            <a:r>
              <a:rPr lang="es-MX" altLang="es-MX" sz="554" b="1" dirty="0"/>
              <a:t>ESCALOFRÍOS</a:t>
            </a:r>
          </a:p>
        </p:txBody>
      </p:sp>
      <p:sp>
        <p:nvSpPr>
          <p:cNvPr id="446" name="Rectángulo 445"/>
          <p:cNvSpPr/>
          <p:nvPr/>
        </p:nvSpPr>
        <p:spPr>
          <a:xfrm rot="16200000">
            <a:off x="6793115" y="3567682"/>
            <a:ext cx="1416326" cy="187871"/>
          </a:xfrm>
          <a:prstGeom prst="rect">
            <a:avLst/>
          </a:prstGeom>
        </p:spPr>
        <p:txBody>
          <a:bodyPr wrap="square">
            <a:spAutoFit/>
          </a:bodyPr>
          <a:lstStyle/>
          <a:p>
            <a:pPr defTabSz="664632"/>
            <a:r>
              <a:rPr lang="es-ES_tradnl" altLang="es-MX" sz="554" b="1" dirty="0"/>
              <a:t>ODINOFAGIA</a:t>
            </a:r>
          </a:p>
        </p:txBody>
      </p:sp>
      <p:sp>
        <p:nvSpPr>
          <p:cNvPr id="455" name="Line 339"/>
          <p:cNvSpPr>
            <a:spLocks noChangeShapeType="1"/>
          </p:cNvSpPr>
          <p:nvPr/>
        </p:nvSpPr>
        <p:spPr bwMode="auto">
          <a:xfrm flipH="1">
            <a:off x="8129925"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59" name="Rectángulo 458"/>
          <p:cNvSpPr/>
          <p:nvPr/>
        </p:nvSpPr>
        <p:spPr>
          <a:xfrm rot="16200000">
            <a:off x="6906913" y="3567682"/>
            <a:ext cx="1416326" cy="187871"/>
          </a:xfrm>
          <a:prstGeom prst="rect">
            <a:avLst/>
          </a:prstGeom>
        </p:spPr>
        <p:txBody>
          <a:bodyPr wrap="square">
            <a:spAutoFit/>
          </a:bodyPr>
          <a:lstStyle/>
          <a:p>
            <a:pPr defTabSz="664632"/>
            <a:r>
              <a:rPr lang="es-ES_tradnl" altLang="es-MX" sz="554" b="1" dirty="0"/>
              <a:t>RINORREA</a:t>
            </a:r>
          </a:p>
        </p:txBody>
      </p:sp>
      <p:sp>
        <p:nvSpPr>
          <p:cNvPr id="460" name="Line 338"/>
          <p:cNvSpPr>
            <a:spLocks noChangeShapeType="1"/>
          </p:cNvSpPr>
          <p:nvPr/>
        </p:nvSpPr>
        <p:spPr bwMode="auto">
          <a:xfrm flipH="1">
            <a:off x="8362103"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61" name="Line 338"/>
          <p:cNvSpPr>
            <a:spLocks noChangeShapeType="1"/>
          </p:cNvSpPr>
          <p:nvPr/>
        </p:nvSpPr>
        <p:spPr bwMode="auto">
          <a:xfrm flipH="1">
            <a:off x="8474028"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84" name="Line 30"/>
          <p:cNvSpPr>
            <a:spLocks noChangeShapeType="1"/>
          </p:cNvSpPr>
          <p:nvPr/>
        </p:nvSpPr>
        <p:spPr bwMode="auto">
          <a:xfrm>
            <a:off x="9050125" y="2787643"/>
            <a:ext cx="1"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85" name="Line 30"/>
          <p:cNvSpPr>
            <a:spLocks noChangeShapeType="1"/>
          </p:cNvSpPr>
          <p:nvPr/>
        </p:nvSpPr>
        <p:spPr bwMode="auto">
          <a:xfrm>
            <a:off x="9388171"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86" name="Rectángulo 485"/>
          <p:cNvSpPr/>
          <p:nvPr/>
        </p:nvSpPr>
        <p:spPr>
          <a:xfrm rot="16200000">
            <a:off x="9393348" y="3872244"/>
            <a:ext cx="807200" cy="187871"/>
          </a:xfrm>
          <a:prstGeom prst="rect">
            <a:avLst/>
          </a:prstGeom>
        </p:spPr>
        <p:txBody>
          <a:bodyPr wrap="square">
            <a:spAutoFit/>
          </a:bodyPr>
          <a:lstStyle/>
          <a:p>
            <a:pPr defTabSz="664632"/>
            <a:r>
              <a:rPr lang="es-MX" altLang="es-MX" sz="554" b="1" dirty="0"/>
              <a:t>EPOC</a:t>
            </a:r>
          </a:p>
        </p:txBody>
      </p:sp>
      <p:sp>
        <p:nvSpPr>
          <p:cNvPr id="487" name="Line 30"/>
          <p:cNvSpPr>
            <a:spLocks noChangeShapeType="1"/>
          </p:cNvSpPr>
          <p:nvPr/>
        </p:nvSpPr>
        <p:spPr bwMode="auto">
          <a:xfrm>
            <a:off x="9160793" y="2787643"/>
            <a:ext cx="1"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88" name="Line 30"/>
          <p:cNvSpPr>
            <a:spLocks noChangeShapeType="1"/>
          </p:cNvSpPr>
          <p:nvPr/>
        </p:nvSpPr>
        <p:spPr bwMode="auto">
          <a:xfrm>
            <a:off x="9276730" y="2787643"/>
            <a:ext cx="1"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89" name="Rectángulo 488"/>
          <p:cNvSpPr/>
          <p:nvPr/>
        </p:nvSpPr>
        <p:spPr>
          <a:xfrm rot="16200000">
            <a:off x="8882991" y="3938408"/>
            <a:ext cx="674873" cy="187871"/>
          </a:xfrm>
          <a:prstGeom prst="rect">
            <a:avLst/>
          </a:prstGeom>
        </p:spPr>
        <p:txBody>
          <a:bodyPr wrap="square">
            <a:spAutoFit/>
          </a:bodyPr>
          <a:lstStyle/>
          <a:p>
            <a:pPr defTabSz="664632">
              <a:spcBef>
                <a:spcPts val="274"/>
              </a:spcBef>
            </a:pPr>
            <a:r>
              <a:rPr lang="es-ES_tradnl" altLang="es-MX" sz="554" b="1" dirty="0"/>
              <a:t>OBESIDAD</a:t>
            </a:r>
          </a:p>
        </p:txBody>
      </p:sp>
      <p:sp>
        <p:nvSpPr>
          <p:cNvPr id="490" name="Line 338"/>
          <p:cNvSpPr>
            <a:spLocks noChangeShapeType="1"/>
          </p:cNvSpPr>
          <p:nvPr/>
        </p:nvSpPr>
        <p:spPr bwMode="auto">
          <a:xfrm>
            <a:off x="10078681"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91" name="Line 59"/>
          <p:cNvSpPr>
            <a:spLocks noChangeShapeType="1"/>
          </p:cNvSpPr>
          <p:nvPr/>
        </p:nvSpPr>
        <p:spPr bwMode="auto">
          <a:xfrm>
            <a:off x="10191983"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92" name="Rectángulo 491"/>
          <p:cNvSpPr/>
          <p:nvPr/>
        </p:nvSpPr>
        <p:spPr>
          <a:xfrm rot="16200000">
            <a:off x="9537772" y="3668397"/>
            <a:ext cx="1214892" cy="187871"/>
          </a:xfrm>
          <a:prstGeom prst="rect">
            <a:avLst/>
          </a:prstGeom>
        </p:spPr>
        <p:txBody>
          <a:bodyPr wrap="square">
            <a:spAutoFit/>
          </a:bodyPr>
          <a:lstStyle/>
          <a:p>
            <a:pPr defTabSz="664632"/>
            <a:r>
              <a:rPr lang="es-ES_tradnl" altLang="es-MX" sz="554" b="1" dirty="0"/>
              <a:t>TABAQUISMO</a:t>
            </a:r>
          </a:p>
        </p:txBody>
      </p:sp>
      <p:sp>
        <p:nvSpPr>
          <p:cNvPr id="493" name="Rectángulo 492"/>
          <p:cNvSpPr/>
          <p:nvPr/>
        </p:nvSpPr>
        <p:spPr>
          <a:xfrm rot="16200000">
            <a:off x="9980776" y="3990037"/>
            <a:ext cx="552190" cy="187871"/>
          </a:xfrm>
          <a:prstGeom prst="rect">
            <a:avLst/>
          </a:prstGeom>
        </p:spPr>
        <p:txBody>
          <a:bodyPr wrap="none">
            <a:spAutoFit/>
          </a:bodyPr>
          <a:lstStyle/>
          <a:p>
            <a:pPr defTabSz="664632">
              <a:spcBef>
                <a:spcPts val="274"/>
              </a:spcBef>
            </a:pPr>
            <a:r>
              <a:rPr lang="es-ES_tradnl" altLang="es-MX" sz="554" b="1" dirty="0"/>
              <a:t>VIH/SIDA</a:t>
            </a:r>
          </a:p>
        </p:txBody>
      </p:sp>
      <p:sp>
        <p:nvSpPr>
          <p:cNvPr id="494" name="Rectángulo 493"/>
          <p:cNvSpPr/>
          <p:nvPr/>
        </p:nvSpPr>
        <p:spPr>
          <a:xfrm rot="16200000">
            <a:off x="10090125" y="3989584"/>
            <a:ext cx="572521" cy="187871"/>
          </a:xfrm>
          <a:prstGeom prst="rect">
            <a:avLst/>
          </a:prstGeom>
        </p:spPr>
        <p:txBody>
          <a:bodyPr wrap="square">
            <a:spAutoFit/>
          </a:bodyPr>
          <a:lstStyle/>
          <a:p>
            <a:pPr defTabSz="664632">
              <a:spcBef>
                <a:spcPts val="274"/>
              </a:spcBef>
            </a:pPr>
            <a:r>
              <a:rPr lang="es-ES_tradnl" altLang="es-MX" sz="554" b="1" dirty="0"/>
              <a:t>CÁNCER</a:t>
            </a:r>
          </a:p>
        </p:txBody>
      </p:sp>
      <p:sp>
        <p:nvSpPr>
          <p:cNvPr id="495" name="Rectángulo 494"/>
          <p:cNvSpPr/>
          <p:nvPr/>
        </p:nvSpPr>
        <p:spPr>
          <a:xfrm rot="16200000">
            <a:off x="10264312" y="4050888"/>
            <a:ext cx="449913" cy="187871"/>
          </a:xfrm>
          <a:prstGeom prst="rect">
            <a:avLst/>
          </a:prstGeom>
        </p:spPr>
        <p:txBody>
          <a:bodyPr wrap="square">
            <a:spAutoFit/>
          </a:bodyPr>
          <a:lstStyle/>
          <a:p>
            <a:pPr defTabSz="664632">
              <a:spcBef>
                <a:spcPts val="274"/>
              </a:spcBef>
            </a:pPr>
            <a:r>
              <a:rPr lang="es-ES_tradnl" altLang="es-MX" sz="554" b="1" dirty="0"/>
              <a:t>OTRO</a:t>
            </a:r>
          </a:p>
        </p:txBody>
      </p:sp>
      <p:sp>
        <p:nvSpPr>
          <p:cNvPr id="496" name="Line 338"/>
          <p:cNvSpPr>
            <a:spLocks noChangeShapeType="1"/>
          </p:cNvSpPr>
          <p:nvPr/>
        </p:nvSpPr>
        <p:spPr bwMode="auto">
          <a:xfrm>
            <a:off x="10307780"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97" name="Line 59"/>
          <p:cNvSpPr>
            <a:spLocks noChangeShapeType="1"/>
          </p:cNvSpPr>
          <p:nvPr/>
        </p:nvSpPr>
        <p:spPr bwMode="auto">
          <a:xfrm flipH="1">
            <a:off x="10423562" y="2787643"/>
            <a:ext cx="1"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98" name="CuadroTexto 497"/>
          <p:cNvSpPr txBox="1"/>
          <p:nvPr/>
        </p:nvSpPr>
        <p:spPr>
          <a:xfrm>
            <a:off x="221403" y="5069719"/>
            <a:ext cx="11607678" cy="1661993"/>
          </a:xfrm>
          <a:prstGeom prst="rect">
            <a:avLst/>
          </a:prstGeom>
          <a:noFill/>
        </p:spPr>
        <p:txBody>
          <a:bodyPr wrap="square" rtlCol="0">
            <a:spAutoFit/>
          </a:bodyPr>
          <a:lstStyle/>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1. DERECHOHABIENCIA:</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1</a:t>
            </a:r>
            <a:r>
              <a:rPr lang="es-MX" sz="600" dirty="0">
                <a:latin typeface="Tahoma" panose="020B0604030504040204" pitchFamily="34" charset="0"/>
                <a:ea typeface="Tahoma" panose="020B0604030504040204" pitchFamily="34" charset="0"/>
                <a:cs typeface="Tahoma" panose="020B0604030504040204" pitchFamily="34" charset="0"/>
              </a:rPr>
              <a:t>.IMSS,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.ISSSTE,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.INSABI/SPSS,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.PEMEX, </a:t>
            </a:r>
            <a:r>
              <a:rPr lang="es-MX" sz="600" b="1" dirty="0">
                <a:latin typeface="Tahoma" panose="020B0604030504040204" pitchFamily="34" charset="0"/>
                <a:ea typeface="Tahoma" panose="020B0604030504040204" pitchFamily="34" charset="0"/>
                <a:cs typeface="Tahoma" panose="020B0604030504040204" pitchFamily="34" charset="0"/>
              </a:rPr>
              <a:t>5</a:t>
            </a:r>
            <a:r>
              <a:rPr lang="es-MX" sz="600" dirty="0">
                <a:latin typeface="Tahoma" panose="020B0604030504040204" pitchFamily="34" charset="0"/>
                <a:ea typeface="Tahoma" panose="020B0604030504040204" pitchFamily="34" charset="0"/>
                <a:cs typeface="Tahoma" panose="020B0604030504040204" pitchFamily="34" charset="0"/>
              </a:rPr>
              <a:t>.SEDENA,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.SEMAR, </a:t>
            </a:r>
            <a:r>
              <a:rPr lang="es-MX" sz="600" b="1" dirty="0">
                <a:latin typeface="Tahoma" panose="020B0604030504040204" pitchFamily="34" charset="0"/>
                <a:ea typeface="Tahoma" panose="020B0604030504040204" pitchFamily="34" charset="0"/>
                <a:cs typeface="Tahoma" panose="020B0604030504040204" pitchFamily="34" charset="0"/>
              </a:rPr>
              <a:t>7</a:t>
            </a:r>
            <a:r>
              <a:rPr lang="es-MX" sz="600" dirty="0">
                <a:latin typeface="Tahoma" panose="020B0604030504040204" pitchFamily="34" charset="0"/>
                <a:ea typeface="Tahoma" panose="020B0604030504040204" pitchFamily="34" charset="0"/>
                <a:cs typeface="Tahoma" panose="020B0604030504040204" pitchFamily="34" charset="0"/>
              </a:rPr>
              <a:t>.IMSS-BIENESTAR, </a:t>
            </a:r>
            <a:r>
              <a:rPr lang="es-MX" sz="600" b="1" dirty="0">
                <a:latin typeface="Tahoma" panose="020B0604030504040204" pitchFamily="34" charset="0"/>
                <a:ea typeface="Tahoma" panose="020B0604030504040204" pitchFamily="34" charset="0"/>
                <a:cs typeface="Tahoma" panose="020B0604030504040204" pitchFamily="34" charset="0"/>
              </a:rPr>
              <a:t>8</a:t>
            </a:r>
            <a:r>
              <a:rPr lang="es-MX" sz="600" dirty="0">
                <a:latin typeface="Tahoma" panose="020B0604030504040204" pitchFamily="34" charset="0"/>
                <a:ea typeface="Tahoma" panose="020B0604030504040204" pitchFamily="34" charset="0"/>
                <a:cs typeface="Tahoma" panose="020B0604030504040204" pitchFamily="34" charset="0"/>
              </a:rPr>
              <a:t>.GOBIERNO ESTATAL, </a:t>
            </a:r>
            <a:r>
              <a:rPr lang="es-MX" sz="600" b="1" dirty="0">
                <a:latin typeface="Tahoma" panose="020B0604030504040204" pitchFamily="34" charset="0"/>
                <a:ea typeface="Tahoma" panose="020B0604030504040204" pitchFamily="34" charset="0"/>
                <a:cs typeface="Tahoma" panose="020B0604030504040204" pitchFamily="34" charset="0"/>
              </a:rPr>
              <a:t>9</a:t>
            </a:r>
            <a:r>
              <a:rPr lang="es-MX" sz="600" dirty="0">
                <a:latin typeface="Tahoma" panose="020B0604030504040204" pitchFamily="34" charset="0"/>
                <a:ea typeface="Tahoma" panose="020B0604030504040204" pitchFamily="34" charset="0"/>
                <a:cs typeface="Tahoma" panose="020B0604030504040204" pitchFamily="34" charset="0"/>
              </a:rPr>
              <a:t>.SEGURO PRIVADO, </a:t>
            </a:r>
            <a:r>
              <a:rPr lang="es-MX" sz="600" b="1" dirty="0">
                <a:latin typeface="Tahoma" panose="020B0604030504040204" pitchFamily="34" charset="0"/>
                <a:ea typeface="Tahoma" panose="020B0604030504040204" pitchFamily="34" charset="0"/>
                <a:cs typeface="Tahoma" panose="020B0604030504040204" pitchFamily="34" charset="0"/>
              </a:rPr>
              <a:t>10</a:t>
            </a:r>
            <a:r>
              <a:rPr lang="es-MX" sz="600" dirty="0">
                <a:latin typeface="Tahoma" panose="020B0604030504040204" pitchFamily="34" charset="0"/>
                <a:ea typeface="Tahoma" panose="020B0604030504040204" pitchFamily="34" charset="0"/>
                <a:cs typeface="Tahoma" panose="020B0604030504040204" pitchFamily="34" charset="0"/>
              </a:rPr>
              <a:t>.ISFAM, </a:t>
            </a:r>
            <a:r>
              <a:rPr lang="es-MX" sz="600" b="1" dirty="0">
                <a:latin typeface="Tahoma" panose="020B0604030504040204" pitchFamily="34" charset="0"/>
                <a:ea typeface="Tahoma" panose="020B0604030504040204" pitchFamily="34" charset="0"/>
                <a:cs typeface="Tahoma" panose="020B0604030504040204" pitchFamily="34" charset="0"/>
              </a:rPr>
              <a:t>88</a:t>
            </a:r>
            <a:r>
              <a:rPr lang="es-MX" sz="600" dirty="0">
                <a:latin typeface="Tahoma" panose="020B0604030504040204" pitchFamily="34" charset="0"/>
                <a:ea typeface="Tahoma" panose="020B0604030504040204" pitchFamily="34" charset="0"/>
                <a:cs typeface="Tahoma" panose="020B0604030504040204" pitchFamily="34" charset="0"/>
              </a:rPr>
              <a:t>.OTRA, </a:t>
            </a:r>
            <a:r>
              <a:rPr lang="es-MX" sz="600" b="1" dirty="0">
                <a:latin typeface="Tahoma" panose="020B0604030504040204" pitchFamily="34" charset="0"/>
                <a:ea typeface="Tahoma" panose="020B0604030504040204" pitchFamily="34" charset="0"/>
                <a:cs typeface="Tahoma" panose="020B0604030504040204" pitchFamily="34" charset="0"/>
              </a:rPr>
              <a:t>99</a:t>
            </a:r>
            <a:r>
              <a:rPr lang="es-MX" sz="600" dirty="0">
                <a:latin typeface="Tahoma" panose="020B0604030504040204" pitchFamily="34" charset="0"/>
                <a:ea typeface="Tahoma" panose="020B0604030504040204" pitchFamily="34" charset="0"/>
                <a:cs typeface="Tahoma" panose="020B0604030504040204" pitchFamily="34" charset="0"/>
              </a:rPr>
              <a:t>.SE IGANORA, </a:t>
            </a:r>
            <a:r>
              <a:rPr lang="es-MX" sz="600" b="1" dirty="0">
                <a:latin typeface="Tahoma" panose="020B0604030504040204" pitchFamily="34" charset="0"/>
                <a:ea typeface="Tahoma" panose="020B0604030504040204" pitchFamily="34" charset="0"/>
                <a:cs typeface="Tahoma" panose="020B0604030504040204" pitchFamily="34" charset="0"/>
              </a:rPr>
              <a:t>0</a:t>
            </a:r>
            <a:r>
              <a:rPr lang="es-MX" sz="600" dirty="0">
                <a:latin typeface="Tahoma" panose="020B0604030504040204" pitchFamily="34" charset="0"/>
                <a:ea typeface="Tahoma" panose="020B0604030504040204" pitchFamily="34" charset="0"/>
                <a:cs typeface="Tahoma" panose="020B0604030504040204" pitchFamily="34" charset="0"/>
              </a:rPr>
              <a:t>.NINGUNA</a:t>
            </a:r>
            <a:endParaRPr lang="es-MX" sz="600" b="1" dirty="0">
              <a:latin typeface="Tahoma" panose="020B0604030504040204" pitchFamily="34" charset="0"/>
              <a:ea typeface="Tahoma" panose="020B0604030504040204" pitchFamily="34" charset="0"/>
              <a:cs typeface="Tahoma" panose="020B0604030504040204" pitchFamily="34" charset="0"/>
            </a:endParaRP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2. CLAVE DE EDAD:</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D</a:t>
            </a:r>
            <a:r>
              <a:rPr lang="es-MX" sz="600" dirty="0">
                <a:latin typeface="Tahoma" panose="020B0604030504040204" pitchFamily="34" charset="0"/>
                <a:ea typeface="Tahoma" panose="020B0604030504040204" pitchFamily="34" charset="0"/>
                <a:cs typeface="Tahoma" panose="020B0604030504040204" pitchFamily="34" charset="0"/>
              </a:rPr>
              <a:t>.DÍAS, </a:t>
            </a:r>
            <a:r>
              <a:rPr lang="es-MX" sz="600" b="1" dirty="0">
                <a:latin typeface="Tahoma" panose="020B0604030504040204" pitchFamily="34" charset="0"/>
                <a:ea typeface="Tahoma" panose="020B0604030504040204" pitchFamily="34" charset="0"/>
                <a:cs typeface="Tahoma" panose="020B0604030504040204" pitchFamily="34" charset="0"/>
              </a:rPr>
              <a:t>M</a:t>
            </a:r>
            <a:r>
              <a:rPr lang="es-MX" sz="600" dirty="0">
                <a:latin typeface="Tahoma" panose="020B0604030504040204" pitchFamily="34" charset="0"/>
                <a:ea typeface="Tahoma" panose="020B0604030504040204" pitchFamily="34" charset="0"/>
                <a:cs typeface="Tahoma" panose="020B0604030504040204" pitchFamily="34" charset="0"/>
              </a:rPr>
              <a:t>.MESES, </a:t>
            </a:r>
            <a:r>
              <a:rPr lang="es-MX" sz="600" b="1" dirty="0">
                <a:latin typeface="Tahoma" panose="020B0604030504040204" pitchFamily="34" charset="0"/>
                <a:ea typeface="Tahoma" panose="020B0604030504040204" pitchFamily="34" charset="0"/>
                <a:cs typeface="Tahoma" panose="020B0604030504040204" pitchFamily="34" charset="0"/>
              </a:rPr>
              <a:t>A</a:t>
            </a:r>
            <a:r>
              <a:rPr lang="es-MX" sz="600" dirty="0">
                <a:latin typeface="Tahoma" panose="020B0604030504040204" pitchFamily="34" charset="0"/>
                <a:ea typeface="Tahoma" panose="020B0604030504040204" pitchFamily="34" charset="0"/>
                <a:cs typeface="Tahoma" panose="020B0604030504040204" pitchFamily="34" charset="0"/>
              </a:rPr>
              <a:t>.AÑOS </a:t>
            </a: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3. SEXO:</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1</a:t>
            </a:r>
            <a:r>
              <a:rPr lang="es-MX" sz="600" dirty="0">
                <a:latin typeface="Tahoma" panose="020B0604030504040204" pitchFamily="34" charset="0"/>
                <a:ea typeface="Tahoma" panose="020B0604030504040204" pitchFamily="34" charset="0"/>
                <a:cs typeface="Tahoma" panose="020B0604030504040204" pitchFamily="34" charset="0"/>
              </a:rPr>
              <a:t>.HOMBRE,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.MUJER,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.ITERSEXUAL, </a:t>
            </a:r>
            <a:r>
              <a:rPr lang="es-MX" sz="600" b="1" dirty="0">
                <a:latin typeface="Tahoma" panose="020B0604030504040204" pitchFamily="34" charset="0"/>
                <a:ea typeface="Tahoma" panose="020B0604030504040204" pitchFamily="34" charset="0"/>
                <a:cs typeface="Tahoma" panose="020B0604030504040204" pitchFamily="34" charset="0"/>
              </a:rPr>
              <a:t>8</a:t>
            </a:r>
            <a:r>
              <a:rPr lang="es-MX" sz="600" dirty="0">
                <a:latin typeface="Tahoma" panose="020B0604030504040204" pitchFamily="34" charset="0"/>
                <a:ea typeface="Tahoma" panose="020B0604030504040204" pitchFamily="34" charset="0"/>
                <a:cs typeface="Tahoma" panose="020B0604030504040204" pitchFamily="34" charset="0"/>
              </a:rPr>
              <a:t>.SE IGNORA, </a:t>
            </a:r>
            <a:r>
              <a:rPr lang="es-MX" sz="600" b="1" dirty="0">
                <a:latin typeface="Tahoma" panose="020B0604030504040204" pitchFamily="34" charset="0"/>
                <a:ea typeface="Tahoma" panose="020B0604030504040204" pitchFamily="34" charset="0"/>
                <a:cs typeface="Tahoma" panose="020B0604030504040204" pitchFamily="34" charset="0"/>
              </a:rPr>
              <a:t>9</a:t>
            </a:r>
            <a:r>
              <a:rPr lang="es-MX" sz="600" dirty="0">
                <a:latin typeface="Tahoma" panose="020B0604030504040204" pitchFamily="34" charset="0"/>
                <a:ea typeface="Tahoma" panose="020B0604030504040204" pitchFamily="34" charset="0"/>
                <a:cs typeface="Tahoma" panose="020B0604030504040204" pitchFamily="34" charset="0"/>
              </a:rPr>
              <a:t>.NO ESPECIFICADO</a:t>
            </a: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4. ORIENTACIÓN OTROS TEMAS DE SALUD: 1</a:t>
            </a:r>
            <a:r>
              <a:rPr lang="es-MX" sz="600" dirty="0">
                <a:latin typeface="Tahoma" panose="020B0604030504040204" pitchFamily="34" charset="0"/>
                <a:ea typeface="Tahoma" panose="020B0604030504040204" pitchFamily="34" charset="0"/>
                <a:cs typeface="Tahoma" panose="020B0604030504040204" pitchFamily="34" charset="0"/>
              </a:rPr>
              <a:t>.DEPRESIÓN,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.ANSIEDAD,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.ADICCIONES,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.OTRO PROBLEMA DE SALUD MENTAL, </a:t>
            </a:r>
            <a:r>
              <a:rPr lang="es-MX" sz="600" b="1" dirty="0">
                <a:latin typeface="Tahoma" panose="020B0604030504040204" pitchFamily="34" charset="0"/>
                <a:ea typeface="Tahoma" panose="020B0604030504040204" pitchFamily="34" charset="0"/>
                <a:cs typeface="Tahoma" panose="020B0604030504040204" pitchFamily="34" charset="0"/>
              </a:rPr>
              <a:t>5</a:t>
            </a:r>
            <a:r>
              <a:rPr lang="es-MX" sz="600" dirty="0">
                <a:latin typeface="Tahoma" panose="020B0604030504040204" pitchFamily="34" charset="0"/>
                <a:ea typeface="Tahoma" panose="020B0604030504040204" pitchFamily="34" charset="0"/>
                <a:cs typeface="Tahoma" panose="020B0604030504040204" pitchFamily="34" charset="0"/>
              </a:rPr>
              <a:t>.VACUNACIÓN,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.ESTIMULACIÓN TEMPRANA, </a:t>
            </a:r>
            <a:r>
              <a:rPr lang="es-MX" sz="600" b="1" dirty="0">
                <a:latin typeface="Tahoma" panose="020B0604030504040204" pitchFamily="34" charset="0"/>
                <a:ea typeface="Tahoma" panose="020B0604030504040204" pitchFamily="34" charset="0"/>
                <a:cs typeface="Tahoma" panose="020B0604030504040204" pitchFamily="34" charset="0"/>
              </a:rPr>
              <a:t>7</a:t>
            </a:r>
            <a:r>
              <a:rPr lang="es-MX" sz="600" dirty="0">
                <a:latin typeface="Tahoma" panose="020B0604030504040204" pitchFamily="34" charset="0"/>
                <a:ea typeface="Tahoma" panose="020B0604030504040204" pitchFamily="34" charset="0"/>
                <a:cs typeface="Tahoma" panose="020B0604030504040204" pitchFamily="34" charset="0"/>
              </a:rPr>
              <a:t>.ENFERMEDADES CRÓNICAS, </a:t>
            </a:r>
            <a:r>
              <a:rPr lang="es-MX" sz="600" b="1" dirty="0">
                <a:latin typeface="Tahoma" panose="020B0604030504040204" pitchFamily="34" charset="0"/>
                <a:ea typeface="Tahoma" panose="020B0604030504040204" pitchFamily="34" charset="0"/>
                <a:cs typeface="Tahoma" panose="020B0604030504040204" pitchFamily="34" charset="0"/>
              </a:rPr>
              <a:t>8</a:t>
            </a:r>
            <a:r>
              <a:rPr lang="es-MX" sz="600" dirty="0">
                <a:latin typeface="Tahoma" panose="020B0604030504040204" pitchFamily="34" charset="0"/>
                <a:ea typeface="Tahoma" panose="020B0604030504040204" pitchFamily="34" charset="0"/>
                <a:cs typeface="Tahoma" panose="020B0604030504040204" pitchFamily="34" charset="0"/>
              </a:rPr>
              <a:t>.INFECCIONES DE TRASMISIÓN SEXUAL, </a:t>
            </a:r>
            <a:r>
              <a:rPr lang="es-MX" sz="600" b="1" dirty="0">
                <a:latin typeface="Tahoma" panose="020B0604030504040204" pitchFamily="34" charset="0"/>
                <a:ea typeface="Tahoma" panose="020B0604030504040204" pitchFamily="34" charset="0"/>
                <a:cs typeface="Tahoma" panose="020B0604030504040204" pitchFamily="34" charset="0"/>
              </a:rPr>
              <a:t>9</a:t>
            </a:r>
            <a:r>
              <a:rPr lang="es-MX" sz="600" dirty="0">
                <a:latin typeface="Tahoma" panose="020B0604030504040204" pitchFamily="34" charset="0"/>
                <a:ea typeface="Tahoma" panose="020B0604030504040204" pitchFamily="34" charset="0"/>
                <a:cs typeface="Tahoma" panose="020B0604030504040204" pitchFamily="34" charset="0"/>
              </a:rPr>
              <a:t>.EMBARAZO, </a:t>
            </a:r>
            <a:r>
              <a:rPr lang="es-MX" sz="600" b="1" dirty="0">
                <a:latin typeface="Tahoma" panose="020B0604030504040204" pitchFamily="34" charset="0"/>
                <a:ea typeface="Tahoma" panose="020B0604030504040204" pitchFamily="34" charset="0"/>
                <a:cs typeface="Tahoma" panose="020B0604030504040204" pitchFamily="34" charset="0"/>
              </a:rPr>
              <a:t>10</a:t>
            </a:r>
            <a:r>
              <a:rPr lang="es-MX" sz="600" dirty="0">
                <a:latin typeface="Tahoma" panose="020B0604030504040204" pitchFamily="34" charset="0"/>
                <a:ea typeface="Tahoma" panose="020B0604030504040204" pitchFamily="34" charset="0"/>
                <a:cs typeface="Tahoma" panose="020B0604030504040204" pitchFamily="34" charset="0"/>
              </a:rPr>
              <a:t>.VIOLENCIA FAMILIAR, </a:t>
            </a:r>
            <a:r>
              <a:rPr lang="es-MX" sz="600" b="1" dirty="0">
                <a:latin typeface="Tahoma" panose="020B0604030504040204" pitchFamily="34" charset="0"/>
                <a:ea typeface="Tahoma" panose="020B0604030504040204" pitchFamily="34" charset="0"/>
                <a:cs typeface="Tahoma" panose="020B0604030504040204" pitchFamily="34" charset="0"/>
              </a:rPr>
              <a:t>11</a:t>
            </a:r>
            <a:r>
              <a:rPr lang="es-MX" sz="600" dirty="0">
                <a:latin typeface="Tahoma" panose="020B0604030504040204" pitchFamily="34" charset="0"/>
                <a:ea typeface="Tahoma" panose="020B0604030504040204" pitchFamily="34" charset="0"/>
                <a:cs typeface="Tahoma" panose="020B0604030504040204" pitchFamily="34" charset="0"/>
              </a:rPr>
              <a:t>.ABUSO SEXUAL, </a:t>
            </a:r>
            <a:r>
              <a:rPr lang="es-MX" sz="600" b="1" dirty="0">
                <a:latin typeface="Tahoma" panose="020B0604030504040204" pitchFamily="34" charset="0"/>
                <a:ea typeface="Tahoma" panose="020B0604030504040204" pitchFamily="34" charset="0"/>
                <a:cs typeface="Tahoma" panose="020B0604030504040204" pitchFamily="34" charset="0"/>
              </a:rPr>
              <a:t>12</a:t>
            </a:r>
            <a:r>
              <a:rPr lang="es-MX" sz="600" dirty="0">
                <a:latin typeface="Tahoma" panose="020B0604030504040204" pitchFamily="34" charset="0"/>
                <a:ea typeface="Tahoma" panose="020B0604030504040204" pitchFamily="34" charset="0"/>
                <a:cs typeface="Tahoma" panose="020B0604030504040204" pitchFamily="34" charset="0"/>
              </a:rPr>
              <a:t>.CÁNCER DE MAMA, </a:t>
            </a:r>
            <a:r>
              <a:rPr lang="es-MX" sz="600" b="1" dirty="0">
                <a:latin typeface="Tahoma" panose="020B0604030504040204" pitchFamily="34" charset="0"/>
                <a:ea typeface="Tahoma" panose="020B0604030504040204" pitchFamily="34" charset="0"/>
                <a:cs typeface="Tahoma" panose="020B0604030504040204" pitchFamily="34" charset="0"/>
              </a:rPr>
              <a:t>13</a:t>
            </a:r>
            <a:r>
              <a:rPr lang="es-MX" sz="600" dirty="0">
                <a:latin typeface="Tahoma" panose="020B0604030504040204" pitchFamily="34" charset="0"/>
                <a:ea typeface="Tahoma" panose="020B0604030504040204" pitchFamily="34" charset="0"/>
                <a:cs typeface="Tahoma" panose="020B0604030504040204" pitchFamily="34" charset="0"/>
              </a:rPr>
              <a:t>.ANTICONCEPCIÓN DE EMERGENCIA, </a:t>
            </a:r>
            <a:r>
              <a:rPr lang="es-MX" sz="600" b="1" dirty="0">
                <a:latin typeface="Tahoma" panose="020B0604030504040204" pitchFamily="34" charset="0"/>
                <a:ea typeface="Tahoma" panose="020B0604030504040204" pitchFamily="34" charset="0"/>
                <a:cs typeface="Tahoma" panose="020B0604030504040204" pitchFamily="34" charset="0"/>
              </a:rPr>
              <a:t>14</a:t>
            </a:r>
            <a:r>
              <a:rPr lang="es-MX" sz="600" dirty="0">
                <a:latin typeface="Tahoma" panose="020B0604030504040204" pitchFamily="34" charset="0"/>
                <a:ea typeface="Tahoma" panose="020B0604030504040204" pitchFamily="34" charset="0"/>
                <a:cs typeface="Tahoma" panose="020B0604030504040204" pitchFamily="34" charset="0"/>
              </a:rPr>
              <a:t>.ENFERMEDADES DIARREICAS O RESPIRATORIAS EN MENORES DE 5 AÑOS, </a:t>
            </a:r>
            <a:r>
              <a:rPr lang="es-MX" sz="600" b="1" dirty="0">
                <a:latin typeface="Tahoma" panose="020B0604030504040204" pitchFamily="34" charset="0"/>
                <a:ea typeface="Tahoma" panose="020B0604030504040204" pitchFamily="34" charset="0"/>
                <a:cs typeface="Tahoma" panose="020B0604030504040204" pitchFamily="34" charset="0"/>
              </a:rPr>
              <a:t>15</a:t>
            </a:r>
            <a:r>
              <a:rPr lang="es-MX" sz="600" dirty="0">
                <a:latin typeface="Tahoma" panose="020B0604030504040204" pitchFamily="34" charset="0"/>
                <a:ea typeface="Tahoma" panose="020B0604030504040204" pitchFamily="34" charset="0"/>
                <a:cs typeface="Tahoma" panose="020B0604030504040204" pitchFamily="34" charset="0"/>
              </a:rPr>
              <a:t>.NUTRICIÓN, </a:t>
            </a:r>
            <a:r>
              <a:rPr lang="es-MX" sz="600" b="1" dirty="0">
                <a:latin typeface="Tahoma" panose="020B0604030504040204" pitchFamily="34" charset="0"/>
                <a:ea typeface="Tahoma" panose="020B0604030504040204" pitchFamily="34" charset="0"/>
                <a:cs typeface="Tahoma" panose="020B0604030504040204" pitchFamily="34" charset="0"/>
              </a:rPr>
              <a:t>88</a:t>
            </a:r>
            <a:r>
              <a:rPr lang="es-MX" sz="600" dirty="0">
                <a:latin typeface="Tahoma" panose="020B0604030504040204" pitchFamily="34" charset="0"/>
                <a:ea typeface="Tahoma" panose="020B0604030504040204" pitchFamily="34" charset="0"/>
                <a:cs typeface="Tahoma" panose="020B0604030504040204" pitchFamily="34" charset="0"/>
              </a:rPr>
              <a:t>.OTRO.</a:t>
            </a:r>
            <a:endParaRPr lang="es-MX" sz="600" b="1" dirty="0">
              <a:latin typeface="Tahoma" panose="020B0604030504040204" pitchFamily="34" charset="0"/>
              <a:ea typeface="Tahoma" panose="020B0604030504040204" pitchFamily="34" charset="0"/>
              <a:cs typeface="Tahoma" panose="020B0604030504040204" pitchFamily="34" charset="0"/>
            </a:endParaRP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5. OTROS PROBLEMAS DE SALUD: 1.</a:t>
            </a:r>
            <a:r>
              <a:rPr lang="es-MX" sz="600" dirty="0">
                <a:latin typeface="Tahoma" panose="020B0604030504040204" pitchFamily="34" charset="0"/>
                <a:ea typeface="Tahoma" panose="020B0604030504040204" pitchFamily="34" charset="0"/>
                <a:cs typeface="Tahoma" panose="020B0604030504040204" pitchFamily="34" charset="0"/>
              </a:rPr>
              <a:t>LEPRA,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.TUBERCULOSIS,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.BRUCELOSIS,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.TAENOSIS/CISTICERCOSIS, </a:t>
            </a:r>
            <a:r>
              <a:rPr lang="es-MX" sz="600" b="1" dirty="0">
                <a:latin typeface="Tahoma" panose="020B0604030504040204" pitchFamily="34" charset="0"/>
                <a:ea typeface="Tahoma" panose="020B0604030504040204" pitchFamily="34" charset="0"/>
                <a:cs typeface="Tahoma" panose="020B0604030504040204" pitchFamily="34" charset="0"/>
              </a:rPr>
              <a:t>5</a:t>
            </a:r>
            <a:r>
              <a:rPr lang="es-MX" sz="600" dirty="0">
                <a:latin typeface="Tahoma" panose="020B0604030504040204" pitchFamily="34" charset="0"/>
                <a:ea typeface="Tahoma" panose="020B0604030504040204" pitchFamily="34" charset="0"/>
                <a:cs typeface="Tahoma" panose="020B0604030504040204" pitchFamily="34" charset="0"/>
              </a:rPr>
              <a:t>.PLANIFICACIÓN FAMILIAR,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.APOYO PSICOEMOCIONAL POR VIOLENCIA DE GÉNERO</a:t>
            </a:r>
            <a:r>
              <a:rPr lang="es-MX" sz="600" b="1" dirty="0">
                <a:latin typeface="Tahoma" panose="020B0604030504040204" pitchFamily="34" charset="0"/>
                <a:ea typeface="Tahoma" panose="020B0604030504040204" pitchFamily="34" charset="0"/>
                <a:cs typeface="Tahoma" panose="020B0604030504040204" pitchFamily="34" charset="0"/>
              </a:rPr>
              <a:t>, 7.</a:t>
            </a:r>
            <a:r>
              <a:rPr lang="es-MX" sz="600" dirty="0">
                <a:latin typeface="Tahoma" panose="020B0604030504040204" pitchFamily="34" charset="0"/>
                <a:ea typeface="Tahoma" panose="020B0604030504040204" pitchFamily="34" charset="0"/>
                <a:cs typeface="Tahoma" panose="020B0604030504040204" pitchFamily="34" charset="0"/>
              </a:rPr>
              <a:t>ASMA</a:t>
            </a:r>
            <a:r>
              <a:rPr lang="es-MX" sz="600" b="1" dirty="0">
                <a:latin typeface="Tahoma" panose="020B0604030504040204" pitchFamily="34" charset="0"/>
                <a:ea typeface="Tahoma" panose="020B0604030504040204" pitchFamily="34" charset="0"/>
                <a:cs typeface="Tahoma" panose="020B0604030504040204" pitchFamily="34" charset="0"/>
              </a:rPr>
              <a:t>, 8</a:t>
            </a:r>
            <a:r>
              <a:rPr lang="es-MX" sz="600" dirty="0">
                <a:latin typeface="Tahoma" panose="020B0604030504040204" pitchFamily="34" charset="0"/>
                <a:ea typeface="Tahoma" panose="020B0604030504040204" pitchFamily="34" charset="0"/>
                <a:cs typeface="Tahoma" panose="020B0604030504040204" pitchFamily="34" charset="0"/>
              </a:rPr>
              <a:t>.EPOC, </a:t>
            </a:r>
            <a:r>
              <a:rPr lang="es-MX" sz="600" b="1" dirty="0">
                <a:latin typeface="Tahoma" panose="020B0604030504040204" pitchFamily="34" charset="0"/>
                <a:ea typeface="Tahoma" panose="020B0604030504040204" pitchFamily="34" charset="0"/>
                <a:cs typeface="Tahoma" panose="020B0604030504040204" pitchFamily="34" charset="0"/>
              </a:rPr>
              <a:t>9.</a:t>
            </a:r>
            <a:r>
              <a:rPr lang="es-MX" sz="600" dirty="0">
                <a:latin typeface="Tahoma" panose="020B0604030504040204" pitchFamily="34" charset="0"/>
                <a:ea typeface="Tahoma" panose="020B0604030504040204" pitchFamily="34" charset="0"/>
                <a:cs typeface="Tahoma" panose="020B0604030504040204" pitchFamily="34" charset="0"/>
              </a:rPr>
              <a:t>DERMATITIS</a:t>
            </a:r>
            <a:r>
              <a:rPr lang="es-MX" sz="600" b="1" dirty="0">
                <a:latin typeface="Tahoma" panose="020B0604030504040204" pitchFamily="34" charset="0"/>
                <a:ea typeface="Tahoma" panose="020B0604030504040204" pitchFamily="34" charset="0"/>
                <a:cs typeface="Tahoma" panose="020B0604030504040204" pitchFamily="34" charset="0"/>
              </a:rPr>
              <a:t>, 10.</a:t>
            </a:r>
            <a:r>
              <a:rPr lang="es-MX" sz="600" dirty="0">
                <a:latin typeface="Tahoma" panose="020B0604030504040204" pitchFamily="34" charset="0"/>
                <a:ea typeface="Tahoma" panose="020B0604030504040204" pitchFamily="34" charset="0"/>
                <a:cs typeface="Tahoma" panose="020B0604030504040204" pitchFamily="34" charset="0"/>
              </a:rPr>
              <a:t>EPILEPSIA</a:t>
            </a:r>
            <a:r>
              <a:rPr lang="es-MX" sz="600" b="1" dirty="0">
                <a:latin typeface="Tahoma" panose="020B0604030504040204" pitchFamily="34" charset="0"/>
                <a:ea typeface="Tahoma" panose="020B0604030504040204" pitchFamily="34" charset="0"/>
                <a:cs typeface="Tahoma" panose="020B0604030504040204" pitchFamily="34" charset="0"/>
              </a:rPr>
              <a:t>, 11.</a:t>
            </a:r>
            <a:r>
              <a:rPr lang="es-MX" sz="600" dirty="0">
                <a:latin typeface="Tahoma" panose="020B0604030504040204" pitchFamily="34" charset="0"/>
                <a:ea typeface="Tahoma" panose="020B0604030504040204" pitchFamily="34" charset="0"/>
                <a:cs typeface="Tahoma" panose="020B0604030504040204" pitchFamily="34" charset="0"/>
              </a:rPr>
              <a:t>VIH</a:t>
            </a:r>
            <a:r>
              <a:rPr lang="es-MX" sz="600" b="1" dirty="0">
                <a:latin typeface="Tahoma" panose="020B0604030504040204" pitchFamily="34" charset="0"/>
                <a:ea typeface="Tahoma" panose="020B0604030504040204" pitchFamily="34" charset="0"/>
                <a:cs typeface="Tahoma" panose="020B0604030504040204" pitchFamily="34" charset="0"/>
              </a:rPr>
              <a:t>, 12.</a:t>
            </a:r>
            <a:r>
              <a:rPr lang="es-MX" sz="600" dirty="0">
                <a:latin typeface="Tahoma" panose="020B0604030504040204" pitchFamily="34" charset="0"/>
                <a:ea typeface="Tahoma" panose="020B0604030504040204" pitchFamily="34" charset="0"/>
                <a:cs typeface="Tahoma" panose="020B0604030504040204" pitchFamily="34" charset="0"/>
              </a:rPr>
              <a:t>IVU PERSISTENTE</a:t>
            </a:r>
            <a:r>
              <a:rPr lang="es-MX" sz="600" b="1" dirty="0">
                <a:latin typeface="Tahoma" panose="020B0604030504040204" pitchFamily="34" charset="0"/>
                <a:ea typeface="Tahoma" panose="020B0604030504040204" pitchFamily="34" charset="0"/>
                <a:cs typeface="Tahoma" panose="020B0604030504040204" pitchFamily="34" charset="0"/>
              </a:rPr>
              <a:t>, 13.</a:t>
            </a:r>
            <a:r>
              <a:rPr lang="es-MX" sz="600" dirty="0">
                <a:latin typeface="Tahoma" panose="020B0604030504040204" pitchFamily="34" charset="0"/>
                <a:ea typeface="Tahoma" panose="020B0604030504040204" pitchFamily="34" charset="0"/>
                <a:cs typeface="Tahoma" panose="020B0604030504040204" pitchFamily="34" charset="0"/>
              </a:rPr>
              <a:t>UROLITIASIS</a:t>
            </a:r>
            <a:r>
              <a:rPr lang="es-MX" sz="600" b="1" dirty="0">
                <a:latin typeface="Tahoma" panose="020B0604030504040204" pitchFamily="34" charset="0"/>
                <a:ea typeface="Tahoma" panose="020B0604030504040204" pitchFamily="34" charset="0"/>
                <a:cs typeface="Tahoma" panose="020B0604030504040204" pitchFamily="34" charset="0"/>
              </a:rPr>
              <a:t>, 14.</a:t>
            </a:r>
            <a:r>
              <a:rPr lang="es-MX" sz="600" dirty="0">
                <a:latin typeface="Tahoma" panose="020B0604030504040204" pitchFamily="34" charset="0"/>
                <a:ea typeface="Tahoma" panose="020B0604030504040204" pitchFamily="34" charset="0"/>
                <a:cs typeface="Tahoma" panose="020B0604030504040204" pitchFamily="34" charset="0"/>
              </a:rPr>
              <a:t>REFLUJO GASTROESOFAGICO</a:t>
            </a:r>
            <a:r>
              <a:rPr lang="es-MX" sz="600" b="1" dirty="0">
                <a:latin typeface="Tahoma" panose="020B0604030504040204" pitchFamily="34" charset="0"/>
                <a:ea typeface="Tahoma" panose="020B0604030504040204" pitchFamily="34" charset="0"/>
                <a:cs typeface="Tahoma" panose="020B0604030504040204" pitchFamily="34" charset="0"/>
              </a:rPr>
              <a:t>, 15.</a:t>
            </a:r>
            <a:r>
              <a:rPr lang="es-MX" sz="600" dirty="0">
                <a:latin typeface="Tahoma" panose="020B0604030504040204" pitchFamily="34" charset="0"/>
                <a:ea typeface="Tahoma" panose="020B0604030504040204" pitchFamily="34" charset="0"/>
                <a:cs typeface="Tahoma" panose="020B0604030504040204" pitchFamily="34" charset="0"/>
              </a:rPr>
              <a:t>MIGRAÑA, </a:t>
            </a:r>
            <a:r>
              <a:rPr lang="es-MX" sz="600" b="1" dirty="0">
                <a:latin typeface="Tahoma" panose="020B0604030504040204" pitchFamily="34" charset="0"/>
                <a:ea typeface="Tahoma" panose="020B0604030504040204" pitchFamily="34" charset="0"/>
                <a:cs typeface="Tahoma" panose="020B0604030504040204" pitchFamily="34" charset="0"/>
              </a:rPr>
              <a:t>16.</a:t>
            </a:r>
            <a:r>
              <a:rPr lang="es-MX" sz="600" dirty="0">
                <a:latin typeface="Tahoma" panose="020B0604030504040204" pitchFamily="34" charset="0"/>
                <a:ea typeface="Tahoma" panose="020B0604030504040204" pitchFamily="34" charset="0"/>
                <a:cs typeface="Tahoma" panose="020B0604030504040204" pitchFamily="34" charset="0"/>
              </a:rPr>
              <a:t>NUTRICIÓN, </a:t>
            </a:r>
            <a:r>
              <a:rPr lang="es-MX" sz="600" b="1" dirty="0">
                <a:latin typeface="Tahoma" panose="020B0604030504040204" pitchFamily="34" charset="0"/>
                <a:ea typeface="Tahoma" panose="020B0604030504040204" pitchFamily="34" charset="0"/>
                <a:cs typeface="Tahoma" panose="020B0604030504040204" pitchFamily="34" charset="0"/>
              </a:rPr>
              <a:t>17</a:t>
            </a:r>
            <a:r>
              <a:rPr lang="es-MX" sz="600" dirty="0">
                <a:latin typeface="Tahoma" panose="020B0604030504040204" pitchFamily="34" charset="0"/>
                <a:ea typeface="Tahoma" panose="020B0604030504040204" pitchFamily="34" charset="0"/>
                <a:cs typeface="Tahoma" panose="020B0604030504040204" pitchFamily="34" charset="0"/>
              </a:rPr>
              <a:t>.CÁNCER DE MAMA, </a:t>
            </a:r>
            <a:r>
              <a:rPr lang="es-MX" sz="600" b="1" dirty="0">
                <a:latin typeface="Tahoma" panose="020B0604030504040204" pitchFamily="34" charset="0"/>
                <a:ea typeface="Tahoma" panose="020B0604030504040204" pitchFamily="34" charset="0"/>
                <a:cs typeface="Tahoma" panose="020B0604030504040204" pitchFamily="34" charset="0"/>
              </a:rPr>
              <a:t>18</a:t>
            </a:r>
            <a:r>
              <a:rPr lang="es-MX" sz="600" dirty="0">
                <a:latin typeface="Tahoma" panose="020B0604030504040204" pitchFamily="34" charset="0"/>
                <a:ea typeface="Tahoma" panose="020B0604030504040204" pitchFamily="34" charset="0"/>
                <a:cs typeface="Tahoma" panose="020B0604030504040204" pitchFamily="34" charset="0"/>
              </a:rPr>
              <a:t>.CÁNCER CERVICOUTERINO, </a:t>
            </a:r>
            <a:r>
              <a:rPr lang="es-MX" sz="600" b="1" dirty="0">
                <a:latin typeface="Tahoma" panose="020B0604030504040204" pitchFamily="34" charset="0"/>
                <a:ea typeface="Tahoma" panose="020B0604030504040204" pitchFamily="34" charset="0"/>
                <a:cs typeface="Tahoma" panose="020B0604030504040204" pitchFamily="34" charset="0"/>
              </a:rPr>
              <a:t>19</a:t>
            </a:r>
            <a:r>
              <a:rPr lang="es-MX" sz="600" dirty="0">
                <a:latin typeface="Tahoma" panose="020B0604030504040204" pitchFamily="34" charset="0"/>
                <a:ea typeface="Tahoma" panose="020B0604030504040204" pitchFamily="34" charset="0"/>
                <a:cs typeface="Tahoma" panose="020B0604030504040204" pitchFamily="34" charset="0"/>
              </a:rPr>
              <a:t>.POSTVACUNACIÓN COVID-19, </a:t>
            </a:r>
            <a:r>
              <a:rPr lang="es-MX" sz="600" b="1" dirty="0">
                <a:latin typeface="Tahoma" panose="020B0604030504040204" pitchFamily="34" charset="0"/>
                <a:ea typeface="Tahoma" panose="020B0604030504040204" pitchFamily="34" charset="0"/>
                <a:cs typeface="Tahoma" panose="020B0604030504040204" pitchFamily="34" charset="0"/>
              </a:rPr>
              <a:t>88</a:t>
            </a:r>
            <a:r>
              <a:rPr lang="es-MX" sz="600" dirty="0">
                <a:latin typeface="Tahoma" panose="020B0604030504040204" pitchFamily="34" charset="0"/>
                <a:ea typeface="Tahoma" panose="020B0604030504040204" pitchFamily="34" charset="0"/>
                <a:cs typeface="Tahoma" panose="020B0604030504040204" pitchFamily="34" charset="0"/>
              </a:rPr>
              <a:t>.OTRO</a:t>
            </a: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6. MONITOREO A DISTANCIA</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1</a:t>
            </a:r>
            <a:r>
              <a:rPr lang="es-MX" sz="600" dirty="0">
                <a:latin typeface="Tahoma" panose="020B0604030504040204" pitchFamily="34" charset="0"/>
                <a:ea typeface="Tahoma" panose="020B0604030504040204" pitchFamily="34" charset="0"/>
                <a:cs typeface="Tahoma" panose="020B0604030504040204" pitchFamily="34" charset="0"/>
              </a:rPr>
              <a:t>.AMBULATORIO,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.HOSPITALARIO,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.DOMICILIARIO</a:t>
            </a: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7. INTERCONSULTA A DISTANCIA COVID-19: </a:t>
            </a:r>
            <a:r>
              <a:rPr lang="pt-BR" sz="600" b="1" dirty="0">
                <a:latin typeface="Tahoma" panose="020B0604030504040204" pitchFamily="34" charset="0"/>
                <a:ea typeface="Tahoma" panose="020B0604030504040204" pitchFamily="34" charset="0"/>
                <a:cs typeface="Tahoma" panose="020B0604030504040204" pitchFamily="34" charset="0"/>
              </a:rPr>
              <a:t>1.</a:t>
            </a:r>
            <a:r>
              <a:rPr lang="pt-BR" sz="600" dirty="0">
                <a:latin typeface="Tahoma" panose="020B0604030504040204" pitchFamily="34" charset="0"/>
                <a:ea typeface="Tahoma" panose="020B0604030504040204" pitchFamily="34" charset="0"/>
                <a:cs typeface="Tahoma" panose="020B0604030504040204" pitchFamily="34" charset="0"/>
              </a:rPr>
              <a:t>MÉDICO GENERAL - MÉDICO ESPECIALISTA, </a:t>
            </a:r>
            <a:r>
              <a:rPr lang="pt-BR" sz="600" b="1" dirty="0">
                <a:latin typeface="Tahoma" panose="020B0604030504040204" pitchFamily="34" charset="0"/>
                <a:ea typeface="Tahoma" panose="020B0604030504040204" pitchFamily="34" charset="0"/>
                <a:cs typeface="Tahoma" panose="020B0604030504040204" pitchFamily="34" charset="0"/>
              </a:rPr>
              <a:t>2</a:t>
            </a:r>
            <a:r>
              <a:rPr lang="pt-BR" sz="600" dirty="0">
                <a:latin typeface="Tahoma" panose="020B0604030504040204" pitchFamily="34" charset="0"/>
                <a:ea typeface="Tahoma" panose="020B0604030504040204" pitchFamily="34" charset="0"/>
                <a:cs typeface="Tahoma" panose="020B0604030504040204" pitchFamily="34" charset="0"/>
              </a:rPr>
              <a:t>.MÉDICO PASANTE - MÉDICO ESPECIALISTA, </a:t>
            </a:r>
            <a:r>
              <a:rPr lang="pt-BR" sz="600" b="1" dirty="0">
                <a:latin typeface="Tahoma" panose="020B0604030504040204" pitchFamily="34" charset="0"/>
                <a:ea typeface="Tahoma" panose="020B0604030504040204" pitchFamily="34" charset="0"/>
                <a:cs typeface="Tahoma" panose="020B0604030504040204" pitchFamily="34" charset="0"/>
              </a:rPr>
              <a:t>3</a:t>
            </a:r>
            <a:r>
              <a:rPr lang="pt-BR" sz="600" dirty="0">
                <a:latin typeface="Tahoma" panose="020B0604030504040204" pitchFamily="34" charset="0"/>
                <a:ea typeface="Tahoma" panose="020B0604030504040204" pitchFamily="34" charset="0"/>
                <a:cs typeface="Tahoma" panose="020B0604030504040204" pitchFamily="34" charset="0"/>
              </a:rPr>
              <a:t>.ENFERMERA - MÉDICO GENERAL, </a:t>
            </a:r>
            <a:r>
              <a:rPr lang="pt-BR" sz="600" b="1" dirty="0">
                <a:latin typeface="Tahoma" panose="020B0604030504040204" pitchFamily="34" charset="0"/>
                <a:ea typeface="Tahoma" panose="020B0604030504040204" pitchFamily="34" charset="0"/>
                <a:cs typeface="Tahoma" panose="020B0604030504040204" pitchFamily="34" charset="0"/>
              </a:rPr>
              <a:t>4</a:t>
            </a:r>
            <a:r>
              <a:rPr lang="pt-BR" sz="600" dirty="0">
                <a:latin typeface="Tahoma" panose="020B0604030504040204" pitchFamily="34" charset="0"/>
                <a:ea typeface="Tahoma" panose="020B0604030504040204" pitchFamily="34" charset="0"/>
                <a:cs typeface="Tahoma" panose="020B0604030504040204" pitchFamily="34" charset="0"/>
              </a:rPr>
              <a:t>.MÉDICO GENERAL - MÉDICO GENERAL CON MAS EXPERIENCIA, </a:t>
            </a:r>
            <a:r>
              <a:rPr lang="pt-BR" sz="600" b="1" dirty="0">
                <a:latin typeface="Tahoma" panose="020B0604030504040204" pitchFamily="34" charset="0"/>
                <a:ea typeface="Tahoma" panose="020B0604030504040204" pitchFamily="34" charset="0"/>
                <a:cs typeface="Tahoma" panose="020B0604030504040204" pitchFamily="34" charset="0"/>
              </a:rPr>
              <a:t>5</a:t>
            </a:r>
            <a:r>
              <a:rPr lang="pt-BR" sz="600" dirty="0">
                <a:latin typeface="Tahoma" panose="020B0604030504040204" pitchFamily="34" charset="0"/>
                <a:ea typeface="Tahoma" panose="020B0604030504040204" pitchFamily="34" charset="0"/>
                <a:cs typeface="Tahoma" panose="020B0604030504040204" pitchFamily="34" charset="0"/>
              </a:rPr>
              <a:t>.MÉDICO ESPECIALISTA - MÉDICO ESPECIALISTA, </a:t>
            </a:r>
            <a:r>
              <a:rPr lang="pt-BR" sz="600" b="1" dirty="0">
                <a:latin typeface="Tahoma" panose="020B0604030504040204" pitchFamily="34" charset="0"/>
                <a:ea typeface="Tahoma" panose="020B0604030504040204" pitchFamily="34" charset="0"/>
                <a:cs typeface="Tahoma" panose="020B0604030504040204" pitchFamily="34" charset="0"/>
              </a:rPr>
              <a:t>6</a:t>
            </a:r>
            <a:r>
              <a:rPr lang="pt-BR" sz="600" dirty="0">
                <a:latin typeface="Tahoma" panose="020B0604030504040204" pitchFamily="34" charset="0"/>
                <a:ea typeface="Tahoma" panose="020B0604030504040204" pitchFamily="34" charset="0"/>
                <a:cs typeface="Tahoma" panose="020B0604030504040204" pitchFamily="34" charset="0"/>
              </a:rPr>
              <a:t>.MÉDICO GENERAL - NUTRIÓLOGO, </a:t>
            </a:r>
            <a:r>
              <a:rPr lang="pt-BR" sz="600" b="1" dirty="0">
                <a:latin typeface="Tahoma" panose="020B0604030504040204" pitchFamily="34" charset="0"/>
                <a:ea typeface="Tahoma" panose="020B0604030504040204" pitchFamily="34" charset="0"/>
                <a:cs typeface="Tahoma" panose="020B0604030504040204" pitchFamily="34" charset="0"/>
              </a:rPr>
              <a:t>7</a:t>
            </a:r>
            <a:r>
              <a:rPr lang="pt-BR" sz="600" dirty="0">
                <a:latin typeface="Tahoma" panose="020B0604030504040204" pitchFamily="34" charset="0"/>
                <a:ea typeface="Tahoma" panose="020B0604030504040204" pitchFamily="34" charset="0"/>
                <a:cs typeface="Tahoma" panose="020B0604030504040204" pitchFamily="34" charset="0"/>
              </a:rPr>
              <a:t>.MÉDICO – PSICÓLOGO</a:t>
            </a:r>
          </a:p>
          <a:p>
            <a:pPr marL="180975" indent="-180975" algn="just"/>
            <a:r>
              <a:rPr lang="pt-BR" sz="600" b="1" dirty="0">
                <a:latin typeface="Tahoma" panose="020B0604030504040204" pitchFamily="34" charset="0"/>
                <a:ea typeface="Tahoma" panose="020B0604030504040204" pitchFamily="34" charset="0"/>
                <a:cs typeface="Tahoma" panose="020B0604030504040204" pitchFamily="34" charset="0"/>
              </a:rPr>
              <a:t>8. PASE DE VISITA A DISTANCIA</a:t>
            </a:r>
            <a:r>
              <a:rPr lang="pt-BR" sz="600" dirty="0">
                <a:latin typeface="Tahoma" panose="020B0604030504040204" pitchFamily="34" charset="0"/>
                <a:ea typeface="Tahoma" panose="020B0604030504040204" pitchFamily="34" charset="0"/>
                <a:cs typeface="Tahoma" panose="020B0604030504040204" pitchFamily="34" charset="0"/>
              </a:rPr>
              <a:t>: </a:t>
            </a:r>
            <a:r>
              <a:rPr lang="pt-BR" sz="600" b="1" dirty="0">
                <a:latin typeface="Tahoma" panose="020B0604030504040204" pitchFamily="34" charset="0"/>
                <a:ea typeface="Tahoma" panose="020B0604030504040204" pitchFamily="34" charset="0"/>
                <a:cs typeface="Tahoma" panose="020B0604030504040204" pitchFamily="34" charset="0"/>
              </a:rPr>
              <a:t>1</a:t>
            </a:r>
            <a:r>
              <a:rPr lang="pt-BR" sz="600" dirty="0">
                <a:latin typeface="Tahoma" panose="020B0604030504040204" pitchFamily="34" charset="0"/>
                <a:ea typeface="Tahoma" panose="020B0604030504040204" pitchFamily="34" charset="0"/>
                <a:cs typeface="Tahoma" panose="020B0604030504040204" pitchFamily="34" charset="0"/>
              </a:rPr>
              <a:t>.ENTRE PERSONALES DE LA SALUD, </a:t>
            </a:r>
            <a:r>
              <a:rPr lang="pt-BR" sz="600" b="1" dirty="0">
                <a:latin typeface="Tahoma" panose="020B0604030504040204" pitchFamily="34" charset="0"/>
                <a:ea typeface="Tahoma" panose="020B0604030504040204" pitchFamily="34" charset="0"/>
                <a:cs typeface="Tahoma" panose="020B0604030504040204" pitchFamily="34" charset="0"/>
              </a:rPr>
              <a:t>2</a:t>
            </a:r>
            <a:r>
              <a:rPr lang="pt-BR" sz="600" dirty="0">
                <a:latin typeface="Tahoma" panose="020B0604030504040204" pitchFamily="34" charset="0"/>
                <a:ea typeface="Tahoma" panose="020B0604030504040204" pitchFamily="34" charset="0"/>
                <a:cs typeface="Tahoma" panose="020B0604030504040204" pitchFamily="34" charset="0"/>
              </a:rPr>
              <a:t>. PROFESIONAL DE LA SALUD-FAMILIAR, </a:t>
            </a:r>
            <a:r>
              <a:rPr lang="pt-BR" sz="600" b="1" dirty="0">
                <a:latin typeface="Tahoma" panose="020B0604030504040204" pitchFamily="34" charset="0"/>
                <a:ea typeface="Tahoma" panose="020B0604030504040204" pitchFamily="34" charset="0"/>
                <a:cs typeface="Tahoma" panose="020B0604030504040204" pitchFamily="34" charset="0"/>
              </a:rPr>
              <a:t>3</a:t>
            </a:r>
            <a:r>
              <a:rPr lang="pt-BR" sz="600" dirty="0">
                <a:latin typeface="Tahoma" panose="020B0604030504040204" pitchFamily="34" charset="0"/>
                <a:ea typeface="Tahoma" panose="020B0604030504040204" pitchFamily="34" charset="0"/>
                <a:cs typeface="Tahoma" panose="020B0604030504040204" pitchFamily="34" charset="0"/>
              </a:rPr>
              <a:t>.PACIENTE-FAMILIAR</a:t>
            </a: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9. REFERIDO A: 1.</a:t>
            </a:r>
            <a:r>
              <a:rPr lang="es-MX" sz="600" dirty="0">
                <a:latin typeface="Tahoma" panose="020B0604030504040204" pitchFamily="34" charset="0"/>
                <a:ea typeface="Tahoma" panose="020B0604030504040204" pitchFamily="34" charset="0"/>
                <a:cs typeface="Tahoma" panose="020B0604030504040204" pitchFamily="34" charset="0"/>
              </a:rPr>
              <a:t>UNIDAD DE SALUD</a:t>
            </a:r>
            <a:r>
              <a:rPr lang="es-MX" sz="600" b="1" dirty="0">
                <a:latin typeface="Tahoma" panose="020B0604030504040204" pitchFamily="34" charset="0"/>
                <a:ea typeface="Tahoma" panose="020B0604030504040204" pitchFamily="34" charset="0"/>
                <a:cs typeface="Tahoma" panose="020B0604030504040204" pitchFamily="34" charset="0"/>
              </a:rPr>
              <a:t>, 2.</a:t>
            </a:r>
            <a:r>
              <a:rPr lang="es-MX" sz="600" dirty="0">
                <a:latin typeface="Tahoma" panose="020B0604030504040204" pitchFamily="34" charset="0"/>
                <a:ea typeface="Tahoma" panose="020B0604030504040204" pitchFamily="34" charset="0"/>
                <a:cs typeface="Tahoma" panose="020B0604030504040204" pitchFamily="34" charset="0"/>
              </a:rPr>
              <a:t>URGENCIAS,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.HOSPITAL 2 NIVEL,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.HOSPITAL 3 NIVEL (INSTITUTO DE SALUD U HOSPITAL DE ALTA ESPECIALIDAD), </a:t>
            </a:r>
            <a:r>
              <a:rPr lang="es-MX" sz="600" b="1" dirty="0">
                <a:latin typeface="Tahoma" panose="020B0604030504040204" pitchFamily="34" charset="0"/>
                <a:ea typeface="Tahoma" panose="020B0604030504040204" pitchFamily="34" charset="0"/>
                <a:cs typeface="Tahoma" panose="020B0604030504040204" pitchFamily="34" charset="0"/>
              </a:rPr>
              <a:t>5</a:t>
            </a:r>
            <a:r>
              <a:rPr lang="es-MX" sz="600" dirty="0">
                <a:latin typeface="Tahoma" panose="020B0604030504040204" pitchFamily="34" charset="0"/>
                <a:ea typeface="Tahoma" panose="020B0604030504040204" pitchFamily="34" charset="0"/>
                <a:cs typeface="Tahoma" panose="020B0604030504040204" pitchFamily="34" charset="0"/>
              </a:rPr>
              <a:t>.UNEMES,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.UNIDAD PSIQUATRICA Y DE SALUD MENTAL, </a:t>
            </a:r>
            <a:r>
              <a:rPr lang="es-MX" sz="600" b="1" dirty="0">
                <a:latin typeface="Tahoma" panose="020B0604030504040204" pitchFamily="34" charset="0"/>
                <a:ea typeface="Tahoma" panose="020B0604030504040204" pitchFamily="34" charset="0"/>
                <a:cs typeface="Tahoma" panose="020B0604030504040204" pitchFamily="34" charset="0"/>
              </a:rPr>
              <a:t>8.</a:t>
            </a:r>
            <a:r>
              <a:rPr lang="es-MX" sz="600" dirty="0">
                <a:latin typeface="Tahoma" panose="020B0604030504040204" pitchFamily="34" charset="0"/>
                <a:ea typeface="Tahoma" panose="020B0604030504040204" pitchFamily="34" charset="0"/>
                <a:cs typeface="Tahoma" panose="020B0604030504040204" pitchFamily="34" charset="0"/>
              </a:rPr>
              <a:t>OTRA</a:t>
            </a: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10. ESPECIALIDAD:</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1</a:t>
            </a:r>
            <a:r>
              <a:rPr lang="es-MX" sz="600" dirty="0">
                <a:latin typeface="Tahoma" panose="020B0604030504040204" pitchFamily="34" charset="0"/>
                <a:ea typeface="Tahoma" panose="020B0604030504040204" pitchFamily="34" charset="0"/>
                <a:cs typeface="Tahoma" panose="020B0604030504040204" pitchFamily="34" charset="0"/>
              </a:rPr>
              <a:t>.ALERGÓLOGO,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.ANESTESIÓLOGO,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.ANGIÓLOGO,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.CARDIÓLOGO, </a:t>
            </a:r>
            <a:r>
              <a:rPr lang="es-MX" sz="600" b="1" dirty="0">
                <a:latin typeface="Tahoma" panose="020B0604030504040204" pitchFamily="34" charset="0"/>
                <a:ea typeface="Tahoma" panose="020B0604030504040204" pitchFamily="34" charset="0"/>
                <a:cs typeface="Tahoma" panose="020B0604030504040204" pitchFamily="34" charset="0"/>
              </a:rPr>
              <a:t>5</a:t>
            </a:r>
            <a:r>
              <a:rPr lang="es-MX" sz="600" dirty="0">
                <a:latin typeface="Tahoma" panose="020B0604030504040204" pitchFamily="34" charset="0"/>
                <a:ea typeface="Tahoma" panose="020B0604030504040204" pitchFamily="34" charset="0"/>
                <a:cs typeface="Tahoma" panose="020B0604030504040204" pitchFamily="34" charset="0"/>
              </a:rPr>
              <a:t>.CIRUJANO,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.DERMATÓLOGO, </a:t>
            </a:r>
            <a:r>
              <a:rPr lang="es-MX" sz="600" b="1" dirty="0">
                <a:latin typeface="Tahoma" panose="020B0604030504040204" pitchFamily="34" charset="0"/>
                <a:ea typeface="Tahoma" panose="020B0604030504040204" pitchFamily="34" charset="0"/>
                <a:cs typeface="Tahoma" panose="020B0604030504040204" pitchFamily="34" charset="0"/>
              </a:rPr>
              <a:t>7</a:t>
            </a:r>
            <a:r>
              <a:rPr lang="es-MX" sz="600" dirty="0">
                <a:latin typeface="Tahoma" panose="020B0604030504040204" pitchFamily="34" charset="0"/>
                <a:ea typeface="Tahoma" panose="020B0604030504040204" pitchFamily="34" charset="0"/>
                <a:cs typeface="Tahoma" panose="020B0604030504040204" pitchFamily="34" charset="0"/>
              </a:rPr>
              <a:t>.ENDOCRINÓLOGO, </a:t>
            </a:r>
            <a:r>
              <a:rPr lang="es-MX" sz="600" b="1" dirty="0">
                <a:latin typeface="Tahoma" panose="020B0604030504040204" pitchFamily="34" charset="0"/>
                <a:ea typeface="Tahoma" panose="020B0604030504040204" pitchFamily="34" charset="0"/>
                <a:cs typeface="Tahoma" panose="020B0604030504040204" pitchFamily="34" charset="0"/>
              </a:rPr>
              <a:t>8</a:t>
            </a:r>
            <a:r>
              <a:rPr lang="es-MX" sz="600" dirty="0">
                <a:latin typeface="Tahoma" panose="020B0604030504040204" pitchFamily="34" charset="0"/>
                <a:ea typeface="Tahoma" panose="020B0604030504040204" pitchFamily="34" charset="0"/>
                <a:cs typeface="Tahoma" panose="020B0604030504040204" pitchFamily="34" charset="0"/>
              </a:rPr>
              <a:t>.EPIDEMIÓLOGO, </a:t>
            </a:r>
            <a:r>
              <a:rPr lang="es-MX" sz="600" b="1" dirty="0">
                <a:latin typeface="Tahoma" panose="020B0604030504040204" pitchFamily="34" charset="0"/>
                <a:ea typeface="Tahoma" panose="020B0604030504040204" pitchFamily="34" charset="0"/>
                <a:cs typeface="Tahoma" panose="020B0604030504040204" pitchFamily="34" charset="0"/>
              </a:rPr>
              <a:t>9</a:t>
            </a:r>
            <a:r>
              <a:rPr lang="es-MX" sz="600" dirty="0">
                <a:latin typeface="Tahoma" panose="020B0604030504040204" pitchFamily="34" charset="0"/>
                <a:ea typeface="Tahoma" panose="020B0604030504040204" pitchFamily="34" charset="0"/>
                <a:cs typeface="Tahoma" panose="020B0604030504040204" pitchFamily="34" charset="0"/>
              </a:rPr>
              <a:t>.GASTROENTERÓLOGO, </a:t>
            </a:r>
            <a:r>
              <a:rPr lang="es-MX" sz="600" b="1" dirty="0">
                <a:latin typeface="Tahoma" panose="020B0604030504040204" pitchFamily="34" charset="0"/>
                <a:ea typeface="Tahoma" panose="020B0604030504040204" pitchFamily="34" charset="0"/>
                <a:cs typeface="Tahoma" panose="020B0604030504040204" pitchFamily="34" charset="0"/>
              </a:rPr>
              <a:t>10</a:t>
            </a:r>
            <a:r>
              <a:rPr lang="es-MX" sz="600" dirty="0">
                <a:latin typeface="Tahoma" panose="020B0604030504040204" pitchFamily="34" charset="0"/>
                <a:ea typeface="Tahoma" panose="020B0604030504040204" pitchFamily="34" charset="0"/>
                <a:cs typeface="Tahoma" panose="020B0604030504040204" pitchFamily="34" charset="0"/>
              </a:rPr>
              <a:t>.GERIATRA, </a:t>
            </a:r>
            <a:r>
              <a:rPr lang="es-MX" sz="600" b="1" dirty="0">
                <a:latin typeface="Tahoma" panose="020B0604030504040204" pitchFamily="34" charset="0"/>
                <a:ea typeface="Tahoma" panose="020B0604030504040204" pitchFamily="34" charset="0"/>
                <a:cs typeface="Tahoma" panose="020B0604030504040204" pitchFamily="34" charset="0"/>
              </a:rPr>
              <a:t>11</a:t>
            </a:r>
            <a:r>
              <a:rPr lang="es-MX" sz="600" dirty="0">
                <a:latin typeface="Tahoma" panose="020B0604030504040204" pitchFamily="34" charset="0"/>
                <a:ea typeface="Tahoma" panose="020B0604030504040204" pitchFamily="34" charset="0"/>
                <a:cs typeface="Tahoma" panose="020B0604030504040204" pitchFamily="34" charset="0"/>
              </a:rPr>
              <a:t>.GINECOOBSTÉTRA, </a:t>
            </a:r>
            <a:r>
              <a:rPr lang="es-MX" sz="600" b="1" dirty="0">
                <a:latin typeface="Tahoma" panose="020B0604030504040204" pitchFamily="34" charset="0"/>
                <a:ea typeface="Tahoma" panose="020B0604030504040204" pitchFamily="34" charset="0"/>
                <a:cs typeface="Tahoma" panose="020B0604030504040204" pitchFamily="34" charset="0"/>
              </a:rPr>
              <a:t>12</a:t>
            </a:r>
            <a:r>
              <a:rPr lang="es-MX" sz="600" dirty="0">
                <a:latin typeface="Tahoma" panose="020B0604030504040204" pitchFamily="34" charset="0"/>
                <a:ea typeface="Tahoma" panose="020B0604030504040204" pitchFamily="34" charset="0"/>
                <a:cs typeface="Tahoma" panose="020B0604030504040204" pitchFamily="34" charset="0"/>
              </a:rPr>
              <a:t>.HEMATÓLOGO, </a:t>
            </a:r>
            <a:r>
              <a:rPr lang="es-MX" sz="600" b="1" dirty="0">
                <a:latin typeface="Tahoma" panose="020B0604030504040204" pitchFamily="34" charset="0"/>
                <a:ea typeface="Tahoma" panose="020B0604030504040204" pitchFamily="34" charset="0"/>
                <a:cs typeface="Tahoma" panose="020B0604030504040204" pitchFamily="34" charset="0"/>
              </a:rPr>
              <a:t>13</a:t>
            </a:r>
            <a:r>
              <a:rPr lang="es-MX" sz="600" dirty="0">
                <a:latin typeface="Tahoma" panose="020B0604030504040204" pitchFamily="34" charset="0"/>
                <a:ea typeface="Tahoma" panose="020B0604030504040204" pitchFamily="34" charset="0"/>
                <a:cs typeface="Tahoma" panose="020B0604030504040204" pitchFamily="34" charset="0"/>
              </a:rPr>
              <a:t>.INFECTÓLOGO, </a:t>
            </a:r>
            <a:r>
              <a:rPr lang="es-MX" sz="600" b="1" dirty="0">
                <a:latin typeface="Tahoma" panose="020B0604030504040204" pitchFamily="34" charset="0"/>
                <a:ea typeface="Tahoma" panose="020B0604030504040204" pitchFamily="34" charset="0"/>
                <a:cs typeface="Tahoma" panose="020B0604030504040204" pitchFamily="34" charset="0"/>
              </a:rPr>
              <a:t>14</a:t>
            </a:r>
            <a:r>
              <a:rPr lang="es-MX" sz="600" dirty="0">
                <a:latin typeface="Tahoma" panose="020B0604030504040204" pitchFamily="34" charset="0"/>
                <a:ea typeface="Tahoma" panose="020B0604030504040204" pitchFamily="34" charset="0"/>
                <a:cs typeface="Tahoma" panose="020B0604030504040204" pitchFamily="34" charset="0"/>
              </a:rPr>
              <a:t>.INMUNÓLOGO, </a:t>
            </a:r>
            <a:r>
              <a:rPr lang="es-MX" sz="600" b="1" dirty="0">
                <a:latin typeface="Tahoma" panose="020B0604030504040204" pitchFamily="34" charset="0"/>
                <a:ea typeface="Tahoma" panose="020B0604030504040204" pitchFamily="34" charset="0"/>
                <a:cs typeface="Tahoma" panose="020B0604030504040204" pitchFamily="34" charset="0"/>
              </a:rPr>
              <a:t>15</a:t>
            </a:r>
            <a:r>
              <a:rPr lang="es-MX" sz="600" dirty="0">
                <a:latin typeface="Tahoma" panose="020B0604030504040204" pitchFamily="34" charset="0"/>
                <a:ea typeface="Tahoma" panose="020B0604030504040204" pitchFamily="34" charset="0"/>
                <a:cs typeface="Tahoma" panose="020B0604030504040204" pitchFamily="34" charset="0"/>
              </a:rPr>
              <a:t>.INTERNISTA, </a:t>
            </a:r>
            <a:r>
              <a:rPr lang="es-MX" sz="600" b="1" dirty="0">
                <a:latin typeface="Tahoma" panose="020B0604030504040204" pitchFamily="34" charset="0"/>
                <a:ea typeface="Tahoma" panose="020B0604030504040204" pitchFamily="34" charset="0"/>
                <a:cs typeface="Tahoma" panose="020B0604030504040204" pitchFamily="34" charset="0"/>
              </a:rPr>
              <a:t>16</a:t>
            </a:r>
            <a:r>
              <a:rPr lang="es-MX" sz="600" dirty="0">
                <a:latin typeface="Tahoma" panose="020B0604030504040204" pitchFamily="34" charset="0"/>
                <a:ea typeface="Tahoma" panose="020B0604030504040204" pitchFamily="34" charset="0"/>
                <a:cs typeface="Tahoma" panose="020B0604030504040204" pitchFamily="34" charset="0"/>
              </a:rPr>
              <a:t>.MEDICINA CRÍTICA, </a:t>
            </a:r>
            <a:r>
              <a:rPr lang="es-MX" sz="600" b="1" dirty="0">
                <a:latin typeface="Tahoma" panose="020B0604030504040204" pitchFamily="34" charset="0"/>
                <a:ea typeface="Tahoma" panose="020B0604030504040204" pitchFamily="34" charset="0"/>
                <a:cs typeface="Tahoma" panose="020B0604030504040204" pitchFamily="34" charset="0"/>
              </a:rPr>
              <a:t>17</a:t>
            </a:r>
            <a:r>
              <a:rPr lang="es-MX" sz="600" dirty="0">
                <a:latin typeface="Tahoma" panose="020B0604030504040204" pitchFamily="34" charset="0"/>
                <a:ea typeface="Tahoma" panose="020B0604030504040204" pitchFamily="34" charset="0"/>
                <a:cs typeface="Tahoma" panose="020B0604030504040204" pitchFamily="34" charset="0"/>
              </a:rPr>
              <a:t>.NEFRÓLOGO, </a:t>
            </a:r>
            <a:r>
              <a:rPr lang="es-MX" sz="600" b="1" dirty="0">
                <a:latin typeface="Tahoma" panose="020B0604030504040204" pitchFamily="34" charset="0"/>
                <a:ea typeface="Tahoma" panose="020B0604030504040204" pitchFamily="34" charset="0"/>
                <a:cs typeface="Tahoma" panose="020B0604030504040204" pitchFamily="34" charset="0"/>
              </a:rPr>
              <a:t>18</a:t>
            </a:r>
            <a:r>
              <a:rPr lang="es-MX" sz="600" dirty="0">
                <a:latin typeface="Tahoma" panose="020B0604030504040204" pitchFamily="34" charset="0"/>
                <a:ea typeface="Tahoma" panose="020B0604030504040204" pitchFamily="34" charset="0"/>
                <a:cs typeface="Tahoma" panose="020B0604030504040204" pitchFamily="34" charset="0"/>
              </a:rPr>
              <a:t>.NEONATÓLOGO, </a:t>
            </a:r>
            <a:r>
              <a:rPr lang="es-MX" sz="600" b="1" dirty="0">
                <a:latin typeface="Tahoma" panose="020B0604030504040204" pitchFamily="34" charset="0"/>
                <a:ea typeface="Tahoma" panose="020B0604030504040204" pitchFamily="34" charset="0"/>
                <a:cs typeface="Tahoma" panose="020B0604030504040204" pitchFamily="34" charset="0"/>
              </a:rPr>
              <a:t>19</a:t>
            </a:r>
            <a:r>
              <a:rPr lang="es-MX" sz="600" dirty="0">
                <a:latin typeface="Tahoma" panose="020B0604030504040204" pitchFamily="34" charset="0"/>
                <a:ea typeface="Tahoma" panose="020B0604030504040204" pitchFamily="34" charset="0"/>
                <a:cs typeface="Tahoma" panose="020B0604030504040204" pitchFamily="34" charset="0"/>
              </a:rPr>
              <a:t>.NEUMÓLOGO, </a:t>
            </a:r>
            <a:r>
              <a:rPr lang="es-MX" sz="600" b="1" dirty="0">
                <a:latin typeface="Tahoma" panose="020B0604030504040204" pitchFamily="34" charset="0"/>
                <a:ea typeface="Tahoma" panose="020B0604030504040204" pitchFamily="34" charset="0"/>
                <a:cs typeface="Tahoma" panose="020B0604030504040204" pitchFamily="34" charset="0"/>
              </a:rPr>
              <a:t>20</a:t>
            </a:r>
            <a:r>
              <a:rPr lang="es-MX" sz="600" dirty="0">
                <a:latin typeface="Tahoma" panose="020B0604030504040204" pitchFamily="34" charset="0"/>
                <a:ea typeface="Tahoma" panose="020B0604030504040204" pitchFamily="34" charset="0"/>
                <a:cs typeface="Tahoma" panose="020B0604030504040204" pitchFamily="34" charset="0"/>
              </a:rPr>
              <a:t>.NEUROCIRUJANO, </a:t>
            </a:r>
            <a:r>
              <a:rPr lang="es-MX" sz="600" b="1" dirty="0">
                <a:latin typeface="Tahoma" panose="020B0604030504040204" pitchFamily="34" charset="0"/>
                <a:ea typeface="Tahoma" panose="020B0604030504040204" pitchFamily="34" charset="0"/>
                <a:cs typeface="Tahoma" panose="020B0604030504040204" pitchFamily="34" charset="0"/>
              </a:rPr>
              <a:t>21</a:t>
            </a:r>
            <a:r>
              <a:rPr lang="es-MX" sz="600" dirty="0">
                <a:latin typeface="Tahoma" panose="020B0604030504040204" pitchFamily="34" charset="0"/>
                <a:ea typeface="Tahoma" panose="020B0604030504040204" pitchFamily="34" charset="0"/>
                <a:cs typeface="Tahoma" panose="020B0604030504040204" pitchFamily="34" charset="0"/>
              </a:rPr>
              <a:t>.NEURÓLOGO, </a:t>
            </a:r>
            <a:r>
              <a:rPr lang="es-MX" sz="600" b="1" dirty="0">
                <a:latin typeface="Tahoma" panose="020B0604030504040204" pitchFamily="34" charset="0"/>
                <a:ea typeface="Tahoma" panose="020B0604030504040204" pitchFamily="34" charset="0"/>
                <a:cs typeface="Tahoma" panose="020B0604030504040204" pitchFamily="34" charset="0"/>
              </a:rPr>
              <a:t>22</a:t>
            </a:r>
            <a:r>
              <a:rPr lang="es-MX" sz="600" dirty="0">
                <a:latin typeface="Tahoma" panose="020B0604030504040204" pitchFamily="34" charset="0"/>
                <a:ea typeface="Tahoma" panose="020B0604030504040204" pitchFamily="34" charset="0"/>
                <a:cs typeface="Tahoma" panose="020B0604030504040204" pitchFamily="34" charset="0"/>
              </a:rPr>
              <a:t>.OFTALMÓLOGO, </a:t>
            </a:r>
            <a:r>
              <a:rPr lang="es-MX" sz="600" b="1" dirty="0">
                <a:latin typeface="Tahoma" panose="020B0604030504040204" pitchFamily="34" charset="0"/>
                <a:ea typeface="Tahoma" panose="020B0604030504040204" pitchFamily="34" charset="0"/>
                <a:cs typeface="Tahoma" panose="020B0604030504040204" pitchFamily="34" charset="0"/>
              </a:rPr>
              <a:t>23</a:t>
            </a:r>
            <a:r>
              <a:rPr lang="es-MX" sz="600" dirty="0">
                <a:latin typeface="Tahoma" panose="020B0604030504040204" pitchFamily="34" charset="0"/>
                <a:ea typeface="Tahoma" panose="020B0604030504040204" pitchFamily="34" charset="0"/>
                <a:cs typeface="Tahoma" panose="020B0604030504040204" pitchFamily="34" charset="0"/>
              </a:rPr>
              <a:t>.ONCÓLOGO, </a:t>
            </a:r>
            <a:r>
              <a:rPr lang="es-MX" sz="600" b="1" dirty="0">
                <a:latin typeface="Tahoma" panose="020B0604030504040204" pitchFamily="34" charset="0"/>
                <a:ea typeface="Tahoma" panose="020B0604030504040204" pitchFamily="34" charset="0"/>
                <a:cs typeface="Tahoma" panose="020B0604030504040204" pitchFamily="34" charset="0"/>
              </a:rPr>
              <a:t>24</a:t>
            </a:r>
            <a:r>
              <a:rPr lang="es-MX" sz="600" dirty="0">
                <a:latin typeface="Tahoma" panose="020B0604030504040204" pitchFamily="34" charset="0"/>
                <a:ea typeface="Tahoma" panose="020B0604030504040204" pitchFamily="34" charset="0"/>
                <a:cs typeface="Tahoma" panose="020B0604030504040204" pitchFamily="34" charset="0"/>
              </a:rPr>
              <a:t>.ORTOPEDISTA, </a:t>
            </a:r>
            <a:r>
              <a:rPr lang="es-MX" sz="600" b="1" dirty="0">
                <a:latin typeface="Tahoma" panose="020B0604030504040204" pitchFamily="34" charset="0"/>
                <a:ea typeface="Tahoma" panose="020B0604030504040204" pitchFamily="34" charset="0"/>
                <a:cs typeface="Tahoma" panose="020B0604030504040204" pitchFamily="34" charset="0"/>
              </a:rPr>
              <a:t>25</a:t>
            </a:r>
            <a:r>
              <a:rPr lang="es-MX" sz="600" dirty="0">
                <a:latin typeface="Tahoma" panose="020B0604030504040204" pitchFamily="34" charset="0"/>
                <a:ea typeface="Tahoma" panose="020B0604030504040204" pitchFamily="34" charset="0"/>
                <a:cs typeface="Tahoma" panose="020B0604030504040204" pitchFamily="34" charset="0"/>
              </a:rPr>
              <a:t>.OTORRINOLARINGÓLOGO, </a:t>
            </a:r>
            <a:r>
              <a:rPr lang="es-MX" sz="600" b="1" dirty="0">
                <a:latin typeface="Tahoma" panose="020B0604030504040204" pitchFamily="34" charset="0"/>
                <a:ea typeface="Tahoma" panose="020B0604030504040204" pitchFamily="34" charset="0"/>
                <a:cs typeface="Tahoma" panose="020B0604030504040204" pitchFamily="34" charset="0"/>
              </a:rPr>
              <a:t>26</a:t>
            </a:r>
            <a:r>
              <a:rPr lang="es-MX" sz="600" dirty="0">
                <a:latin typeface="Tahoma" panose="020B0604030504040204" pitchFamily="34" charset="0"/>
                <a:ea typeface="Tahoma" panose="020B0604030504040204" pitchFamily="34" charset="0"/>
                <a:cs typeface="Tahoma" panose="020B0604030504040204" pitchFamily="34" charset="0"/>
              </a:rPr>
              <a:t>.PEDIATRA, </a:t>
            </a:r>
            <a:r>
              <a:rPr lang="es-MX" sz="600" b="1" dirty="0">
                <a:latin typeface="Tahoma" panose="020B0604030504040204" pitchFamily="34" charset="0"/>
                <a:ea typeface="Tahoma" panose="020B0604030504040204" pitchFamily="34" charset="0"/>
                <a:cs typeface="Tahoma" panose="020B0604030504040204" pitchFamily="34" charset="0"/>
              </a:rPr>
              <a:t>27</a:t>
            </a:r>
            <a:r>
              <a:rPr lang="es-MX" sz="600" dirty="0">
                <a:latin typeface="Tahoma" panose="020B0604030504040204" pitchFamily="34" charset="0"/>
                <a:ea typeface="Tahoma" panose="020B0604030504040204" pitchFamily="34" charset="0"/>
                <a:cs typeface="Tahoma" panose="020B0604030504040204" pitchFamily="34" charset="0"/>
              </a:rPr>
              <a:t>.PROCTÓLOGO, </a:t>
            </a:r>
            <a:r>
              <a:rPr lang="es-MX" sz="600" b="1" dirty="0">
                <a:latin typeface="Tahoma" panose="020B0604030504040204" pitchFamily="34" charset="0"/>
                <a:ea typeface="Tahoma" panose="020B0604030504040204" pitchFamily="34" charset="0"/>
                <a:cs typeface="Tahoma" panose="020B0604030504040204" pitchFamily="34" charset="0"/>
              </a:rPr>
              <a:t>28</a:t>
            </a:r>
            <a:r>
              <a:rPr lang="es-MX" sz="600" dirty="0">
                <a:latin typeface="Tahoma" panose="020B0604030504040204" pitchFamily="34" charset="0"/>
                <a:ea typeface="Tahoma" panose="020B0604030504040204" pitchFamily="34" charset="0"/>
                <a:cs typeface="Tahoma" panose="020B0604030504040204" pitchFamily="34" charset="0"/>
              </a:rPr>
              <a:t>.PSIQUIÁTRA, </a:t>
            </a:r>
            <a:r>
              <a:rPr lang="es-MX" sz="600" b="1" dirty="0">
                <a:latin typeface="Tahoma" panose="020B0604030504040204" pitchFamily="34" charset="0"/>
                <a:ea typeface="Tahoma" panose="020B0604030504040204" pitchFamily="34" charset="0"/>
                <a:cs typeface="Tahoma" panose="020B0604030504040204" pitchFamily="34" charset="0"/>
              </a:rPr>
              <a:t>29</a:t>
            </a:r>
            <a:r>
              <a:rPr lang="es-MX" sz="600" dirty="0">
                <a:latin typeface="Tahoma" panose="020B0604030504040204" pitchFamily="34" charset="0"/>
                <a:ea typeface="Tahoma" panose="020B0604030504040204" pitchFamily="34" charset="0"/>
                <a:cs typeface="Tahoma" panose="020B0604030504040204" pitchFamily="34" charset="0"/>
              </a:rPr>
              <a:t>.REUMATÓLOGO, </a:t>
            </a:r>
            <a:r>
              <a:rPr lang="es-MX" sz="600" b="1" dirty="0">
                <a:latin typeface="Tahoma" panose="020B0604030504040204" pitchFamily="34" charset="0"/>
                <a:ea typeface="Tahoma" panose="020B0604030504040204" pitchFamily="34" charset="0"/>
                <a:cs typeface="Tahoma" panose="020B0604030504040204" pitchFamily="34" charset="0"/>
              </a:rPr>
              <a:t>30</a:t>
            </a:r>
            <a:r>
              <a:rPr lang="es-MX" sz="600" dirty="0">
                <a:latin typeface="Tahoma" panose="020B0604030504040204" pitchFamily="34" charset="0"/>
                <a:ea typeface="Tahoma" panose="020B0604030504040204" pitchFamily="34" charset="0"/>
                <a:cs typeface="Tahoma" panose="020B0604030504040204" pitchFamily="34" charset="0"/>
              </a:rPr>
              <a:t>.TERAPISTA, </a:t>
            </a:r>
            <a:r>
              <a:rPr lang="es-MX" sz="600" b="1" dirty="0">
                <a:latin typeface="Tahoma" panose="020B0604030504040204" pitchFamily="34" charset="0"/>
                <a:ea typeface="Tahoma" panose="020B0604030504040204" pitchFamily="34" charset="0"/>
                <a:cs typeface="Tahoma" panose="020B0604030504040204" pitchFamily="34" charset="0"/>
              </a:rPr>
              <a:t>31</a:t>
            </a:r>
            <a:r>
              <a:rPr lang="es-MX" sz="600" dirty="0">
                <a:latin typeface="Tahoma" panose="020B0604030504040204" pitchFamily="34" charset="0"/>
                <a:ea typeface="Tahoma" panose="020B0604030504040204" pitchFamily="34" charset="0"/>
                <a:cs typeface="Tahoma" panose="020B0604030504040204" pitchFamily="34" charset="0"/>
              </a:rPr>
              <a:t>.TRAUMATÓLOGO, </a:t>
            </a:r>
            <a:r>
              <a:rPr lang="es-MX" sz="600" b="1" dirty="0">
                <a:latin typeface="Tahoma" panose="020B0604030504040204" pitchFamily="34" charset="0"/>
                <a:ea typeface="Tahoma" panose="020B0604030504040204" pitchFamily="34" charset="0"/>
                <a:cs typeface="Tahoma" panose="020B0604030504040204" pitchFamily="34" charset="0"/>
              </a:rPr>
              <a:t>32</a:t>
            </a:r>
            <a:r>
              <a:rPr lang="es-MX" sz="600" dirty="0">
                <a:latin typeface="Tahoma" panose="020B0604030504040204" pitchFamily="34" charset="0"/>
                <a:ea typeface="Tahoma" panose="020B0604030504040204" pitchFamily="34" charset="0"/>
                <a:cs typeface="Tahoma" panose="020B0604030504040204" pitchFamily="34" charset="0"/>
              </a:rPr>
              <a:t>.URGENCIÓLOGO, </a:t>
            </a:r>
            <a:r>
              <a:rPr lang="es-MX" sz="600" b="1" dirty="0">
                <a:latin typeface="Tahoma" panose="020B0604030504040204" pitchFamily="34" charset="0"/>
                <a:ea typeface="Tahoma" panose="020B0604030504040204" pitchFamily="34" charset="0"/>
                <a:cs typeface="Tahoma" panose="020B0604030504040204" pitchFamily="34" charset="0"/>
              </a:rPr>
              <a:t>33</a:t>
            </a:r>
            <a:r>
              <a:rPr lang="es-MX" sz="600" dirty="0">
                <a:latin typeface="Tahoma" panose="020B0604030504040204" pitchFamily="34" charset="0"/>
                <a:ea typeface="Tahoma" panose="020B0604030504040204" pitchFamily="34" charset="0"/>
                <a:cs typeface="Tahoma" panose="020B0604030504040204" pitchFamily="34" charset="0"/>
              </a:rPr>
              <a:t>.URÓLOGO, </a:t>
            </a:r>
            <a:r>
              <a:rPr lang="es-MX" sz="600" b="1" dirty="0">
                <a:latin typeface="Tahoma" panose="020B0604030504040204" pitchFamily="34" charset="0"/>
                <a:ea typeface="Tahoma" panose="020B0604030504040204" pitchFamily="34" charset="0"/>
                <a:cs typeface="Tahoma" panose="020B0604030504040204" pitchFamily="34" charset="0"/>
              </a:rPr>
              <a:t>88</a:t>
            </a:r>
            <a:r>
              <a:rPr lang="es-MX" sz="600" dirty="0">
                <a:latin typeface="Tahoma" panose="020B0604030504040204" pitchFamily="34" charset="0"/>
                <a:ea typeface="Tahoma" panose="020B0604030504040204" pitchFamily="34" charset="0"/>
                <a:cs typeface="Tahoma" panose="020B0604030504040204" pitchFamily="34" charset="0"/>
              </a:rPr>
              <a:t>.OTROS</a:t>
            </a: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11. CONSEJERÍA DE PLANIFICACIÓN FAMILIAR</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1</a:t>
            </a:r>
            <a:r>
              <a:rPr lang="es-MX" sz="600" dirty="0">
                <a:latin typeface="Tahoma" panose="020B0604030504040204" pitchFamily="34" charset="0"/>
                <a:ea typeface="Tahoma" panose="020B0604030504040204" pitchFamily="34" charset="0"/>
                <a:cs typeface="Tahoma" panose="020B0604030504040204" pitchFamily="34" charset="0"/>
              </a:rPr>
              <a:t>.MÉTODOS ANTICONCEPTIVOS EN GENERAL,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.HORMONAL ORAL,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.INYECTABLE MENSUAL,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.INYECTABLE BIMESTRAL, </a:t>
            </a:r>
            <a:r>
              <a:rPr lang="es-MX" sz="600" b="1" dirty="0">
                <a:latin typeface="Tahoma" panose="020B0604030504040204" pitchFamily="34" charset="0"/>
                <a:ea typeface="Tahoma" panose="020B0604030504040204" pitchFamily="34" charset="0"/>
                <a:cs typeface="Tahoma" panose="020B0604030504040204" pitchFamily="34" charset="0"/>
              </a:rPr>
              <a:t>5</a:t>
            </a:r>
            <a:r>
              <a:rPr lang="es-MX" sz="600" dirty="0">
                <a:latin typeface="Tahoma" panose="020B0604030504040204" pitchFamily="34" charset="0"/>
                <a:ea typeface="Tahoma" panose="020B0604030504040204" pitchFamily="34" charset="0"/>
                <a:cs typeface="Tahoma" panose="020B0604030504040204" pitchFamily="34" charset="0"/>
              </a:rPr>
              <a:t>.INYECTABLE TRIMESTRAL,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.DISPOSITIVO INTRAUTERINO (DIU), </a:t>
            </a:r>
            <a:r>
              <a:rPr lang="es-MX" sz="600" b="1" dirty="0">
                <a:latin typeface="Tahoma" panose="020B0604030504040204" pitchFamily="34" charset="0"/>
                <a:ea typeface="Tahoma" panose="020B0604030504040204" pitchFamily="34" charset="0"/>
                <a:cs typeface="Tahoma" panose="020B0604030504040204" pitchFamily="34" charset="0"/>
              </a:rPr>
              <a:t>7</a:t>
            </a:r>
            <a:r>
              <a:rPr lang="es-MX" sz="600" dirty="0">
                <a:latin typeface="Tahoma" panose="020B0604030504040204" pitchFamily="34" charset="0"/>
                <a:ea typeface="Tahoma" panose="020B0604030504040204" pitchFamily="34" charset="0"/>
                <a:cs typeface="Tahoma" panose="020B0604030504040204" pitchFamily="34" charset="0"/>
              </a:rPr>
              <a:t>.IMPLANTE SUBDÉRMICO, </a:t>
            </a:r>
            <a:r>
              <a:rPr lang="es-MX" sz="600" b="1" dirty="0">
                <a:latin typeface="Tahoma" panose="020B0604030504040204" pitchFamily="34" charset="0"/>
                <a:ea typeface="Tahoma" panose="020B0604030504040204" pitchFamily="34" charset="0"/>
                <a:cs typeface="Tahoma" panose="020B0604030504040204" pitchFamily="34" charset="0"/>
              </a:rPr>
              <a:t>8</a:t>
            </a:r>
            <a:r>
              <a:rPr lang="es-MX" sz="600" dirty="0">
                <a:latin typeface="Tahoma" panose="020B0604030504040204" pitchFamily="34" charset="0"/>
                <a:ea typeface="Tahoma" panose="020B0604030504040204" pitchFamily="34" charset="0"/>
                <a:cs typeface="Tahoma" panose="020B0604030504040204" pitchFamily="34" charset="0"/>
              </a:rPr>
              <a:t>.OTB, </a:t>
            </a:r>
            <a:r>
              <a:rPr lang="es-MX" sz="600" b="1" dirty="0">
                <a:latin typeface="Tahoma" panose="020B0604030504040204" pitchFamily="34" charset="0"/>
                <a:ea typeface="Tahoma" panose="020B0604030504040204" pitchFamily="34" charset="0"/>
                <a:cs typeface="Tahoma" panose="020B0604030504040204" pitchFamily="34" charset="0"/>
              </a:rPr>
              <a:t>9</a:t>
            </a:r>
            <a:r>
              <a:rPr lang="es-MX" sz="600" dirty="0">
                <a:latin typeface="Tahoma" panose="020B0604030504040204" pitchFamily="34" charset="0"/>
                <a:ea typeface="Tahoma" panose="020B0604030504040204" pitchFamily="34" charset="0"/>
                <a:cs typeface="Tahoma" panose="020B0604030504040204" pitchFamily="34" charset="0"/>
              </a:rPr>
              <a:t>.VASECTOMÍA, </a:t>
            </a:r>
            <a:r>
              <a:rPr lang="es-MX" sz="600" b="1" dirty="0">
                <a:latin typeface="Tahoma" panose="020B0604030504040204" pitchFamily="34" charset="0"/>
                <a:ea typeface="Tahoma" panose="020B0604030504040204" pitchFamily="34" charset="0"/>
                <a:cs typeface="Tahoma" panose="020B0604030504040204" pitchFamily="34" charset="0"/>
              </a:rPr>
              <a:t>10</a:t>
            </a:r>
            <a:r>
              <a:rPr lang="es-MX" sz="600" dirty="0">
                <a:latin typeface="Tahoma" panose="020B0604030504040204" pitchFamily="34" charset="0"/>
                <a:ea typeface="Tahoma" panose="020B0604030504040204" pitchFamily="34" charset="0"/>
                <a:cs typeface="Tahoma" panose="020B0604030504040204" pitchFamily="34" charset="0"/>
              </a:rPr>
              <a:t>.PRESERVATIVO MASCULINO, </a:t>
            </a:r>
            <a:r>
              <a:rPr lang="es-MX" sz="600" b="1" dirty="0">
                <a:latin typeface="Tahoma" panose="020B0604030504040204" pitchFamily="34" charset="0"/>
                <a:ea typeface="Tahoma" panose="020B0604030504040204" pitchFamily="34" charset="0"/>
                <a:cs typeface="Tahoma" panose="020B0604030504040204" pitchFamily="34" charset="0"/>
              </a:rPr>
              <a:t>11</a:t>
            </a:r>
            <a:r>
              <a:rPr lang="es-MX" sz="600" dirty="0">
                <a:latin typeface="Tahoma" panose="020B0604030504040204" pitchFamily="34" charset="0"/>
                <a:ea typeface="Tahoma" panose="020B0604030504040204" pitchFamily="34" charset="0"/>
                <a:cs typeface="Tahoma" panose="020B0604030504040204" pitchFamily="34" charset="0"/>
              </a:rPr>
              <a:t>.PRESERVATIVO FEMENINO, </a:t>
            </a:r>
            <a:r>
              <a:rPr lang="es-MX" sz="600" b="1" dirty="0">
                <a:latin typeface="Tahoma" panose="020B0604030504040204" pitchFamily="34" charset="0"/>
                <a:ea typeface="Tahoma" panose="020B0604030504040204" pitchFamily="34" charset="0"/>
                <a:cs typeface="Tahoma" panose="020B0604030504040204" pitchFamily="34" charset="0"/>
              </a:rPr>
              <a:t>12</a:t>
            </a:r>
            <a:r>
              <a:rPr lang="es-MX" sz="600" dirty="0">
                <a:latin typeface="Tahoma" panose="020B0604030504040204" pitchFamily="34" charset="0"/>
                <a:ea typeface="Tahoma" panose="020B0604030504040204" pitchFamily="34" charset="0"/>
                <a:cs typeface="Tahoma" panose="020B0604030504040204" pitchFamily="34" charset="0"/>
              </a:rPr>
              <a:t>.ANTICONCEPCIÓN DE EMERGENCIA, </a:t>
            </a:r>
            <a:r>
              <a:rPr lang="es-MX" sz="600" b="1" dirty="0">
                <a:latin typeface="Tahoma" panose="020B0604030504040204" pitchFamily="34" charset="0"/>
                <a:ea typeface="Tahoma" panose="020B0604030504040204" pitchFamily="34" charset="0"/>
                <a:cs typeface="Tahoma" panose="020B0604030504040204" pitchFamily="34" charset="0"/>
              </a:rPr>
              <a:t>13</a:t>
            </a:r>
            <a:r>
              <a:rPr lang="es-MX" sz="600" dirty="0">
                <a:latin typeface="Tahoma" panose="020B0604030504040204" pitchFamily="34" charset="0"/>
                <a:ea typeface="Tahoma" panose="020B0604030504040204" pitchFamily="34" charset="0"/>
                <a:cs typeface="Tahoma" panose="020B0604030504040204" pitchFamily="34" charset="0"/>
              </a:rPr>
              <a:t>.DIU MEDICADO, </a:t>
            </a:r>
            <a:r>
              <a:rPr lang="es-MX" sz="600" b="1" dirty="0">
                <a:latin typeface="Tahoma" panose="020B0604030504040204" pitchFamily="34" charset="0"/>
                <a:ea typeface="Tahoma" panose="020B0604030504040204" pitchFamily="34" charset="0"/>
                <a:cs typeface="Tahoma" panose="020B0604030504040204" pitchFamily="34" charset="0"/>
              </a:rPr>
              <a:t>14</a:t>
            </a:r>
            <a:r>
              <a:rPr lang="es-MX" sz="600" dirty="0">
                <a:latin typeface="Tahoma" panose="020B0604030504040204" pitchFamily="34" charset="0"/>
                <a:ea typeface="Tahoma" panose="020B0604030504040204" pitchFamily="34" charset="0"/>
                <a:cs typeface="Tahoma" panose="020B0604030504040204" pitchFamily="34" charset="0"/>
              </a:rPr>
              <a:t>.PARCHE DÉRMICO</a:t>
            </a:r>
            <a:endParaRPr lang="pt-BR" sz="600" dirty="0">
              <a:latin typeface="Tahoma" panose="020B0604030504040204" pitchFamily="34" charset="0"/>
              <a:ea typeface="Tahoma" panose="020B0604030504040204" pitchFamily="34" charset="0"/>
              <a:cs typeface="Tahoma" panose="020B0604030504040204" pitchFamily="34" charset="0"/>
            </a:endParaRPr>
          </a:p>
        </p:txBody>
      </p:sp>
      <p:sp>
        <p:nvSpPr>
          <p:cNvPr id="291" name="Rectángulo 290"/>
          <p:cNvSpPr/>
          <p:nvPr/>
        </p:nvSpPr>
        <p:spPr bwMode="auto">
          <a:xfrm>
            <a:off x="227676" y="4298720"/>
            <a:ext cx="2636256" cy="91354"/>
          </a:xfrm>
          <a:prstGeom prst="rect">
            <a:avLst/>
          </a:prstGeom>
          <a:solidFill>
            <a:schemeClr val="bg1">
              <a:lumMod val="50000"/>
            </a:schemeClr>
          </a:solidFill>
          <a:ln w="9525" cap="flat" cmpd="sng" algn="ctr">
            <a:solidFill>
              <a:schemeClr val="bg1">
                <a:lumMod val="50000"/>
              </a:schemeClr>
            </a:solidFill>
            <a:prstDash val="solid"/>
            <a:round/>
            <a:headEnd type="none" w="med" len="med"/>
            <a:tailEnd type="none" w="med" len="med"/>
          </a:ln>
          <a:effectLst/>
        </p:spPr>
        <p:txBody>
          <a:bodyPr vert="horz" wrap="square" lIns="84406" tIns="42203" rIns="84406" bIns="42203" numCol="1" rtlCol="0" anchor="t" anchorCtr="0" compatLnSpc="1">
            <a:prstTxWarp prst="textNoShape">
              <a:avLst/>
            </a:prstTxWarp>
          </a:bodyPr>
          <a:lstStyle/>
          <a:p>
            <a:pPr defTabSz="844083" eaLnBrk="0" fontAlgn="base" hangingPunct="0">
              <a:spcBef>
                <a:spcPct val="0"/>
              </a:spcBef>
              <a:spcAft>
                <a:spcPct val="0"/>
              </a:spcAft>
            </a:pPr>
            <a:endParaRPr lang="es-MX" sz="923">
              <a:latin typeface="Arial" charset="0"/>
            </a:endParaRPr>
          </a:p>
        </p:txBody>
      </p:sp>
      <p:sp>
        <p:nvSpPr>
          <p:cNvPr id="294" name="Text Box 351"/>
          <p:cNvSpPr txBox="1">
            <a:spLocks noChangeArrowheads="1"/>
          </p:cNvSpPr>
          <p:nvPr/>
        </p:nvSpPr>
        <p:spPr bwMode="auto">
          <a:xfrm>
            <a:off x="9025367" y="2629007"/>
            <a:ext cx="1442298" cy="181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r>
              <a:rPr lang="es-MX" altLang="es-MX" sz="462" b="1" dirty="0"/>
              <a:t>CO-MORBILIDADES</a:t>
            </a:r>
            <a:endParaRPr lang="es-ES_tradnl" altLang="es-MX" sz="646" dirty="0"/>
          </a:p>
        </p:txBody>
      </p:sp>
      <p:sp>
        <p:nvSpPr>
          <p:cNvPr id="237" name="Line 59"/>
          <p:cNvSpPr>
            <a:spLocks noChangeShapeType="1"/>
          </p:cNvSpPr>
          <p:nvPr/>
        </p:nvSpPr>
        <p:spPr bwMode="auto">
          <a:xfrm>
            <a:off x="7037125" y="2901096"/>
            <a:ext cx="0" cy="2151453"/>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39" name="Rectángulo 238"/>
          <p:cNvSpPr/>
          <p:nvPr/>
        </p:nvSpPr>
        <p:spPr>
          <a:xfrm>
            <a:off x="6832840" y="2620760"/>
            <a:ext cx="430758" cy="314222"/>
          </a:xfrm>
          <a:prstGeom prst="rect">
            <a:avLst/>
          </a:prstGeom>
        </p:spPr>
        <p:txBody>
          <a:bodyPr wrap="square">
            <a:spAutoFit/>
          </a:bodyPr>
          <a:lstStyle/>
          <a:p>
            <a:pPr algn="ctr"/>
            <a:r>
              <a:rPr lang="es-ES_tradnl" altLang="es-MX" sz="554" b="1" dirty="0"/>
              <a:t>NO </a:t>
            </a:r>
          </a:p>
          <a:p>
            <a:pPr algn="ctr"/>
            <a:r>
              <a:rPr lang="es-ES_tradnl" altLang="es-MX" sz="554" b="1" dirty="0"/>
              <a:t>COVID</a:t>
            </a:r>
            <a:endParaRPr lang="es-ES_tradnl" altLang="es-MX" sz="554" dirty="0"/>
          </a:p>
        </p:txBody>
      </p:sp>
      <p:sp>
        <p:nvSpPr>
          <p:cNvPr id="243" name="Line 345"/>
          <p:cNvSpPr>
            <a:spLocks noChangeShapeType="1"/>
          </p:cNvSpPr>
          <p:nvPr/>
        </p:nvSpPr>
        <p:spPr bwMode="auto">
          <a:xfrm>
            <a:off x="6861130" y="2894860"/>
            <a:ext cx="351501"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45" name="Line 60"/>
          <p:cNvSpPr>
            <a:spLocks noChangeShapeType="1"/>
          </p:cNvSpPr>
          <p:nvPr/>
        </p:nvSpPr>
        <p:spPr bwMode="auto">
          <a:xfrm>
            <a:off x="11001606" y="278764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49" name="Rectángulo 248"/>
          <p:cNvSpPr/>
          <p:nvPr/>
        </p:nvSpPr>
        <p:spPr>
          <a:xfrm rot="16200000">
            <a:off x="10449440" y="3568224"/>
            <a:ext cx="1220870" cy="187871"/>
          </a:xfrm>
          <a:prstGeom prst="rect">
            <a:avLst/>
          </a:prstGeom>
        </p:spPr>
        <p:txBody>
          <a:bodyPr wrap="none">
            <a:spAutoFit/>
          </a:bodyPr>
          <a:lstStyle/>
          <a:p>
            <a:pPr defTabSz="664632"/>
            <a:r>
              <a:rPr lang="es-ES_tradnl" altLang="es-MX" sz="554" b="1" dirty="0"/>
              <a:t>OTRO PROBLEMA DE SALUD</a:t>
            </a:r>
          </a:p>
        </p:txBody>
      </p:sp>
      <p:sp>
        <p:nvSpPr>
          <p:cNvPr id="251" name="Rectángulo 250"/>
          <p:cNvSpPr/>
          <p:nvPr/>
        </p:nvSpPr>
        <p:spPr>
          <a:xfrm rot="16200000">
            <a:off x="10893057" y="3568224"/>
            <a:ext cx="1220870" cy="187871"/>
          </a:xfrm>
          <a:prstGeom prst="rect">
            <a:avLst/>
          </a:prstGeom>
        </p:spPr>
        <p:txBody>
          <a:bodyPr wrap="none">
            <a:spAutoFit/>
          </a:bodyPr>
          <a:lstStyle/>
          <a:p>
            <a:pPr defTabSz="664632"/>
            <a:r>
              <a:rPr lang="es-ES_tradnl" altLang="es-MX" sz="554" b="1" dirty="0"/>
              <a:t>OTRO PROBLEMA DE SALUD</a:t>
            </a:r>
          </a:p>
        </p:txBody>
      </p:sp>
      <p:sp>
        <p:nvSpPr>
          <p:cNvPr id="275" name="Line 345"/>
          <p:cNvSpPr>
            <a:spLocks noChangeShapeType="1"/>
          </p:cNvSpPr>
          <p:nvPr/>
        </p:nvSpPr>
        <p:spPr bwMode="auto">
          <a:xfrm>
            <a:off x="6117995" y="2537225"/>
            <a:ext cx="5775157"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55" name="Line 60"/>
          <p:cNvSpPr>
            <a:spLocks noChangeShapeType="1"/>
          </p:cNvSpPr>
          <p:nvPr/>
        </p:nvSpPr>
        <p:spPr bwMode="auto">
          <a:xfrm>
            <a:off x="11443671" y="278764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82" name="Line 60"/>
          <p:cNvSpPr>
            <a:spLocks noChangeShapeType="1"/>
          </p:cNvSpPr>
          <p:nvPr/>
        </p:nvSpPr>
        <p:spPr bwMode="auto">
          <a:xfrm>
            <a:off x="3212865" y="2419608"/>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83" name="Line 61"/>
          <p:cNvSpPr>
            <a:spLocks noChangeShapeType="1"/>
          </p:cNvSpPr>
          <p:nvPr/>
        </p:nvSpPr>
        <p:spPr bwMode="auto">
          <a:xfrm>
            <a:off x="3096760" y="2419608"/>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84" name="Line 331"/>
          <p:cNvSpPr>
            <a:spLocks noChangeShapeType="1"/>
          </p:cNvSpPr>
          <p:nvPr/>
        </p:nvSpPr>
        <p:spPr bwMode="auto">
          <a:xfrm>
            <a:off x="363707" y="2419608"/>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85" name="Line 63"/>
          <p:cNvSpPr>
            <a:spLocks noChangeShapeType="1"/>
          </p:cNvSpPr>
          <p:nvPr/>
        </p:nvSpPr>
        <p:spPr bwMode="auto">
          <a:xfrm>
            <a:off x="2989564" y="2419608"/>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87" name="Line 60"/>
          <p:cNvSpPr>
            <a:spLocks noChangeShapeType="1"/>
          </p:cNvSpPr>
          <p:nvPr/>
        </p:nvSpPr>
        <p:spPr bwMode="auto">
          <a:xfrm>
            <a:off x="2875582" y="2419608"/>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88" name="Text Box 376"/>
          <p:cNvSpPr txBox="1">
            <a:spLocks noChangeArrowheads="1"/>
          </p:cNvSpPr>
          <p:nvPr/>
        </p:nvSpPr>
        <p:spPr bwMode="auto">
          <a:xfrm>
            <a:off x="7664025" y="1636210"/>
            <a:ext cx="1381196" cy="203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pPr>
            <a:r>
              <a:rPr lang="es-ES_tradnl" altLang="es-MX" sz="646" b="1" dirty="0"/>
              <a:t>ESPECIALIDAD:  </a:t>
            </a:r>
            <a:r>
              <a:rPr lang="es-ES_tradnl" altLang="es-MX" sz="738" b="1" dirty="0"/>
              <a:t> </a:t>
            </a:r>
            <a:endParaRPr lang="es-ES_tradnl" altLang="es-MX" sz="738" b="1" dirty="0">
              <a:solidFill>
                <a:schemeClr val="accent2">
                  <a:lumMod val="75000"/>
                </a:schemeClr>
              </a:solidFill>
            </a:endParaRPr>
          </a:p>
        </p:txBody>
      </p:sp>
      <p:sp>
        <p:nvSpPr>
          <p:cNvPr id="302" name="CuadroTexto 301"/>
          <p:cNvSpPr txBox="1"/>
          <p:nvPr/>
        </p:nvSpPr>
        <p:spPr>
          <a:xfrm>
            <a:off x="11354678" y="4252557"/>
            <a:ext cx="769394" cy="177613"/>
          </a:xfrm>
          <a:prstGeom prst="rect">
            <a:avLst/>
          </a:prstGeom>
          <a:noFill/>
        </p:spPr>
        <p:txBody>
          <a:bodyPr wrap="square" rtlCol="0">
            <a:spAutoFit/>
          </a:bodyPr>
          <a:lstStyle/>
          <a:p>
            <a:r>
              <a:rPr lang="es-MX" sz="554" b="1" dirty="0"/>
              <a:t>5/6  7    10     8    9</a:t>
            </a:r>
            <a:endParaRPr lang="es-MX" sz="1662" b="1" dirty="0"/>
          </a:p>
        </p:txBody>
      </p:sp>
      <p:sp>
        <p:nvSpPr>
          <p:cNvPr id="293" name="Rectángulo 292"/>
          <p:cNvSpPr/>
          <p:nvPr/>
        </p:nvSpPr>
        <p:spPr>
          <a:xfrm rot="16200000">
            <a:off x="11234311" y="3900817"/>
            <a:ext cx="772436" cy="165489"/>
          </a:xfrm>
          <a:prstGeom prst="rect">
            <a:avLst/>
          </a:prstGeom>
        </p:spPr>
        <p:txBody>
          <a:bodyPr wrap="square">
            <a:spAutoFit/>
          </a:bodyPr>
          <a:lstStyle/>
          <a:p>
            <a:pPr defTabSz="664632">
              <a:lnSpc>
                <a:spcPts val="462"/>
              </a:lnSpc>
              <a:spcAft>
                <a:spcPts val="274"/>
              </a:spcAft>
            </a:pPr>
            <a:r>
              <a:rPr lang="es-ES_tradnl" altLang="es-MX" sz="554" b="1" dirty="0"/>
              <a:t>COVID-19</a:t>
            </a:r>
          </a:p>
        </p:txBody>
      </p:sp>
      <p:sp>
        <p:nvSpPr>
          <p:cNvPr id="303" name="Rectángulo 302"/>
          <p:cNvSpPr/>
          <p:nvPr/>
        </p:nvSpPr>
        <p:spPr>
          <a:xfrm rot="16200000">
            <a:off x="11013051" y="3545372"/>
            <a:ext cx="1430158" cy="233313"/>
          </a:xfrm>
          <a:prstGeom prst="rect">
            <a:avLst/>
          </a:prstGeom>
        </p:spPr>
        <p:txBody>
          <a:bodyPr wrap="square">
            <a:spAutoFit/>
          </a:bodyPr>
          <a:lstStyle/>
          <a:p>
            <a:pPr defTabSz="664632">
              <a:lnSpc>
                <a:spcPts val="462"/>
              </a:lnSpc>
              <a:spcAft>
                <a:spcPts val="274"/>
              </a:spcAft>
            </a:pPr>
            <a:r>
              <a:rPr lang="es-ES_tradnl" altLang="es-MX" sz="508" b="1" dirty="0"/>
              <a:t>ESPECIALIDAD PARA OTRO PROBLEMA DE SALUD</a:t>
            </a:r>
          </a:p>
        </p:txBody>
      </p:sp>
      <p:sp>
        <p:nvSpPr>
          <p:cNvPr id="304" name="Line 61"/>
          <p:cNvSpPr>
            <a:spLocks noChangeShapeType="1"/>
          </p:cNvSpPr>
          <p:nvPr/>
        </p:nvSpPr>
        <p:spPr bwMode="auto">
          <a:xfrm>
            <a:off x="11653713" y="3157020"/>
            <a:ext cx="0" cy="1893279"/>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05" name="Line 345"/>
          <p:cNvSpPr>
            <a:spLocks noChangeShapeType="1"/>
          </p:cNvSpPr>
          <p:nvPr/>
        </p:nvSpPr>
        <p:spPr bwMode="auto">
          <a:xfrm>
            <a:off x="11551317" y="3154273"/>
            <a:ext cx="221446"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 name="CuadroTexto 2"/>
          <p:cNvSpPr txBox="1"/>
          <p:nvPr/>
        </p:nvSpPr>
        <p:spPr>
          <a:xfrm>
            <a:off x="10307779" y="1193259"/>
            <a:ext cx="1651761" cy="276999"/>
          </a:xfrm>
          <a:prstGeom prst="rect">
            <a:avLst/>
          </a:prstGeom>
          <a:noFill/>
        </p:spPr>
        <p:txBody>
          <a:bodyPr wrap="square" rtlCol="0">
            <a:spAutoFit/>
          </a:bodyPr>
          <a:lstStyle/>
          <a:p>
            <a:r>
              <a:rPr lang="es-MX" sz="800" b="1" dirty="0">
                <a:solidFill>
                  <a:srgbClr val="0070C0"/>
                </a:solidFill>
              </a:rPr>
              <a:t>  </a:t>
            </a:r>
            <a:r>
              <a:rPr lang="es-MX" sz="1200" b="1" dirty="0">
                <a:solidFill>
                  <a:srgbClr val="0070C0"/>
                </a:solidFill>
              </a:rPr>
              <a:t>2    1      0    9     2     1</a:t>
            </a:r>
          </a:p>
        </p:txBody>
      </p:sp>
      <p:sp>
        <p:nvSpPr>
          <p:cNvPr id="4" name="CuadroTexto 3"/>
          <p:cNvSpPr txBox="1"/>
          <p:nvPr/>
        </p:nvSpPr>
        <p:spPr>
          <a:xfrm>
            <a:off x="349633" y="1608253"/>
            <a:ext cx="1223625" cy="220188"/>
          </a:xfrm>
          <a:prstGeom prst="rect">
            <a:avLst/>
          </a:prstGeom>
          <a:noFill/>
        </p:spPr>
        <p:txBody>
          <a:bodyPr wrap="square" rtlCol="0">
            <a:spAutoFit/>
          </a:bodyPr>
          <a:lstStyle/>
          <a:p>
            <a:r>
              <a:rPr lang="es-MX" sz="831" b="1" dirty="0">
                <a:solidFill>
                  <a:srgbClr val="0070C0"/>
                </a:solidFill>
              </a:rPr>
              <a:t>ASSSA000003</a:t>
            </a:r>
          </a:p>
        </p:txBody>
      </p:sp>
      <p:sp>
        <p:nvSpPr>
          <p:cNvPr id="306" name="CuadroTexto 305"/>
          <p:cNvSpPr txBox="1"/>
          <p:nvPr/>
        </p:nvSpPr>
        <p:spPr>
          <a:xfrm>
            <a:off x="1395973" y="1612969"/>
            <a:ext cx="1540476" cy="220188"/>
          </a:xfrm>
          <a:prstGeom prst="rect">
            <a:avLst/>
          </a:prstGeom>
          <a:noFill/>
        </p:spPr>
        <p:txBody>
          <a:bodyPr wrap="square" rtlCol="0">
            <a:spAutoFit/>
          </a:bodyPr>
          <a:lstStyle/>
          <a:p>
            <a:r>
              <a:rPr lang="es-MX" sz="831" b="1" dirty="0">
                <a:solidFill>
                  <a:srgbClr val="0070C0"/>
                </a:solidFill>
              </a:rPr>
              <a:t>UNEME DECICAM</a:t>
            </a:r>
          </a:p>
        </p:txBody>
      </p:sp>
      <p:sp>
        <p:nvSpPr>
          <p:cNvPr id="5" name="CuadroTexto 4"/>
          <p:cNvSpPr txBox="1"/>
          <p:nvPr/>
        </p:nvSpPr>
        <p:spPr>
          <a:xfrm>
            <a:off x="168837" y="4466430"/>
            <a:ext cx="119241" cy="416078"/>
          </a:xfrm>
          <a:prstGeom prst="rect">
            <a:avLst/>
          </a:prstGeom>
          <a:noFill/>
        </p:spPr>
        <p:txBody>
          <a:bodyPr wrap="square" rtlCol="0">
            <a:spAutoFit/>
          </a:bodyPr>
          <a:lstStyle/>
          <a:p>
            <a:r>
              <a:rPr lang="es-MX" sz="1662" b="1" dirty="0">
                <a:solidFill>
                  <a:srgbClr val="0070C0"/>
                </a:solidFill>
              </a:rPr>
              <a:t>1</a:t>
            </a:r>
          </a:p>
        </p:txBody>
      </p:sp>
      <p:sp>
        <p:nvSpPr>
          <p:cNvPr id="307" name="CuadroTexto 306"/>
          <p:cNvSpPr txBox="1"/>
          <p:nvPr/>
        </p:nvSpPr>
        <p:spPr>
          <a:xfrm>
            <a:off x="328777" y="4465827"/>
            <a:ext cx="119241" cy="416078"/>
          </a:xfrm>
          <a:prstGeom prst="rect">
            <a:avLst/>
          </a:prstGeom>
          <a:noFill/>
        </p:spPr>
        <p:txBody>
          <a:bodyPr wrap="square" rtlCol="0">
            <a:spAutoFit/>
          </a:bodyPr>
          <a:lstStyle/>
          <a:p>
            <a:r>
              <a:rPr lang="es-MX" sz="1662" b="1" dirty="0">
                <a:solidFill>
                  <a:srgbClr val="0070C0"/>
                </a:solidFill>
              </a:rPr>
              <a:t>X</a:t>
            </a:r>
          </a:p>
        </p:txBody>
      </p:sp>
      <p:sp>
        <p:nvSpPr>
          <p:cNvPr id="311" name="CuadroTexto 310"/>
          <p:cNvSpPr txBox="1"/>
          <p:nvPr/>
        </p:nvSpPr>
        <p:spPr>
          <a:xfrm>
            <a:off x="5934399" y="4588537"/>
            <a:ext cx="203220" cy="261610"/>
          </a:xfrm>
          <a:prstGeom prst="rect">
            <a:avLst/>
          </a:prstGeom>
          <a:noFill/>
        </p:spPr>
        <p:txBody>
          <a:bodyPr vert="horz" wrap="square" rtlCol="0">
            <a:spAutoFit/>
          </a:bodyPr>
          <a:lstStyle/>
          <a:p>
            <a:r>
              <a:rPr lang="es-MX" sz="1100" b="1" dirty="0">
                <a:solidFill>
                  <a:srgbClr val="0070C0"/>
                </a:solidFill>
              </a:rPr>
              <a:t>X      </a:t>
            </a:r>
          </a:p>
        </p:txBody>
      </p:sp>
      <p:sp>
        <p:nvSpPr>
          <p:cNvPr id="7" name="CuadroTexto 6"/>
          <p:cNvSpPr txBox="1"/>
          <p:nvPr/>
        </p:nvSpPr>
        <p:spPr>
          <a:xfrm>
            <a:off x="11148536" y="1606691"/>
            <a:ext cx="170735" cy="220188"/>
          </a:xfrm>
          <a:prstGeom prst="rect">
            <a:avLst/>
          </a:prstGeom>
          <a:noFill/>
        </p:spPr>
        <p:txBody>
          <a:bodyPr wrap="square" rtlCol="0">
            <a:spAutoFit/>
          </a:bodyPr>
          <a:lstStyle/>
          <a:p>
            <a:r>
              <a:rPr lang="es-MX" sz="831" b="1" dirty="0">
                <a:solidFill>
                  <a:srgbClr val="0070C0"/>
                </a:solidFill>
              </a:rPr>
              <a:t>2</a:t>
            </a:r>
          </a:p>
        </p:txBody>
      </p:sp>
      <p:sp>
        <p:nvSpPr>
          <p:cNvPr id="312" name="Text Box 20">
            <a:extLst>
              <a:ext uri="{FF2B5EF4-FFF2-40B4-BE49-F238E27FC236}">
                <a16:creationId xmlns:a16="http://schemas.microsoft.com/office/drawing/2014/main" id="{84803423-EB24-45D5-96C0-3A87F8520678}"/>
              </a:ext>
            </a:extLst>
          </p:cNvPr>
          <p:cNvSpPr txBox="1">
            <a:spLocks noChangeArrowheads="1"/>
          </p:cNvSpPr>
          <p:nvPr/>
        </p:nvSpPr>
        <p:spPr bwMode="auto">
          <a:xfrm>
            <a:off x="10681298" y="1000496"/>
            <a:ext cx="1199716" cy="260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386" tIns="44693" rIns="89386" bIns="44693">
            <a:spAutoFit/>
          </a:bodyPr>
          <a:lstStyle>
            <a:lvl1pPr defTabSz="968375">
              <a:defRPr sz="1000">
                <a:solidFill>
                  <a:schemeClr val="tx1"/>
                </a:solidFill>
                <a:latin typeface="Arial" charset="0"/>
              </a:defRPr>
            </a:lvl1pPr>
            <a:lvl2pPr marL="742950" indent="-285750" defTabSz="968375">
              <a:defRPr sz="1000">
                <a:solidFill>
                  <a:schemeClr val="tx1"/>
                </a:solidFill>
                <a:latin typeface="Arial" charset="0"/>
              </a:defRPr>
            </a:lvl2pPr>
            <a:lvl3pPr marL="1143000" indent="-228600" defTabSz="968375">
              <a:defRPr sz="1000">
                <a:solidFill>
                  <a:schemeClr val="tx1"/>
                </a:solidFill>
                <a:latin typeface="Arial" charset="0"/>
              </a:defRPr>
            </a:lvl3pPr>
            <a:lvl4pPr marL="1600200" indent="-228600" defTabSz="968375">
              <a:defRPr sz="1000">
                <a:solidFill>
                  <a:schemeClr val="tx1"/>
                </a:solidFill>
                <a:latin typeface="Arial" charset="0"/>
              </a:defRPr>
            </a:lvl4pPr>
            <a:lvl5pPr marL="2057400" indent="-228600" defTabSz="968375">
              <a:defRPr sz="1000">
                <a:solidFill>
                  <a:schemeClr val="tx1"/>
                </a:solidFill>
                <a:latin typeface="Arial" charset="0"/>
              </a:defRPr>
            </a:lvl5pPr>
            <a:lvl6pPr marL="2514600" indent="-228600" defTabSz="968375" eaLnBrk="0" fontAlgn="base" hangingPunct="0">
              <a:spcBef>
                <a:spcPct val="0"/>
              </a:spcBef>
              <a:spcAft>
                <a:spcPct val="0"/>
              </a:spcAft>
              <a:defRPr sz="1000">
                <a:solidFill>
                  <a:schemeClr val="tx1"/>
                </a:solidFill>
                <a:latin typeface="Arial" charset="0"/>
              </a:defRPr>
            </a:lvl6pPr>
            <a:lvl7pPr marL="2971800" indent="-228600" defTabSz="968375" eaLnBrk="0" fontAlgn="base" hangingPunct="0">
              <a:spcBef>
                <a:spcPct val="0"/>
              </a:spcBef>
              <a:spcAft>
                <a:spcPct val="0"/>
              </a:spcAft>
              <a:defRPr sz="1000">
                <a:solidFill>
                  <a:schemeClr val="tx1"/>
                </a:solidFill>
                <a:latin typeface="Arial" charset="0"/>
              </a:defRPr>
            </a:lvl7pPr>
            <a:lvl8pPr marL="3429000" indent="-228600" defTabSz="968375" eaLnBrk="0" fontAlgn="base" hangingPunct="0">
              <a:spcBef>
                <a:spcPct val="0"/>
              </a:spcBef>
              <a:spcAft>
                <a:spcPct val="0"/>
              </a:spcAft>
              <a:defRPr sz="1000">
                <a:solidFill>
                  <a:schemeClr val="tx1"/>
                </a:solidFill>
                <a:latin typeface="Arial" charset="0"/>
              </a:defRPr>
            </a:lvl8pPr>
            <a:lvl9pPr marL="3886200" indent="-228600" defTabSz="968375" eaLnBrk="0" fontAlgn="base" hangingPunct="0">
              <a:spcBef>
                <a:spcPct val="0"/>
              </a:spcBef>
              <a:spcAft>
                <a:spcPct val="0"/>
              </a:spcAft>
              <a:defRPr sz="1000">
                <a:solidFill>
                  <a:schemeClr val="tx1"/>
                </a:solidFill>
                <a:latin typeface="Arial" charset="0"/>
              </a:defRPr>
            </a:lvl9pPr>
          </a:lstStyle>
          <a:p>
            <a:pPr algn="r">
              <a:spcBef>
                <a:spcPct val="50000"/>
              </a:spcBef>
              <a:defRPr/>
            </a:pPr>
            <a:r>
              <a:rPr lang="es-ES_tradnl" sz="831" b="1" dirty="0"/>
              <a:t>SINBA-SIS-40-P</a:t>
            </a:r>
            <a:endParaRPr lang="es-ES_tradnl" sz="923" b="1" dirty="0"/>
          </a:p>
        </p:txBody>
      </p:sp>
      <p:sp>
        <p:nvSpPr>
          <p:cNvPr id="313" name="Line 21">
            <a:extLst>
              <a:ext uri="{FF2B5EF4-FFF2-40B4-BE49-F238E27FC236}">
                <a16:creationId xmlns:a16="http://schemas.microsoft.com/office/drawing/2014/main" id="{9CA7B974-8F0E-4C07-AF02-9887BBA11B8C}"/>
              </a:ext>
            </a:extLst>
          </p:cNvPr>
          <p:cNvSpPr>
            <a:spLocks noChangeShapeType="1"/>
          </p:cNvSpPr>
          <p:nvPr/>
        </p:nvSpPr>
        <p:spPr bwMode="auto">
          <a:xfrm flipH="1">
            <a:off x="224858" y="1535271"/>
            <a:ext cx="11783257" cy="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s-MX" sz="1662"/>
          </a:p>
        </p:txBody>
      </p:sp>
      <p:sp>
        <p:nvSpPr>
          <p:cNvPr id="316" name="Rectangle 25">
            <a:extLst>
              <a:ext uri="{FF2B5EF4-FFF2-40B4-BE49-F238E27FC236}">
                <a16:creationId xmlns:a16="http://schemas.microsoft.com/office/drawing/2014/main" id="{EBDCB3EC-9B64-4924-844E-BC50333E768A}"/>
              </a:ext>
            </a:extLst>
          </p:cNvPr>
          <p:cNvSpPr>
            <a:spLocks noChangeArrowheads="1"/>
          </p:cNvSpPr>
          <p:nvPr/>
        </p:nvSpPr>
        <p:spPr bwMode="auto">
          <a:xfrm>
            <a:off x="215560" y="1200166"/>
            <a:ext cx="11792555" cy="5522021"/>
          </a:xfrm>
          <a:prstGeom prst="rect">
            <a:avLst/>
          </a:prstGeom>
          <a:noFill/>
          <a:ln w="222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defRPr/>
            </a:pPr>
            <a:endParaRPr lang="es-MX" altLang="es-MX" sz="923"/>
          </a:p>
        </p:txBody>
      </p:sp>
      <p:sp>
        <p:nvSpPr>
          <p:cNvPr id="317" name="Rectangle 36">
            <a:extLst>
              <a:ext uri="{FF2B5EF4-FFF2-40B4-BE49-F238E27FC236}">
                <a16:creationId xmlns:a16="http://schemas.microsoft.com/office/drawing/2014/main" id="{7EA2777B-2A7B-4926-B70F-1B415C7473AC}"/>
              </a:ext>
            </a:extLst>
          </p:cNvPr>
          <p:cNvSpPr>
            <a:spLocks noChangeArrowheads="1"/>
          </p:cNvSpPr>
          <p:nvPr/>
        </p:nvSpPr>
        <p:spPr bwMode="auto">
          <a:xfrm>
            <a:off x="1412175" y="1179148"/>
            <a:ext cx="9662829" cy="36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386" tIns="44693" rIns="89386" bIns="44693" anchor="ctr"/>
          <a:lstStyle>
            <a:lvl1pPr defTabSz="968375">
              <a:defRPr sz="1000">
                <a:solidFill>
                  <a:schemeClr val="tx1"/>
                </a:solidFill>
                <a:latin typeface="Arial" panose="020B0604020202020204" pitchFamily="34" charset="0"/>
              </a:defRPr>
            </a:lvl1pPr>
            <a:lvl2pPr marL="742950" indent="-285750" defTabSz="968375">
              <a:defRPr sz="1000">
                <a:solidFill>
                  <a:schemeClr val="tx1"/>
                </a:solidFill>
                <a:latin typeface="Arial" panose="020B0604020202020204" pitchFamily="34" charset="0"/>
              </a:defRPr>
            </a:lvl2pPr>
            <a:lvl3pPr marL="1143000" indent="-228600" defTabSz="968375">
              <a:defRPr sz="1000">
                <a:solidFill>
                  <a:schemeClr val="tx1"/>
                </a:solidFill>
                <a:latin typeface="Arial" panose="020B0604020202020204" pitchFamily="34" charset="0"/>
              </a:defRPr>
            </a:lvl3pPr>
            <a:lvl4pPr marL="1600200" indent="-228600" defTabSz="968375">
              <a:defRPr sz="1000">
                <a:solidFill>
                  <a:schemeClr val="tx1"/>
                </a:solidFill>
                <a:latin typeface="Arial" panose="020B0604020202020204" pitchFamily="34" charset="0"/>
              </a:defRPr>
            </a:lvl4pPr>
            <a:lvl5pPr marL="2057400" indent="-228600" defTabSz="968375">
              <a:defRPr sz="1000">
                <a:solidFill>
                  <a:schemeClr val="tx1"/>
                </a:solidFill>
                <a:latin typeface="Arial" panose="020B0604020202020204" pitchFamily="34" charset="0"/>
              </a:defRPr>
            </a:lvl5pPr>
            <a:lvl6pPr marL="2514600" indent="-228600" defTabSz="968375" eaLnBrk="0" fontAlgn="base" hangingPunct="0">
              <a:spcBef>
                <a:spcPct val="0"/>
              </a:spcBef>
              <a:spcAft>
                <a:spcPct val="0"/>
              </a:spcAft>
              <a:defRPr sz="1000">
                <a:solidFill>
                  <a:schemeClr val="tx1"/>
                </a:solidFill>
                <a:latin typeface="Arial" panose="020B0604020202020204" pitchFamily="34" charset="0"/>
              </a:defRPr>
            </a:lvl6pPr>
            <a:lvl7pPr marL="2971800" indent="-228600" defTabSz="968375" eaLnBrk="0" fontAlgn="base" hangingPunct="0">
              <a:spcBef>
                <a:spcPct val="0"/>
              </a:spcBef>
              <a:spcAft>
                <a:spcPct val="0"/>
              </a:spcAft>
              <a:defRPr sz="1000">
                <a:solidFill>
                  <a:schemeClr val="tx1"/>
                </a:solidFill>
                <a:latin typeface="Arial" panose="020B0604020202020204" pitchFamily="34" charset="0"/>
              </a:defRPr>
            </a:lvl7pPr>
            <a:lvl8pPr marL="3429000" indent="-228600" defTabSz="968375" eaLnBrk="0" fontAlgn="base" hangingPunct="0">
              <a:spcBef>
                <a:spcPct val="0"/>
              </a:spcBef>
              <a:spcAft>
                <a:spcPct val="0"/>
              </a:spcAft>
              <a:defRPr sz="1000">
                <a:solidFill>
                  <a:schemeClr val="tx1"/>
                </a:solidFill>
                <a:latin typeface="Arial" panose="020B0604020202020204" pitchFamily="34" charset="0"/>
              </a:defRPr>
            </a:lvl8pPr>
            <a:lvl9pPr marL="3886200" indent="-228600" defTabSz="968375" eaLnBrk="0" fontAlgn="base" hangingPunct="0">
              <a:spcBef>
                <a:spcPct val="0"/>
              </a:spcBef>
              <a:spcAft>
                <a:spcPct val="0"/>
              </a:spcAft>
              <a:defRPr sz="1000">
                <a:solidFill>
                  <a:schemeClr val="tx1"/>
                </a:solidFill>
                <a:latin typeface="Arial" panose="020B0604020202020204" pitchFamily="34" charset="0"/>
              </a:defRPr>
            </a:lvl9pPr>
          </a:lstStyle>
          <a:p>
            <a:pPr algn="ctr">
              <a:defRPr/>
            </a:pPr>
            <a:r>
              <a:rPr lang="en-US" altLang="es-MX" sz="1200" b="1" dirty="0">
                <a:solidFill>
                  <a:schemeClr val="tx2"/>
                </a:solidFill>
              </a:rPr>
              <a:t>H O J A   D I A R I A   D E   A T E N C I O N E S   A   D I S T A N C I A</a:t>
            </a:r>
          </a:p>
        </p:txBody>
      </p:sp>
      <p:grpSp>
        <p:nvGrpSpPr>
          <p:cNvPr id="318" name="Group 44">
            <a:extLst>
              <a:ext uri="{FF2B5EF4-FFF2-40B4-BE49-F238E27FC236}">
                <a16:creationId xmlns:a16="http://schemas.microsoft.com/office/drawing/2014/main" id="{8EFD959E-0414-4F9B-8D1F-CE1135CAB43B}"/>
              </a:ext>
            </a:extLst>
          </p:cNvPr>
          <p:cNvGrpSpPr>
            <a:grpSpLocks/>
          </p:cNvGrpSpPr>
          <p:nvPr/>
        </p:nvGrpSpPr>
        <p:grpSpPr bwMode="auto">
          <a:xfrm>
            <a:off x="9853587" y="1226439"/>
            <a:ext cx="1965426" cy="367940"/>
            <a:chOff x="3368" y="354"/>
            <a:chExt cx="1268" cy="323"/>
          </a:xfrm>
        </p:grpSpPr>
        <p:sp>
          <p:nvSpPr>
            <p:cNvPr id="320" name="Text Box 45">
              <a:extLst>
                <a:ext uri="{FF2B5EF4-FFF2-40B4-BE49-F238E27FC236}">
                  <a16:creationId xmlns:a16="http://schemas.microsoft.com/office/drawing/2014/main" id="{AB1F4150-CB20-46C1-A2EB-D1B2C22E0234}"/>
                </a:ext>
              </a:extLst>
            </p:cNvPr>
            <p:cNvSpPr txBox="1">
              <a:spLocks noChangeArrowheads="1"/>
            </p:cNvSpPr>
            <p:nvPr userDrawn="1"/>
          </p:nvSpPr>
          <p:spPr bwMode="auto">
            <a:xfrm>
              <a:off x="3368" y="369"/>
              <a:ext cx="400" cy="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660" tIns="47330" rIns="94660" bIns="47330">
              <a:spAutoFit/>
            </a:bodyPr>
            <a:lstStyle>
              <a:lvl1pPr defTabSz="968375">
                <a:defRPr sz="1000">
                  <a:solidFill>
                    <a:schemeClr val="tx1"/>
                  </a:solidFill>
                  <a:latin typeface="Arial" charset="0"/>
                </a:defRPr>
              </a:lvl1pPr>
              <a:lvl2pPr marL="742950" indent="-285750" defTabSz="968375">
                <a:defRPr sz="1000">
                  <a:solidFill>
                    <a:schemeClr val="tx1"/>
                  </a:solidFill>
                  <a:latin typeface="Arial" charset="0"/>
                </a:defRPr>
              </a:lvl2pPr>
              <a:lvl3pPr marL="1143000" indent="-228600" defTabSz="968375">
                <a:defRPr sz="1000">
                  <a:solidFill>
                    <a:schemeClr val="tx1"/>
                  </a:solidFill>
                  <a:latin typeface="Arial" charset="0"/>
                </a:defRPr>
              </a:lvl3pPr>
              <a:lvl4pPr marL="1600200" indent="-228600" defTabSz="968375">
                <a:defRPr sz="1000">
                  <a:solidFill>
                    <a:schemeClr val="tx1"/>
                  </a:solidFill>
                  <a:latin typeface="Arial" charset="0"/>
                </a:defRPr>
              </a:lvl4pPr>
              <a:lvl5pPr marL="2057400" indent="-228600" defTabSz="968375">
                <a:defRPr sz="1000">
                  <a:solidFill>
                    <a:schemeClr val="tx1"/>
                  </a:solidFill>
                  <a:latin typeface="Arial" charset="0"/>
                </a:defRPr>
              </a:lvl5pPr>
              <a:lvl6pPr marL="2514600" indent="-228600" defTabSz="968375" eaLnBrk="0" fontAlgn="base" hangingPunct="0">
                <a:spcBef>
                  <a:spcPct val="0"/>
                </a:spcBef>
                <a:spcAft>
                  <a:spcPct val="0"/>
                </a:spcAft>
                <a:defRPr sz="1000">
                  <a:solidFill>
                    <a:schemeClr val="tx1"/>
                  </a:solidFill>
                  <a:latin typeface="Arial" charset="0"/>
                </a:defRPr>
              </a:lvl6pPr>
              <a:lvl7pPr marL="2971800" indent="-228600" defTabSz="968375" eaLnBrk="0" fontAlgn="base" hangingPunct="0">
                <a:spcBef>
                  <a:spcPct val="0"/>
                </a:spcBef>
                <a:spcAft>
                  <a:spcPct val="0"/>
                </a:spcAft>
                <a:defRPr sz="1000">
                  <a:solidFill>
                    <a:schemeClr val="tx1"/>
                  </a:solidFill>
                  <a:latin typeface="Arial" charset="0"/>
                </a:defRPr>
              </a:lvl7pPr>
              <a:lvl8pPr marL="3429000" indent="-228600" defTabSz="968375" eaLnBrk="0" fontAlgn="base" hangingPunct="0">
                <a:spcBef>
                  <a:spcPct val="0"/>
                </a:spcBef>
                <a:spcAft>
                  <a:spcPct val="0"/>
                </a:spcAft>
                <a:defRPr sz="1000">
                  <a:solidFill>
                    <a:schemeClr val="tx1"/>
                  </a:solidFill>
                  <a:latin typeface="Arial" charset="0"/>
                </a:defRPr>
              </a:lvl8pPr>
              <a:lvl9pPr marL="3886200" indent="-228600" defTabSz="968375" eaLnBrk="0" fontAlgn="base" hangingPunct="0">
                <a:spcBef>
                  <a:spcPct val="0"/>
                </a:spcBef>
                <a:spcAft>
                  <a:spcPct val="0"/>
                </a:spcAft>
                <a:defRPr sz="1000">
                  <a:solidFill>
                    <a:schemeClr val="tx1"/>
                  </a:solidFill>
                  <a:latin typeface="Arial" charset="0"/>
                </a:defRPr>
              </a:lvl9pPr>
            </a:lstStyle>
            <a:p>
              <a:pPr>
                <a:spcBef>
                  <a:spcPct val="50000"/>
                </a:spcBef>
                <a:defRPr/>
              </a:pPr>
              <a:r>
                <a:rPr lang="es-ES_tradnl" sz="738" b="1" dirty="0"/>
                <a:t>FECHA:</a:t>
              </a:r>
              <a:endParaRPr lang="es-ES_tradnl" sz="1015" b="1" dirty="0"/>
            </a:p>
          </p:txBody>
        </p:sp>
        <p:sp>
          <p:nvSpPr>
            <p:cNvPr id="323" name="Text Box 46">
              <a:extLst>
                <a:ext uri="{FF2B5EF4-FFF2-40B4-BE49-F238E27FC236}">
                  <a16:creationId xmlns:a16="http://schemas.microsoft.com/office/drawing/2014/main" id="{FAE41959-0893-40B0-BDDD-8C19B0882808}"/>
                </a:ext>
              </a:extLst>
            </p:cNvPr>
            <p:cNvSpPr txBox="1">
              <a:spLocks noChangeArrowheads="1"/>
            </p:cNvSpPr>
            <p:nvPr userDrawn="1"/>
          </p:nvSpPr>
          <p:spPr bwMode="auto">
            <a:xfrm>
              <a:off x="3706" y="487"/>
              <a:ext cx="930" cy="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660" tIns="47330" rIns="94660" bIns="47330">
              <a:spAutoFit/>
            </a:bodyPr>
            <a:lstStyle>
              <a:lvl1pPr defTabSz="968375">
                <a:defRPr sz="1000">
                  <a:solidFill>
                    <a:schemeClr val="tx1"/>
                  </a:solidFill>
                  <a:latin typeface="Arial" charset="0"/>
                </a:defRPr>
              </a:lvl1pPr>
              <a:lvl2pPr marL="742950" indent="-285750" defTabSz="968375">
                <a:defRPr sz="1000">
                  <a:solidFill>
                    <a:schemeClr val="tx1"/>
                  </a:solidFill>
                  <a:latin typeface="Arial" charset="0"/>
                </a:defRPr>
              </a:lvl2pPr>
              <a:lvl3pPr marL="1143000" indent="-228600" defTabSz="968375">
                <a:defRPr sz="1000">
                  <a:solidFill>
                    <a:schemeClr val="tx1"/>
                  </a:solidFill>
                  <a:latin typeface="Arial" charset="0"/>
                </a:defRPr>
              </a:lvl3pPr>
              <a:lvl4pPr marL="1600200" indent="-228600" defTabSz="968375">
                <a:defRPr sz="1000">
                  <a:solidFill>
                    <a:schemeClr val="tx1"/>
                  </a:solidFill>
                  <a:latin typeface="Arial" charset="0"/>
                </a:defRPr>
              </a:lvl4pPr>
              <a:lvl5pPr marL="2057400" indent="-228600" defTabSz="968375">
                <a:defRPr sz="1000">
                  <a:solidFill>
                    <a:schemeClr val="tx1"/>
                  </a:solidFill>
                  <a:latin typeface="Arial" charset="0"/>
                </a:defRPr>
              </a:lvl5pPr>
              <a:lvl6pPr marL="2514600" indent="-228600" defTabSz="968375" eaLnBrk="0" fontAlgn="base" hangingPunct="0">
                <a:spcBef>
                  <a:spcPct val="0"/>
                </a:spcBef>
                <a:spcAft>
                  <a:spcPct val="0"/>
                </a:spcAft>
                <a:defRPr sz="1000">
                  <a:solidFill>
                    <a:schemeClr val="tx1"/>
                  </a:solidFill>
                  <a:latin typeface="Arial" charset="0"/>
                </a:defRPr>
              </a:lvl6pPr>
              <a:lvl7pPr marL="2971800" indent="-228600" defTabSz="968375" eaLnBrk="0" fontAlgn="base" hangingPunct="0">
                <a:spcBef>
                  <a:spcPct val="0"/>
                </a:spcBef>
                <a:spcAft>
                  <a:spcPct val="0"/>
                </a:spcAft>
                <a:defRPr sz="1000">
                  <a:solidFill>
                    <a:schemeClr val="tx1"/>
                  </a:solidFill>
                  <a:latin typeface="Arial" charset="0"/>
                </a:defRPr>
              </a:lvl7pPr>
              <a:lvl8pPr marL="3429000" indent="-228600" defTabSz="968375" eaLnBrk="0" fontAlgn="base" hangingPunct="0">
                <a:spcBef>
                  <a:spcPct val="0"/>
                </a:spcBef>
                <a:spcAft>
                  <a:spcPct val="0"/>
                </a:spcAft>
                <a:defRPr sz="1000">
                  <a:solidFill>
                    <a:schemeClr val="tx1"/>
                  </a:solidFill>
                  <a:latin typeface="Arial" charset="0"/>
                </a:defRPr>
              </a:lvl8pPr>
              <a:lvl9pPr marL="3886200" indent="-228600" defTabSz="968375" eaLnBrk="0" fontAlgn="base" hangingPunct="0">
                <a:spcBef>
                  <a:spcPct val="0"/>
                </a:spcBef>
                <a:spcAft>
                  <a:spcPct val="0"/>
                </a:spcAft>
                <a:defRPr sz="1000">
                  <a:solidFill>
                    <a:schemeClr val="tx1"/>
                  </a:solidFill>
                  <a:latin typeface="Arial" charset="0"/>
                </a:defRPr>
              </a:lvl9pPr>
            </a:lstStyle>
            <a:p>
              <a:pPr>
                <a:defRPr/>
              </a:pPr>
              <a:r>
                <a:rPr lang="es-ES_tradnl" sz="554" b="1" dirty="0"/>
                <a:t>     DÍA                 MES              AÑO</a:t>
              </a:r>
              <a:endParaRPr lang="es-ES_tradnl" sz="554" dirty="0">
                <a:latin typeface="Times New Roman" pitchFamily="18" charset="0"/>
              </a:endParaRPr>
            </a:p>
          </p:txBody>
        </p:sp>
        <p:grpSp>
          <p:nvGrpSpPr>
            <p:cNvPr id="324" name="Group 47">
              <a:extLst>
                <a:ext uri="{FF2B5EF4-FFF2-40B4-BE49-F238E27FC236}">
                  <a16:creationId xmlns:a16="http://schemas.microsoft.com/office/drawing/2014/main" id="{6B5B04E1-C176-497F-AFE6-66BA34221D50}"/>
                </a:ext>
              </a:extLst>
            </p:cNvPr>
            <p:cNvGrpSpPr>
              <a:grpSpLocks/>
            </p:cNvGrpSpPr>
            <p:nvPr userDrawn="1"/>
          </p:nvGrpSpPr>
          <p:grpSpPr bwMode="auto">
            <a:xfrm>
              <a:off x="3702" y="354"/>
              <a:ext cx="931" cy="249"/>
              <a:chOff x="3702" y="360"/>
              <a:chExt cx="931" cy="249"/>
            </a:xfrm>
          </p:grpSpPr>
          <p:sp>
            <p:nvSpPr>
              <p:cNvPr id="327" name="Rectangle 48">
                <a:extLst>
                  <a:ext uri="{FF2B5EF4-FFF2-40B4-BE49-F238E27FC236}">
                    <a16:creationId xmlns:a16="http://schemas.microsoft.com/office/drawing/2014/main" id="{E35E6A9E-1C33-4E46-9E27-44C2130B3639}"/>
                  </a:ext>
                </a:extLst>
              </p:cNvPr>
              <p:cNvSpPr>
                <a:spLocks noChangeArrowheads="1"/>
              </p:cNvSpPr>
              <p:nvPr userDrawn="1"/>
            </p:nvSpPr>
            <p:spPr bwMode="auto">
              <a:xfrm>
                <a:off x="3702" y="360"/>
                <a:ext cx="931" cy="249"/>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94660" tIns="47330" rIns="94660" bIns="47330">
                <a:spAutoFit/>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defRPr/>
                </a:pPr>
                <a:endParaRPr lang="es-MX" altLang="es-MX" sz="923"/>
              </a:p>
            </p:txBody>
          </p:sp>
          <p:sp>
            <p:nvSpPr>
              <p:cNvPr id="328" name="Line 49">
                <a:extLst>
                  <a:ext uri="{FF2B5EF4-FFF2-40B4-BE49-F238E27FC236}">
                    <a16:creationId xmlns:a16="http://schemas.microsoft.com/office/drawing/2014/main" id="{7CB30465-D492-4DBA-B541-AF4776BC5A41}"/>
                  </a:ext>
                </a:extLst>
              </p:cNvPr>
              <p:cNvSpPr>
                <a:spLocks noChangeShapeType="1"/>
              </p:cNvSpPr>
              <p:nvPr userDrawn="1"/>
            </p:nvSpPr>
            <p:spPr bwMode="auto">
              <a:xfrm flipV="1">
                <a:off x="4325" y="363"/>
                <a:ext cx="0" cy="15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lIns="94660" tIns="47330" rIns="94660" bIns="47330">
                <a:spAutoFit/>
              </a:bodyPr>
              <a:lstStyle/>
              <a:p>
                <a:endParaRPr lang="es-MX" sz="1662"/>
              </a:p>
            </p:txBody>
          </p:sp>
          <p:sp>
            <p:nvSpPr>
              <p:cNvPr id="330" name="Line 50">
                <a:extLst>
                  <a:ext uri="{FF2B5EF4-FFF2-40B4-BE49-F238E27FC236}">
                    <a16:creationId xmlns:a16="http://schemas.microsoft.com/office/drawing/2014/main" id="{15F05C78-2730-4BF4-B129-3439689E9F9E}"/>
                  </a:ext>
                </a:extLst>
              </p:cNvPr>
              <p:cNvSpPr>
                <a:spLocks noChangeShapeType="1"/>
              </p:cNvSpPr>
              <p:nvPr userDrawn="1"/>
            </p:nvSpPr>
            <p:spPr bwMode="auto">
              <a:xfrm flipV="1">
                <a:off x="4016" y="363"/>
                <a:ext cx="0" cy="14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lIns="94660" tIns="47330" rIns="94660" bIns="47330">
                <a:spAutoFit/>
              </a:bodyPr>
              <a:lstStyle/>
              <a:p>
                <a:endParaRPr lang="es-MX" sz="1662"/>
              </a:p>
            </p:txBody>
          </p:sp>
          <p:sp>
            <p:nvSpPr>
              <p:cNvPr id="331" name="Line 51">
                <a:extLst>
                  <a:ext uri="{FF2B5EF4-FFF2-40B4-BE49-F238E27FC236}">
                    <a16:creationId xmlns:a16="http://schemas.microsoft.com/office/drawing/2014/main" id="{57927E56-509F-4BB0-AB74-9FDAC7E2A8D2}"/>
                  </a:ext>
                </a:extLst>
              </p:cNvPr>
              <p:cNvSpPr>
                <a:spLocks noChangeShapeType="1"/>
              </p:cNvSpPr>
              <p:nvPr userDrawn="1"/>
            </p:nvSpPr>
            <p:spPr bwMode="auto">
              <a:xfrm>
                <a:off x="3861" y="447"/>
                <a:ext cx="0" cy="6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s-MX" sz="1662"/>
              </a:p>
            </p:txBody>
          </p:sp>
          <p:sp>
            <p:nvSpPr>
              <p:cNvPr id="332" name="Line 52">
                <a:extLst>
                  <a:ext uri="{FF2B5EF4-FFF2-40B4-BE49-F238E27FC236}">
                    <a16:creationId xmlns:a16="http://schemas.microsoft.com/office/drawing/2014/main" id="{F1F7CA61-874B-4A7A-9E6A-CC0EB25BD9FC}"/>
                  </a:ext>
                </a:extLst>
              </p:cNvPr>
              <p:cNvSpPr>
                <a:spLocks noChangeShapeType="1"/>
              </p:cNvSpPr>
              <p:nvPr userDrawn="1"/>
            </p:nvSpPr>
            <p:spPr bwMode="auto">
              <a:xfrm>
                <a:off x="4477" y="442"/>
                <a:ext cx="0" cy="6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s-MX" sz="1662"/>
              </a:p>
            </p:txBody>
          </p:sp>
          <p:sp>
            <p:nvSpPr>
              <p:cNvPr id="333" name="Line 53">
                <a:extLst>
                  <a:ext uri="{FF2B5EF4-FFF2-40B4-BE49-F238E27FC236}">
                    <a16:creationId xmlns:a16="http://schemas.microsoft.com/office/drawing/2014/main" id="{F4609151-45DA-4D5B-9AD1-71724CF42E2F}"/>
                  </a:ext>
                </a:extLst>
              </p:cNvPr>
              <p:cNvSpPr>
                <a:spLocks noChangeShapeType="1"/>
              </p:cNvSpPr>
              <p:nvPr userDrawn="1"/>
            </p:nvSpPr>
            <p:spPr bwMode="auto">
              <a:xfrm>
                <a:off x="4171" y="445"/>
                <a:ext cx="0" cy="6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s-MX" sz="1662"/>
              </a:p>
            </p:txBody>
          </p:sp>
        </p:grpSp>
      </p:grpSp>
      <p:sp>
        <p:nvSpPr>
          <p:cNvPr id="334" name="Text Box 381">
            <a:extLst>
              <a:ext uri="{FF2B5EF4-FFF2-40B4-BE49-F238E27FC236}">
                <a16:creationId xmlns:a16="http://schemas.microsoft.com/office/drawing/2014/main" id="{3F7B1ED9-273E-463F-8E32-63D6499BB1E9}"/>
              </a:ext>
            </a:extLst>
          </p:cNvPr>
          <p:cNvSpPr txBox="1">
            <a:spLocks noChangeArrowheads="1"/>
          </p:cNvSpPr>
          <p:nvPr/>
        </p:nvSpPr>
        <p:spPr bwMode="auto">
          <a:xfrm>
            <a:off x="10951496" y="6702549"/>
            <a:ext cx="1172576" cy="26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386" tIns="44693" rIns="89386" bIns="44693"/>
          <a:lstStyle>
            <a:lvl1pPr defTabSz="968375">
              <a:defRPr sz="1000">
                <a:solidFill>
                  <a:schemeClr val="tx1"/>
                </a:solidFill>
                <a:latin typeface="Arial" panose="020B0604020202020204" pitchFamily="34" charset="0"/>
              </a:defRPr>
            </a:lvl1pPr>
            <a:lvl2pPr marL="742950" indent="-285750" defTabSz="968375">
              <a:defRPr sz="1000">
                <a:solidFill>
                  <a:schemeClr val="tx1"/>
                </a:solidFill>
                <a:latin typeface="Arial" panose="020B0604020202020204" pitchFamily="34" charset="0"/>
              </a:defRPr>
            </a:lvl2pPr>
            <a:lvl3pPr marL="1143000" indent="-228600" defTabSz="968375">
              <a:defRPr sz="1000">
                <a:solidFill>
                  <a:schemeClr val="tx1"/>
                </a:solidFill>
                <a:latin typeface="Arial" panose="020B0604020202020204" pitchFamily="34" charset="0"/>
              </a:defRPr>
            </a:lvl3pPr>
            <a:lvl4pPr marL="1600200" indent="-228600" defTabSz="968375">
              <a:defRPr sz="1000">
                <a:solidFill>
                  <a:schemeClr val="tx1"/>
                </a:solidFill>
                <a:latin typeface="Arial" panose="020B0604020202020204" pitchFamily="34" charset="0"/>
              </a:defRPr>
            </a:lvl4pPr>
            <a:lvl5pPr marL="2057400" indent="-228600" defTabSz="968375">
              <a:defRPr sz="1000">
                <a:solidFill>
                  <a:schemeClr val="tx1"/>
                </a:solidFill>
                <a:latin typeface="Arial" panose="020B0604020202020204" pitchFamily="34" charset="0"/>
              </a:defRPr>
            </a:lvl5pPr>
            <a:lvl6pPr marL="2514600" indent="-228600" defTabSz="968375" eaLnBrk="0" fontAlgn="base" hangingPunct="0">
              <a:spcBef>
                <a:spcPct val="0"/>
              </a:spcBef>
              <a:spcAft>
                <a:spcPct val="0"/>
              </a:spcAft>
              <a:defRPr sz="1000">
                <a:solidFill>
                  <a:schemeClr val="tx1"/>
                </a:solidFill>
                <a:latin typeface="Arial" panose="020B0604020202020204" pitchFamily="34" charset="0"/>
              </a:defRPr>
            </a:lvl6pPr>
            <a:lvl7pPr marL="2971800" indent="-228600" defTabSz="968375" eaLnBrk="0" fontAlgn="base" hangingPunct="0">
              <a:spcBef>
                <a:spcPct val="0"/>
              </a:spcBef>
              <a:spcAft>
                <a:spcPct val="0"/>
              </a:spcAft>
              <a:defRPr sz="1000">
                <a:solidFill>
                  <a:schemeClr val="tx1"/>
                </a:solidFill>
                <a:latin typeface="Arial" panose="020B0604020202020204" pitchFamily="34" charset="0"/>
              </a:defRPr>
            </a:lvl7pPr>
            <a:lvl8pPr marL="3429000" indent="-228600" defTabSz="968375" eaLnBrk="0" fontAlgn="base" hangingPunct="0">
              <a:spcBef>
                <a:spcPct val="0"/>
              </a:spcBef>
              <a:spcAft>
                <a:spcPct val="0"/>
              </a:spcAft>
              <a:defRPr sz="1000">
                <a:solidFill>
                  <a:schemeClr val="tx1"/>
                </a:solidFill>
                <a:latin typeface="Arial" panose="020B0604020202020204" pitchFamily="34" charset="0"/>
              </a:defRPr>
            </a:lvl8pPr>
            <a:lvl9pPr marL="3886200" indent="-228600" defTabSz="968375" eaLnBrk="0" fontAlgn="base" hangingPunct="0">
              <a:spcBef>
                <a:spcPct val="0"/>
              </a:spcBef>
              <a:spcAft>
                <a:spcPct val="0"/>
              </a:spcAft>
              <a:defRPr sz="1000">
                <a:solidFill>
                  <a:schemeClr val="tx1"/>
                </a:solidFill>
                <a:latin typeface="Arial" panose="020B0604020202020204" pitchFamily="34" charset="0"/>
              </a:defRPr>
            </a:lvl9pPr>
          </a:lstStyle>
          <a:p>
            <a:pPr algn="r">
              <a:spcBef>
                <a:spcPct val="50000"/>
              </a:spcBef>
            </a:pPr>
            <a:r>
              <a:rPr lang="es-ES_tradnl" altLang="es-MX" sz="831" b="1" dirty="0"/>
              <a:t>SIS-2021</a:t>
            </a:r>
            <a:endParaRPr lang="es-ES_tradnl" altLang="es-MX" sz="923" b="1" dirty="0"/>
          </a:p>
        </p:txBody>
      </p:sp>
      <p:pic>
        <p:nvPicPr>
          <p:cNvPr id="335" name="Imagen 334">
            <a:extLst>
              <a:ext uri="{FF2B5EF4-FFF2-40B4-BE49-F238E27FC236}">
                <a16:creationId xmlns:a16="http://schemas.microsoft.com/office/drawing/2014/main" id="{7765A77A-A4E2-477E-91A9-79B2D4D2DA2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6700" y="1162884"/>
            <a:ext cx="1578557" cy="397192"/>
          </a:xfrm>
          <a:prstGeom prst="rect">
            <a:avLst/>
          </a:prstGeom>
        </p:spPr>
      </p:pic>
      <p:sp>
        <p:nvSpPr>
          <p:cNvPr id="336" name="Line 331"/>
          <p:cNvSpPr>
            <a:spLocks noChangeShapeType="1"/>
          </p:cNvSpPr>
          <p:nvPr/>
        </p:nvSpPr>
        <p:spPr bwMode="auto">
          <a:xfrm>
            <a:off x="506582" y="2429133"/>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37" name="Título 5"/>
          <p:cNvSpPr txBox="1">
            <a:spLocks/>
          </p:cNvSpPr>
          <p:nvPr/>
        </p:nvSpPr>
        <p:spPr>
          <a:xfrm>
            <a:off x="0" y="84798"/>
            <a:ext cx="121920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3600" dirty="0">
                <a:solidFill>
                  <a:srgbClr val="A42145"/>
                </a:solidFill>
                <a:latin typeface="Montserrat SemiBold" panose="00000700000000000000" pitchFamily="2" charset="0"/>
              </a:rPr>
              <a:t>SEGUIMIENTO A DISTANCIA- Acompañamiento emocional cáncer de mama en UNEMES-DEDICAM</a:t>
            </a:r>
            <a:endParaRPr lang="es-MX" sz="2000" dirty="0">
              <a:solidFill>
                <a:srgbClr val="A42145"/>
              </a:solidFill>
              <a:latin typeface="Montserrat SemiBold" panose="00000700000000000000" pitchFamily="2" charset="0"/>
            </a:endParaRPr>
          </a:p>
        </p:txBody>
      </p:sp>
      <p:sp>
        <p:nvSpPr>
          <p:cNvPr id="207" name="CuadroTexto 206"/>
          <p:cNvSpPr txBox="1"/>
          <p:nvPr/>
        </p:nvSpPr>
        <p:spPr>
          <a:xfrm>
            <a:off x="2893114" y="4333972"/>
            <a:ext cx="384721" cy="647424"/>
          </a:xfrm>
          <a:prstGeom prst="rect">
            <a:avLst/>
          </a:prstGeom>
          <a:noFill/>
        </p:spPr>
        <p:txBody>
          <a:bodyPr vert="vert270" wrap="square" rtlCol="0">
            <a:spAutoFit/>
          </a:bodyPr>
          <a:lstStyle/>
          <a:p>
            <a:r>
              <a:rPr lang="es-MX" sz="700" b="1" dirty="0">
                <a:solidFill>
                  <a:srgbClr val="0070C0"/>
                </a:solidFill>
              </a:rPr>
              <a:t>      26 A</a:t>
            </a:r>
            <a:r>
              <a:rPr lang="es-MX" sz="600" b="1" dirty="0">
                <a:solidFill>
                  <a:srgbClr val="0070C0"/>
                </a:solidFill>
              </a:rPr>
              <a:t>    </a:t>
            </a:r>
          </a:p>
        </p:txBody>
      </p:sp>
      <p:sp>
        <p:nvSpPr>
          <p:cNvPr id="208" name="CuadroTexto 207"/>
          <p:cNvSpPr txBox="1"/>
          <p:nvPr/>
        </p:nvSpPr>
        <p:spPr>
          <a:xfrm>
            <a:off x="3252707" y="4581527"/>
            <a:ext cx="208134" cy="307777"/>
          </a:xfrm>
          <a:prstGeom prst="rect">
            <a:avLst/>
          </a:prstGeom>
          <a:noFill/>
        </p:spPr>
        <p:txBody>
          <a:bodyPr vert="horz" wrap="square" rtlCol="0">
            <a:spAutoFit/>
          </a:bodyPr>
          <a:lstStyle/>
          <a:p>
            <a:r>
              <a:rPr lang="es-MX" sz="1400" b="1" dirty="0">
                <a:solidFill>
                  <a:srgbClr val="0070C0"/>
                </a:solidFill>
              </a:rPr>
              <a:t>X      </a:t>
            </a:r>
          </a:p>
        </p:txBody>
      </p:sp>
      <p:sp>
        <p:nvSpPr>
          <p:cNvPr id="211" name="CuadroTexto 210"/>
          <p:cNvSpPr txBox="1"/>
          <p:nvPr/>
        </p:nvSpPr>
        <p:spPr>
          <a:xfrm>
            <a:off x="3046595" y="4560199"/>
            <a:ext cx="122124" cy="369332"/>
          </a:xfrm>
          <a:prstGeom prst="rect">
            <a:avLst/>
          </a:prstGeom>
          <a:noFill/>
        </p:spPr>
        <p:txBody>
          <a:bodyPr wrap="square" rtlCol="0">
            <a:spAutoFit/>
          </a:bodyPr>
          <a:lstStyle/>
          <a:p>
            <a:r>
              <a:rPr lang="es-MX" b="1" dirty="0">
                <a:solidFill>
                  <a:srgbClr val="0070C0"/>
                </a:solidFill>
              </a:rPr>
              <a:t>2</a:t>
            </a:r>
          </a:p>
        </p:txBody>
      </p:sp>
      <p:sp>
        <p:nvSpPr>
          <p:cNvPr id="212" name="CuadroTexto 211"/>
          <p:cNvSpPr txBox="1"/>
          <p:nvPr/>
        </p:nvSpPr>
        <p:spPr>
          <a:xfrm>
            <a:off x="3138406" y="4576755"/>
            <a:ext cx="208134" cy="307777"/>
          </a:xfrm>
          <a:prstGeom prst="rect">
            <a:avLst/>
          </a:prstGeom>
          <a:noFill/>
        </p:spPr>
        <p:txBody>
          <a:bodyPr vert="horz" wrap="square" rtlCol="0">
            <a:spAutoFit/>
          </a:bodyPr>
          <a:lstStyle/>
          <a:p>
            <a:r>
              <a:rPr lang="es-MX" sz="1400" b="1" dirty="0">
                <a:solidFill>
                  <a:srgbClr val="0070C0"/>
                </a:solidFill>
              </a:rPr>
              <a:t>X      </a:t>
            </a:r>
          </a:p>
        </p:txBody>
      </p:sp>
      <p:sp>
        <p:nvSpPr>
          <p:cNvPr id="219" name="CuadroTexto 218"/>
          <p:cNvSpPr txBox="1"/>
          <p:nvPr/>
        </p:nvSpPr>
        <p:spPr>
          <a:xfrm>
            <a:off x="2817323" y="4539135"/>
            <a:ext cx="122124" cy="369332"/>
          </a:xfrm>
          <a:prstGeom prst="rect">
            <a:avLst/>
          </a:prstGeom>
          <a:noFill/>
        </p:spPr>
        <p:txBody>
          <a:bodyPr wrap="square" rtlCol="0">
            <a:spAutoFit/>
          </a:bodyPr>
          <a:lstStyle/>
          <a:p>
            <a:r>
              <a:rPr lang="es-MX" b="1" dirty="0">
                <a:solidFill>
                  <a:srgbClr val="0070C0"/>
                </a:solidFill>
              </a:rPr>
              <a:t>0</a:t>
            </a:r>
          </a:p>
        </p:txBody>
      </p:sp>
      <p:sp>
        <p:nvSpPr>
          <p:cNvPr id="220" name="Rectángulo 219">
            <a:extLst>
              <a:ext uri="{FF2B5EF4-FFF2-40B4-BE49-F238E27FC236}">
                <a16:creationId xmlns:a16="http://schemas.microsoft.com/office/drawing/2014/main" id="{FD540313-981D-4EB7-A2B0-BF0B5D5CD7EF}"/>
              </a:ext>
            </a:extLst>
          </p:cNvPr>
          <p:cNvSpPr/>
          <p:nvPr/>
        </p:nvSpPr>
        <p:spPr bwMode="auto">
          <a:xfrm>
            <a:off x="10529316" y="2544133"/>
            <a:ext cx="589727" cy="2534860"/>
          </a:xfrm>
          <a:prstGeom prst="rect">
            <a:avLst/>
          </a:prstGeom>
          <a:solidFill>
            <a:srgbClr val="FFC000">
              <a:alpha val="4200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MX" sz="1000" b="0" i="0" u="none" strike="noStrike" cap="none" normalizeH="0" baseline="0">
              <a:ln>
                <a:noFill/>
              </a:ln>
              <a:solidFill>
                <a:schemeClr val="tx1"/>
              </a:solidFill>
              <a:effectLst/>
              <a:latin typeface="Arial" charset="0"/>
            </a:endParaRPr>
          </a:p>
        </p:txBody>
      </p:sp>
      <p:sp>
        <p:nvSpPr>
          <p:cNvPr id="224" name="CuadroTexto 223"/>
          <p:cNvSpPr txBox="1"/>
          <p:nvPr/>
        </p:nvSpPr>
        <p:spPr>
          <a:xfrm>
            <a:off x="10905848" y="4562953"/>
            <a:ext cx="432788" cy="261610"/>
          </a:xfrm>
          <a:prstGeom prst="rect">
            <a:avLst/>
          </a:prstGeom>
          <a:noFill/>
        </p:spPr>
        <p:txBody>
          <a:bodyPr vert="horz" wrap="square" rtlCol="0">
            <a:spAutoFit/>
          </a:bodyPr>
          <a:lstStyle/>
          <a:p>
            <a:r>
              <a:rPr lang="es-MX" sz="1100" b="1" dirty="0">
                <a:solidFill>
                  <a:srgbClr val="0070C0"/>
                </a:solidFill>
              </a:rPr>
              <a:t>17      </a:t>
            </a:r>
          </a:p>
        </p:txBody>
      </p:sp>
    </p:spTree>
    <p:extLst>
      <p:ext uri="{BB962C8B-B14F-4D97-AF65-F5344CB8AC3E}">
        <p14:creationId xmlns:p14="http://schemas.microsoft.com/office/powerpoint/2010/main" val="7968956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81000" y="556050"/>
            <a:ext cx="11424920" cy="1325563"/>
          </a:xfrm>
        </p:spPr>
        <p:txBody>
          <a:bodyPr/>
          <a:lstStyle/>
          <a:p>
            <a:r>
              <a:rPr lang="es-MX" dirty="0"/>
              <a:t>MONITOREO A DISTANCIA</a:t>
            </a:r>
          </a:p>
        </p:txBody>
      </p:sp>
      <p:sp>
        <p:nvSpPr>
          <p:cNvPr id="3" name="Subtítulo 2">
            <a:extLst>
              <a:ext uri="{FF2B5EF4-FFF2-40B4-BE49-F238E27FC236}">
                <a16:creationId xmlns:a16="http://schemas.microsoft.com/office/drawing/2014/main" id="{331D73AC-37E8-4FD3-AC6E-9231512D0B7C}"/>
              </a:ext>
            </a:extLst>
          </p:cNvPr>
          <p:cNvSpPr txBox="1">
            <a:spLocks/>
          </p:cNvSpPr>
          <p:nvPr/>
        </p:nvSpPr>
        <p:spPr>
          <a:xfrm>
            <a:off x="797183" y="1849530"/>
            <a:ext cx="10592553" cy="3729392"/>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404040"/>
                </a:solidFill>
                <a:latin typeface="Montserrat SemiBold" panose="000007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_tradnl" sz="1800" dirty="0">
                <a:latin typeface="Montserrat" panose="00000500000000000000" pitchFamily="2" charset="0"/>
                <a:ea typeface="Times New Roman" panose="02020603050405020304" pitchFamily="18" charset="0"/>
                <a:cs typeface="Arial" panose="020B0604020202020204" pitchFamily="34" charset="0"/>
              </a:rPr>
              <a:t>Esta acción se puede realizar a través de un </a:t>
            </a:r>
            <a:r>
              <a:rPr lang="es-ES_tradnl" sz="1800" b="1" dirty="0">
                <a:latin typeface="Montserrat" panose="00000500000000000000" pitchFamily="2" charset="0"/>
                <a:ea typeface="Times New Roman" panose="02020603050405020304" pitchFamily="18" charset="0"/>
                <a:cs typeface="Arial" panose="020B0604020202020204" pitchFamily="34" charset="0"/>
              </a:rPr>
              <a:t>dispositivo médico de monitoreo</a:t>
            </a:r>
            <a:r>
              <a:rPr lang="es-ES_tradnl" sz="1800" dirty="0">
                <a:latin typeface="Montserrat" panose="00000500000000000000" pitchFamily="2" charset="0"/>
                <a:ea typeface="Times New Roman" panose="02020603050405020304" pitchFamily="18" charset="0"/>
                <a:cs typeface="Arial" panose="020B0604020202020204" pitchFamily="34" charset="0"/>
              </a:rPr>
              <a:t>. Esta acción de monitorización a distancia es a corto plazo y puede ser: ambulatorio, hospitalario y domiciliario.</a:t>
            </a:r>
          </a:p>
          <a:p>
            <a:endParaRPr lang="es-MX" sz="1800" dirty="0">
              <a:latin typeface="Arial" panose="020B0604020202020204" pitchFamily="34" charset="0"/>
              <a:ea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s-ES_tradnl" sz="1800" dirty="0">
                <a:latin typeface="Montserrat" panose="00000500000000000000" pitchFamily="2" charset="0"/>
                <a:ea typeface="Times New Roman" panose="02020603050405020304" pitchFamily="18" charset="0"/>
                <a:cs typeface="Arial" panose="020B0604020202020204" pitchFamily="34" charset="0"/>
              </a:rPr>
              <a:t>Para el monitoreo a pacientes ambulatorio: se considera para el caso de que el paciente se encuentre en un centro de salud, ya sea en consulta externa, en servicios de auxiliares de diagnóstico, entre otros y sin considerar el área de hospitalización.</a:t>
            </a:r>
          </a:p>
          <a:p>
            <a:endParaRPr lang="es-ES_tradnl" sz="1800" dirty="0">
              <a:latin typeface="Montserrat" panose="00000500000000000000" pitchFamily="2" charset="0"/>
              <a:ea typeface="Times New Roman" panose="02020603050405020304" pitchFamily="18" charset="0"/>
              <a:cs typeface="Arial" panose="020B0604020202020204" pitchFamily="34" charset="0"/>
            </a:endParaRPr>
          </a:p>
          <a:p>
            <a:r>
              <a:rPr lang="es-ES_tradnl" sz="1800" dirty="0">
                <a:latin typeface="Montserrat" panose="00000500000000000000" pitchFamily="2" charset="0"/>
                <a:ea typeface="Times New Roman" panose="02020603050405020304" pitchFamily="18" charset="0"/>
                <a:cs typeface="Arial" panose="020B0604020202020204" pitchFamily="34" charset="0"/>
              </a:rPr>
              <a:t>Marque en la columna según corresponda si es por COVID-19, Enfermedades crónicas, Embarazo y puerperio o en caso de ser Otro problema de salud anotar el código del tipo de monitoreo 1.AMBULATORIO, 2.HOSPITALARIO, 3.DOMICILIARIO (</a:t>
            </a:r>
            <a:r>
              <a:rPr lang="es-ES_tradnl" sz="1800" dirty="0">
                <a:solidFill>
                  <a:srgbClr val="FF0000"/>
                </a:solidFill>
                <a:latin typeface="Montserrat" panose="00000500000000000000" pitchFamily="2" charset="0"/>
                <a:ea typeface="Times New Roman" panose="02020603050405020304" pitchFamily="18" charset="0"/>
                <a:cs typeface="Arial" panose="020B0604020202020204" pitchFamily="34" charset="0"/>
              </a:rPr>
              <a:t>fe de erratas</a:t>
            </a:r>
            <a:r>
              <a:rPr lang="es-ES_tradnl" sz="1800" dirty="0">
                <a:latin typeface="Montserrat" panose="00000500000000000000" pitchFamily="2" charset="0"/>
                <a:ea typeface="Times New Roman" panose="02020603050405020304" pitchFamily="18" charset="0"/>
                <a:cs typeface="Arial" panose="020B0604020202020204" pitchFamily="34" charset="0"/>
              </a:rPr>
              <a:t>). </a:t>
            </a:r>
            <a:endParaRPr lang="es-MX" sz="1800" dirty="0">
              <a:latin typeface="Arial" panose="020B0604020202020204" pitchFamily="34" charset="0"/>
              <a:ea typeface="Times New Roman" panose="02020603050405020304" pitchFamily="18" charset="0"/>
              <a:cs typeface="Times New Roman" panose="02020603050405020304" pitchFamily="18" charset="0"/>
            </a:endParaRPr>
          </a:p>
          <a:p>
            <a:endParaRPr lang="es-MX" sz="1800" dirty="0">
              <a:latin typeface="Arial" panose="020B0604020202020204" pitchFamily="34" charset="0"/>
              <a:ea typeface="Times New Roman" panose="02020603050405020304" pitchFamily="18" charset="0"/>
              <a:cs typeface="Times New Roman" panose="02020603050405020304" pitchFamily="18" charset="0"/>
            </a:endParaRPr>
          </a:p>
          <a:p>
            <a:endParaRPr lang="es-MX" sz="1800" dirty="0">
              <a:latin typeface="Arial" panose="020B0604020202020204" pitchFamily="34" charset="0"/>
              <a:ea typeface="Times New Roman" panose="02020603050405020304" pitchFamily="18" charset="0"/>
              <a:cs typeface="Times New Roman" panose="02020603050405020304" pitchFamily="18" charset="0"/>
            </a:endParaRPr>
          </a:p>
          <a:p>
            <a:endParaRPr lang="es-MX" dirty="0"/>
          </a:p>
        </p:txBody>
      </p:sp>
    </p:spTree>
    <p:extLst>
      <p:ext uri="{BB962C8B-B14F-4D97-AF65-F5344CB8AC3E}">
        <p14:creationId xmlns:p14="http://schemas.microsoft.com/office/powerpoint/2010/main" val="28856247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81000" y="106871"/>
            <a:ext cx="11424920" cy="1325563"/>
          </a:xfrm>
        </p:spPr>
        <p:txBody>
          <a:bodyPr/>
          <a:lstStyle/>
          <a:p>
            <a:r>
              <a:rPr lang="es-MX" dirty="0"/>
              <a:t>MONITOREO A DISTANCIA</a:t>
            </a:r>
            <a:br>
              <a:rPr lang="es-MX" dirty="0"/>
            </a:br>
            <a:r>
              <a:rPr lang="es-MX" sz="3200" dirty="0"/>
              <a:t>Otro problema de salud</a:t>
            </a:r>
            <a:endParaRPr lang="es-MX" dirty="0"/>
          </a:p>
        </p:txBody>
      </p:sp>
      <p:sp>
        <p:nvSpPr>
          <p:cNvPr id="3" name="Subtítulo 2">
            <a:extLst>
              <a:ext uri="{FF2B5EF4-FFF2-40B4-BE49-F238E27FC236}">
                <a16:creationId xmlns:a16="http://schemas.microsoft.com/office/drawing/2014/main" id="{331D73AC-37E8-4FD3-AC6E-9231512D0B7C}"/>
              </a:ext>
            </a:extLst>
          </p:cNvPr>
          <p:cNvSpPr txBox="1">
            <a:spLocks/>
          </p:cNvSpPr>
          <p:nvPr/>
        </p:nvSpPr>
        <p:spPr>
          <a:xfrm>
            <a:off x="545432" y="1487072"/>
            <a:ext cx="11373851" cy="4624970"/>
          </a:xfrm>
          <a:prstGeom prst="rect">
            <a:avLst/>
          </a:prstGeom>
        </p:spPr>
        <p:txBody>
          <a:bodyPr numCol="2">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404040"/>
                </a:solidFill>
                <a:latin typeface="Montserrat SemiBold" panose="000007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_tradnl" b="1" dirty="0">
                <a:latin typeface="Montserrat" panose="00000500000000000000" pitchFamily="2" charset="0"/>
                <a:ea typeface="Times New Roman" panose="02020603050405020304" pitchFamily="18" charset="0"/>
                <a:cs typeface="Arial" panose="020B0604020202020204" pitchFamily="34" charset="0"/>
              </a:rPr>
              <a:t>1</a:t>
            </a:r>
            <a:r>
              <a:rPr lang="es-ES_tradnl" dirty="0">
                <a:latin typeface="Montserrat" panose="00000500000000000000" pitchFamily="2" charset="0"/>
                <a:ea typeface="Times New Roman" panose="02020603050405020304" pitchFamily="18" charset="0"/>
                <a:cs typeface="Arial" panose="020B0604020202020204" pitchFamily="34" charset="0"/>
              </a:rPr>
              <a:t>.LEPRA</a:t>
            </a:r>
          </a:p>
          <a:p>
            <a:r>
              <a:rPr lang="es-ES_tradnl" b="1" dirty="0">
                <a:latin typeface="Montserrat" panose="00000500000000000000" pitchFamily="2" charset="0"/>
                <a:ea typeface="Times New Roman" panose="02020603050405020304" pitchFamily="18" charset="0"/>
                <a:cs typeface="Arial" panose="020B0604020202020204" pitchFamily="34" charset="0"/>
              </a:rPr>
              <a:t>2</a:t>
            </a:r>
            <a:r>
              <a:rPr lang="es-ES_tradnl" dirty="0">
                <a:latin typeface="Montserrat" panose="00000500000000000000" pitchFamily="2" charset="0"/>
                <a:ea typeface="Times New Roman" panose="02020603050405020304" pitchFamily="18" charset="0"/>
                <a:cs typeface="Arial" panose="020B0604020202020204" pitchFamily="34" charset="0"/>
              </a:rPr>
              <a:t>.TUBERCULOSIS</a:t>
            </a:r>
          </a:p>
          <a:p>
            <a:r>
              <a:rPr lang="es-ES_tradnl" b="1" dirty="0">
                <a:latin typeface="Montserrat" panose="00000500000000000000" pitchFamily="2" charset="0"/>
                <a:ea typeface="Times New Roman" panose="02020603050405020304" pitchFamily="18" charset="0"/>
                <a:cs typeface="Arial" panose="020B0604020202020204" pitchFamily="34" charset="0"/>
              </a:rPr>
              <a:t>3</a:t>
            </a:r>
            <a:r>
              <a:rPr lang="es-ES_tradnl" dirty="0">
                <a:latin typeface="Montserrat" panose="00000500000000000000" pitchFamily="2" charset="0"/>
                <a:ea typeface="Times New Roman" panose="02020603050405020304" pitchFamily="18" charset="0"/>
                <a:cs typeface="Arial" panose="020B0604020202020204" pitchFamily="34" charset="0"/>
              </a:rPr>
              <a:t>.BRUCELOSIS</a:t>
            </a:r>
          </a:p>
          <a:p>
            <a:r>
              <a:rPr lang="es-ES_tradnl" b="1" dirty="0">
                <a:latin typeface="Montserrat" panose="00000500000000000000" pitchFamily="2" charset="0"/>
                <a:ea typeface="Times New Roman" panose="02020603050405020304" pitchFamily="18" charset="0"/>
                <a:cs typeface="Arial" panose="020B0604020202020204" pitchFamily="34" charset="0"/>
              </a:rPr>
              <a:t>4</a:t>
            </a:r>
            <a:r>
              <a:rPr lang="es-ES_tradnl" dirty="0">
                <a:latin typeface="Montserrat" panose="00000500000000000000" pitchFamily="2" charset="0"/>
                <a:ea typeface="Times New Roman" panose="02020603050405020304" pitchFamily="18" charset="0"/>
                <a:cs typeface="Arial" panose="020B0604020202020204" pitchFamily="34" charset="0"/>
              </a:rPr>
              <a:t>.TAENOSIS/CISTICERCOSIS</a:t>
            </a:r>
          </a:p>
          <a:p>
            <a:r>
              <a:rPr lang="es-ES_tradnl" b="1" dirty="0">
                <a:latin typeface="Montserrat" panose="00000500000000000000" pitchFamily="2" charset="0"/>
                <a:ea typeface="Times New Roman" panose="02020603050405020304" pitchFamily="18" charset="0"/>
                <a:cs typeface="Arial" panose="020B0604020202020204" pitchFamily="34" charset="0"/>
              </a:rPr>
              <a:t>5</a:t>
            </a:r>
            <a:r>
              <a:rPr lang="es-ES_tradnl" dirty="0">
                <a:latin typeface="Montserrat" panose="00000500000000000000" pitchFamily="2" charset="0"/>
                <a:ea typeface="Times New Roman" panose="02020603050405020304" pitchFamily="18" charset="0"/>
                <a:cs typeface="Arial" panose="020B0604020202020204" pitchFamily="34" charset="0"/>
              </a:rPr>
              <a:t>.PLANIFICACIÓN FAMILIAR</a:t>
            </a:r>
          </a:p>
          <a:p>
            <a:pPr marL="174625" indent="-174625"/>
            <a:r>
              <a:rPr lang="es-ES_tradnl" b="1" dirty="0">
                <a:latin typeface="Montserrat" panose="00000500000000000000" pitchFamily="2" charset="0"/>
                <a:ea typeface="Times New Roman" panose="02020603050405020304" pitchFamily="18" charset="0"/>
                <a:cs typeface="Arial" panose="020B0604020202020204" pitchFamily="34" charset="0"/>
              </a:rPr>
              <a:t>6</a:t>
            </a:r>
            <a:r>
              <a:rPr lang="es-ES_tradnl" dirty="0">
                <a:latin typeface="Montserrat" panose="00000500000000000000" pitchFamily="2" charset="0"/>
                <a:ea typeface="Times New Roman" panose="02020603050405020304" pitchFamily="18" charset="0"/>
                <a:cs typeface="Arial" panose="020B0604020202020204" pitchFamily="34" charset="0"/>
              </a:rPr>
              <a:t>.APOYO PSICOEMOCIONAL POR VIOLENCIA DE GÉNERO</a:t>
            </a:r>
          </a:p>
          <a:p>
            <a:r>
              <a:rPr lang="es-ES_tradnl" b="1" dirty="0">
                <a:latin typeface="Montserrat" panose="00000500000000000000" pitchFamily="2" charset="0"/>
                <a:ea typeface="Times New Roman" panose="02020603050405020304" pitchFamily="18" charset="0"/>
                <a:cs typeface="Arial" panose="020B0604020202020204" pitchFamily="34" charset="0"/>
              </a:rPr>
              <a:t>7</a:t>
            </a:r>
            <a:r>
              <a:rPr lang="es-ES_tradnl" dirty="0">
                <a:latin typeface="Montserrat" panose="00000500000000000000" pitchFamily="2" charset="0"/>
                <a:ea typeface="Times New Roman" panose="02020603050405020304" pitchFamily="18" charset="0"/>
                <a:cs typeface="Arial" panose="020B0604020202020204" pitchFamily="34" charset="0"/>
              </a:rPr>
              <a:t>.ASMA </a:t>
            </a:r>
          </a:p>
          <a:p>
            <a:r>
              <a:rPr lang="es-ES_tradnl" b="1" dirty="0">
                <a:latin typeface="Montserrat" panose="00000500000000000000" pitchFamily="2" charset="0"/>
                <a:ea typeface="Times New Roman" panose="02020603050405020304" pitchFamily="18" charset="0"/>
                <a:cs typeface="Arial" panose="020B0604020202020204" pitchFamily="34" charset="0"/>
              </a:rPr>
              <a:t>8</a:t>
            </a:r>
            <a:r>
              <a:rPr lang="es-ES_tradnl" dirty="0">
                <a:latin typeface="Montserrat" panose="00000500000000000000" pitchFamily="2" charset="0"/>
                <a:ea typeface="Times New Roman" panose="02020603050405020304" pitchFamily="18" charset="0"/>
                <a:cs typeface="Arial" panose="020B0604020202020204" pitchFamily="34" charset="0"/>
              </a:rPr>
              <a:t>.EPOC</a:t>
            </a:r>
          </a:p>
          <a:p>
            <a:r>
              <a:rPr lang="es-ES_tradnl" b="1" dirty="0">
                <a:latin typeface="Montserrat" panose="00000500000000000000" pitchFamily="2" charset="0"/>
                <a:ea typeface="Times New Roman" panose="02020603050405020304" pitchFamily="18" charset="0"/>
                <a:cs typeface="Arial" panose="020B0604020202020204" pitchFamily="34" charset="0"/>
              </a:rPr>
              <a:t>9</a:t>
            </a:r>
            <a:r>
              <a:rPr lang="es-ES_tradnl" dirty="0">
                <a:latin typeface="Montserrat" panose="00000500000000000000" pitchFamily="2" charset="0"/>
                <a:ea typeface="Times New Roman" panose="02020603050405020304" pitchFamily="18" charset="0"/>
                <a:cs typeface="Arial" panose="020B0604020202020204" pitchFamily="34" charset="0"/>
              </a:rPr>
              <a:t>.DERMATITIS</a:t>
            </a:r>
          </a:p>
          <a:p>
            <a:r>
              <a:rPr lang="es-ES_tradnl" b="1" dirty="0">
                <a:latin typeface="Montserrat" panose="00000500000000000000" pitchFamily="2" charset="0"/>
                <a:ea typeface="Times New Roman" panose="02020603050405020304" pitchFamily="18" charset="0"/>
                <a:cs typeface="Arial" panose="020B0604020202020204" pitchFamily="34" charset="0"/>
              </a:rPr>
              <a:t>10</a:t>
            </a:r>
            <a:r>
              <a:rPr lang="es-ES_tradnl" dirty="0">
                <a:latin typeface="Montserrat" panose="00000500000000000000" pitchFamily="2" charset="0"/>
                <a:ea typeface="Times New Roman" panose="02020603050405020304" pitchFamily="18" charset="0"/>
                <a:cs typeface="Arial" panose="020B0604020202020204" pitchFamily="34" charset="0"/>
              </a:rPr>
              <a:t>.EPILEPSIA</a:t>
            </a:r>
          </a:p>
          <a:p>
            <a:endParaRPr lang="es-ES_tradnl" dirty="0">
              <a:latin typeface="Montserrat" panose="00000500000000000000" pitchFamily="2" charset="0"/>
              <a:ea typeface="Times New Roman" panose="02020603050405020304" pitchFamily="18" charset="0"/>
              <a:cs typeface="Arial" panose="020B0604020202020204" pitchFamily="34" charset="0"/>
            </a:endParaRPr>
          </a:p>
          <a:p>
            <a:r>
              <a:rPr lang="es-ES_tradnl" b="1" dirty="0">
                <a:latin typeface="Montserrat" panose="00000500000000000000" pitchFamily="2" charset="0"/>
                <a:ea typeface="Times New Roman" panose="02020603050405020304" pitchFamily="18" charset="0"/>
                <a:cs typeface="Arial" panose="020B0604020202020204" pitchFamily="34" charset="0"/>
              </a:rPr>
              <a:t>11</a:t>
            </a:r>
            <a:r>
              <a:rPr lang="es-ES_tradnl" dirty="0">
                <a:latin typeface="Montserrat" panose="00000500000000000000" pitchFamily="2" charset="0"/>
                <a:ea typeface="Times New Roman" panose="02020603050405020304" pitchFamily="18" charset="0"/>
                <a:cs typeface="Arial" panose="020B0604020202020204" pitchFamily="34" charset="0"/>
              </a:rPr>
              <a:t>.VIH</a:t>
            </a:r>
          </a:p>
          <a:p>
            <a:r>
              <a:rPr lang="es-ES_tradnl" b="1" dirty="0">
                <a:latin typeface="Montserrat" panose="00000500000000000000" pitchFamily="2" charset="0"/>
                <a:ea typeface="Times New Roman" panose="02020603050405020304" pitchFamily="18" charset="0"/>
                <a:cs typeface="Arial" panose="020B0604020202020204" pitchFamily="34" charset="0"/>
              </a:rPr>
              <a:t>12</a:t>
            </a:r>
            <a:r>
              <a:rPr lang="es-ES_tradnl" dirty="0">
                <a:latin typeface="Montserrat" panose="00000500000000000000" pitchFamily="2" charset="0"/>
                <a:ea typeface="Times New Roman" panose="02020603050405020304" pitchFamily="18" charset="0"/>
                <a:cs typeface="Arial" panose="020B0604020202020204" pitchFamily="34" charset="0"/>
              </a:rPr>
              <a:t>.IVU PERSISTENTE</a:t>
            </a:r>
          </a:p>
          <a:p>
            <a:r>
              <a:rPr lang="es-ES_tradnl" b="1" dirty="0">
                <a:latin typeface="Montserrat" panose="00000500000000000000" pitchFamily="2" charset="0"/>
                <a:ea typeface="Times New Roman" panose="02020603050405020304" pitchFamily="18" charset="0"/>
                <a:cs typeface="Arial" panose="020B0604020202020204" pitchFamily="34" charset="0"/>
              </a:rPr>
              <a:t>13</a:t>
            </a:r>
            <a:r>
              <a:rPr lang="es-ES_tradnl" dirty="0">
                <a:latin typeface="Montserrat" panose="00000500000000000000" pitchFamily="2" charset="0"/>
                <a:ea typeface="Times New Roman" panose="02020603050405020304" pitchFamily="18" charset="0"/>
                <a:cs typeface="Arial" panose="020B0604020202020204" pitchFamily="34" charset="0"/>
              </a:rPr>
              <a:t>.UROLITIASIS</a:t>
            </a:r>
          </a:p>
          <a:p>
            <a:r>
              <a:rPr lang="es-ES_tradnl" b="1" dirty="0">
                <a:latin typeface="Montserrat" panose="00000500000000000000" pitchFamily="2" charset="0"/>
                <a:ea typeface="Times New Roman" panose="02020603050405020304" pitchFamily="18" charset="0"/>
                <a:cs typeface="Arial" panose="020B0604020202020204" pitchFamily="34" charset="0"/>
              </a:rPr>
              <a:t>14</a:t>
            </a:r>
            <a:r>
              <a:rPr lang="es-ES_tradnl" dirty="0">
                <a:latin typeface="Montserrat" panose="00000500000000000000" pitchFamily="2" charset="0"/>
                <a:ea typeface="Times New Roman" panose="02020603050405020304" pitchFamily="18" charset="0"/>
                <a:cs typeface="Arial" panose="020B0604020202020204" pitchFamily="34" charset="0"/>
              </a:rPr>
              <a:t>.REFLUJO GASTROESOFAGICO</a:t>
            </a:r>
          </a:p>
          <a:p>
            <a:r>
              <a:rPr lang="es-ES_tradnl" b="1" dirty="0">
                <a:latin typeface="Montserrat" panose="00000500000000000000" pitchFamily="2" charset="0"/>
                <a:ea typeface="Times New Roman" panose="02020603050405020304" pitchFamily="18" charset="0"/>
                <a:cs typeface="Arial" panose="020B0604020202020204" pitchFamily="34" charset="0"/>
              </a:rPr>
              <a:t>15</a:t>
            </a:r>
            <a:r>
              <a:rPr lang="es-ES_tradnl" dirty="0">
                <a:latin typeface="Montserrat" panose="00000500000000000000" pitchFamily="2" charset="0"/>
                <a:ea typeface="Times New Roman" panose="02020603050405020304" pitchFamily="18" charset="0"/>
                <a:cs typeface="Arial" panose="020B0604020202020204" pitchFamily="34" charset="0"/>
              </a:rPr>
              <a:t>.MIGRAÑA</a:t>
            </a:r>
          </a:p>
          <a:p>
            <a:r>
              <a:rPr lang="es-ES_tradnl" b="1" dirty="0">
                <a:latin typeface="Montserrat" panose="00000500000000000000" pitchFamily="2" charset="0"/>
                <a:ea typeface="Times New Roman" panose="02020603050405020304" pitchFamily="18" charset="0"/>
                <a:cs typeface="Arial" panose="020B0604020202020204" pitchFamily="34" charset="0"/>
              </a:rPr>
              <a:t>16</a:t>
            </a:r>
            <a:r>
              <a:rPr lang="es-ES_tradnl" dirty="0">
                <a:latin typeface="Montserrat" panose="00000500000000000000" pitchFamily="2" charset="0"/>
                <a:ea typeface="Times New Roman" panose="02020603050405020304" pitchFamily="18" charset="0"/>
                <a:cs typeface="Arial" panose="020B0604020202020204" pitchFamily="34" charset="0"/>
              </a:rPr>
              <a:t>.NUTRICIÓN</a:t>
            </a:r>
          </a:p>
          <a:p>
            <a:r>
              <a:rPr lang="es-ES_tradnl" b="1" dirty="0">
                <a:latin typeface="Montserrat" panose="00000500000000000000" pitchFamily="2" charset="0"/>
                <a:ea typeface="Times New Roman" panose="02020603050405020304" pitchFamily="18" charset="0"/>
                <a:cs typeface="Arial" panose="020B0604020202020204" pitchFamily="34" charset="0"/>
              </a:rPr>
              <a:t>17</a:t>
            </a:r>
            <a:r>
              <a:rPr lang="es-ES_tradnl" dirty="0">
                <a:latin typeface="Montserrat" panose="00000500000000000000" pitchFamily="2" charset="0"/>
                <a:ea typeface="Times New Roman" panose="02020603050405020304" pitchFamily="18" charset="0"/>
                <a:cs typeface="Arial" panose="020B0604020202020204" pitchFamily="34" charset="0"/>
              </a:rPr>
              <a:t>.CÁNCER DE MAMA</a:t>
            </a:r>
          </a:p>
          <a:p>
            <a:r>
              <a:rPr lang="es-ES_tradnl" b="1" dirty="0">
                <a:latin typeface="Montserrat" panose="00000500000000000000" pitchFamily="2" charset="0"/>
                <a:ea typeface="Times New Roman" panose="02020603050405020304" pitchFamily="18" charset="0"/>
                <a:cs typeface="Arial" panose="020B0604020202020204" pitchFamily="34" charset="0"/>
              </a:rPr>
              <a:t>18</a:t>
            </a:r>
            <a:r>
              <a:rPr lang="es-ES_tradnl" dirty="0">
                <a:latin typeface="Montserrat" panose="00000500000000000000" pitchFamily="2" charset="0"/>
                <a:ea typeface="Times New Roman" panose="02020603050405020304" pitchFamily="18" charset="0"/>
                <a:cs typeface="Arial" panose="020B0604020202020204" pitchFamily="34" charset="0"/>
              </a:rPr>
              <a:t>.CÁNCER CERVICOUTERINO</a:t>
            </a:r>
          </a:p>
          <a:p>
            <a:r>
              <a:rPr lang="es-ES_tradnl" b="1" dirty="0">
                <a:latin typeface="Montserrat" panose="00000500000000000000" pitchFamily="2" charset="0"/>
                <a:ea typeface="Times New Roman" panose="02020603050405020304" pitchFamily="18" charset="0"/>
                <a:cs typeface="Arial" panose="020B0604020202020204" pitchFamily="34" charset="0"/>
              </a:rPr>
              <a:t>19</a:t>
            </a:r>
            <a:r>
              <a:rPr lang="es-ES_tradnl" dirty="0">
                <a:latin typeface="Montserrat" panose="00000500000000000000" pitchFamily="2" charset="0"/>
                <a:ea typeface="Times New Roman" panose="02020603050405020304" pitchFamily="18" charset="0"/>
                <a:cs typeface="Arial" panose="020B0604020202020204" pitchFamily="34" charset="0"/>
              </a:rPr>
              <a:t>.POSTVACUNACIÓN COVID-19</a:t>
            </a:r>
          </a:p>
          <a:p>
            <a:r>
              <a:rPr lang="es-ES_tradnl" b="1" dirty="0">
                <a:latin typeface="Montserrat" panose="00000500000000000000" pitchFamily="2" charset="0"/>
                <a:ea typeface="Times New Roman" panose="02020603050405020304" pitchFamily="18" charset="0"/>
                <a:cs typeface="Arial" panose="020B0604020202020204" pitchFamily="34" charset="0"/>
              </a:rPr>
              <a:t>88</a:t>
            </a:r>
            <a:r>
              <a:rPr lang="es-ES_tradnl" dirty="0">
                <a:latin typeface="Montserrat" panose="00000500000000000000" pitchFamily="2" charset="0"/>
                <a:ea typeface="Times New Roman" panose="02020603050405020304" pitchFamily="18" charset="0"/>
                <a:cs typeface="Arial" panose="020B0604020202020204" pitchFamily="34" charset="0"/>
              </a:rPr>
              <a:t>.OTRO</a:t>
            </a:r>
            <a:endParaRPr lang="es-MX" dirty="0">
              <a:latin typeface="Arial" panose="020B0604020202020204" pitchFamily="34" charset="0"/>
              <a:ea typeface="Times New Roman" panose="02020603050405020304" pitchFamily="18" charset="0"/>
              <a:cs typeface="Times New Roman" panose="02020603050405020304" pitchFamily="18" charset="0"/>
            </a:endParaRPr>
          </a:p>
          <a:p>
            <a:endParaRPr lang="es-MX" sz="3200" dirty="0"/>
          </a:p>
        </p:txBody>
      </p:sp>
    </p:spTree>
    <p:extLst>
      <p:ext uri="{BB962C8B-B14F-4D97-AF65-F5344CB8AC3E}">
        <p14:creationId xmlns:p14="http://schemas.microsoft.com/office/powerpoint/2010/main" val="28788422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95" name="Conector recto 294"/>
          <p:cNvCxnSpPr/>
          <p:nvPr/>
        </p:nvCxnSpPr>
        <p:spPr bwMode="auto">
          <a:xfrm>
            <a:off x="11443026" y="4673519"/>
            <a:ext cx="105450"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p:spPr>
      </p:cxnSp>
      <p:cxnSp>
        <p:nvCxnSpPr>
          <p:cNvPr id="429" name="Conector recto 428"/>
          <p:cNvCxnSpPr/>
          <p:nvPr/>
        </p:nvCxnSpPr>
        <p:spPr bwMode="auto">
          <a:xfrm>
            <a:off x="3436551" y="4673519"/>
            <a:ext cx="2337480"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p:spPr>
      </p:cxnSp>
      <p:cxnSp>
        <p:nvCxnSpPr>
          <p:cNvPr id="231" name="Conector recto 230"/>
          <p:cNvCxnSpPr/>
          <p:nvPr/>
        </p:nvCxnSpPr>
        <p:spPr bwMode="auto">
          <a:xfrm>
            <a:off x="499839" y="4673518"/>
            <a:ext cx="237614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p:spPr>
      </p:cxnSp>
      <p:sp>
        <p:nvSpPr>
          <p:cNvPr id="261" name="Rectángulo 260"/>
          <p:cNvSpPr/>
          <p:nvPr/>
        </p:nvSpPr>
        <p:spPr bwMode="auto">
          <a:xfrm>
            <a:off x="3217856" y="4298963"/>
            <a:ext cx="3655608" cy="91354"/>
          </a:xfrm>
          <a:prstGeom prst="rect">
            <a:avLst/>
          </a:prstGeom>
          <a:solidFill>
            <a:schemeClr val="bg1">
              <a:lumMod val="50000"/>
            </a:schemeClr>
          </a:solidFill>
          <a:ln w="9525" cap="flat" cmpd="sng" algn="ctr">
            <a:solidFill>
              <a:schemeClr val="bg1">
                <a:lumMod val="50000"/>
              </a:schemeClr>
            </a:solidFill>
            <a:prstDash val="solid"/>
            <a:round/>
            <a:headEnd type="none" w="med" len="med"/>
            <a:tailEnd type="none" w="med" len="med"/>
          </a:ln>
          <a:effectLst/>
        </p:spPr>
        <p:txBody>
          <a:bodyPr vert="horz" wrap="square" lIns="84406" tIns="42203" rIns="84406" bIns="42203" numCol="1" rtlCol="0" anchor="t" anchorCtr="0" compatLnSpc="1">
            <a:prstTxWarp prst="textNoShape">
              <a:avLst/>
            </a:prstTxWarp>
          </a:bodyPr>
          <a:lstStyle/>
          <a:p>
            <a:pPr defTabSz="844083" eaLnBrk="0" fontAlgn="base" hangingPunct="0">
              <a:spcBef>
                <a:spcPct val="0"/>
              </a:spcBef>
              <a:spcAft>
                <a:spcPct val="0"/>
              </a:spcAft>
            </a:pPr>
            <a:endParaRPr lang="es-MX" sz="923">
              <a:latin typeface="Arial" charset="0"/>
            </a:endParaRPr>
          </a:p>
        </p:txBody>
      </p:sp>
      <p:sp>
        <p:nvSpPr>
          <p:cNvPr id="292" name="Rectángulo 291"/>
          <p:cNvSpPr/>
          <p:nvPr/>
        </p:nvSpPr>
        <p:spPr bwMode="auto">
          <a:xfrm>
            <a:off x="7212319" y="4296924"/>
            <a:ext cx="3789178" cy="91354"/>
          </a:xfrm>
          <a:prstGeom prst="rect">
            <a:avLst/>
          </a:prstGeom>
          <a:solidFill>
            <a:schemeClr val="bg1">
              <a:lumMod val="50000"/>
            </a:schemeClr>
          </a:solidFill>
          <a:ln w="9525" cap="flat" cmpd="sng" algn="ctr">
            <a:solidFill>
              <a:schemeClr val="bg1">
                <a:lumMod val="50000"/>
              </a:schemeClr>
            </a:solidFill>
            <a:prstDash val="solid"/>
            <a:round/>
            <a:headEnd type="none" w="med" len="med"/>
            <a:tailEnd type="none" w="med" len="med"/>
          </a:ln>
          <a:effectLst/>
        </p:spPr>
        <p:txBody>
          <a:bodyPr vert="horz" wrap="square" lIns="84406" tIns="42203" rIns="84406" bIns="42203" numCol="1" rtlCol="0" anchor="t" anchorCtr="0" compatLnSpc="1">
            <a:prstTxWarp prst="textNoShape">
              <a:avLst/>
            </a:prstTxWarp>
          </a:bodyPr>
          <a:lstStyle/>
          <a:p>
            <a:pPr defTabSz="844083" eaLnBrk="0" fontAlgn="base" hangingPunct="0">
              <a:spcBef>
                <a:spcPct val="0"/>
              </a:spcBef>
              <a:spcAft>
                <a:spcPct val="0"/>
              </a:spcAft>
            </a:pPr>
            <a:endParaRPr lang="es-MX" sz="923">
              <a:latin typeface="Arial" charset="0"/>
            </a:endParaRPr>
          </a:p>
        </p:txBody>
      </p:sp>
      <p:sp>
        <p:nvSpPr>
          <p:cNvPr id="3089" name="Line 58"/>
          <p:cNvSpPr>
            <a:spLocks noChangeShapeType="1"/>
          </p:cNvSpPr>
          <p:nvPr/>
        </p:nvSpPr>
        <p:spPr bwMode="auto">
          <a:xfrm>
            <a:off x="5777225" y="2425386"/>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 name="CuadroTexto 1"/>
          <p:cNvSpPr txBox="1"/>
          <p:nvPr/>
        </p:nvSpPr>
        <p:spPr>
          <a:xfrm>
            <a:off x="151370" y="1816047"/>
            <a:ext cx="11934602" cy="553998"/>
          </a:xfrm>
          <a:prstGeom prst="rect">
            <a:avLst/>
          </a:prstGeom>
          <a:noFill/>
        </p:spPr>
        <p:txBody>
          <a:bodyPr wrap="square" rtlCol="0">
            <a:spAutoFit/>
          </a:bodyPr>
          <a:lstStyle/>
          <a:p>
            <a:r>
              <a:rPr lang="es-MX" sz="600" b="1" dirty="0">
                <a:latin typeface="Tahoma" panose="020B0604030504040204" pitchFamily="34" charset="0"/>
                <a:ea typeface="Tahoma" panose="020B0604030504040204" pitchFamily="34" charset="0"/>
                <a:cs typeface="Tahoma" panose="020B0604030504040204" pitchFamily="34" charset="0"/>
              </a:rPr>
              <a:t>TIPO DE PERSONAL:</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1</a:t>
            </a:r>
            <a:r>
              <a:rPr lang="es-MX" sz="600" dirty="0">
                <a:latin typeface="Tahoma" panose="020B0604030504040204" pitchFamily="34" charset="0"/>
                <a:ea typeface="Tahoma" panose="020B0604030504040204" pitchFamily="34" charset="0"/>
                <a:cs typeface="Tahoma" panose="020B0604030504040204" pitchFamily="34" charset="0"/>
              </a:rPr>
              <a:t>.PERSONAL CAPACITADO O HABILITADO PARA ATENCIÓN A DISTANCIA,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.APOYO ADMINISTRATIVO,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.MÉDICO PASANTE,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.MÉDICO GENERAL, </a:t>
            </a:r>
            <a:r>
              <a:rPr lang="es-MX" sz="600" b="1" dirty="0">
                <a:solidFill>
                  <a:srgbClr val="691B31"/>
                </a:solidFill>
                <a:latin typeface="Tahoma" panose="020B0604030504040204" pitchFamily="34" charset="0"/>
                <a:ea typeface="Tahoma" panose="020B0604030504040204" pitchFamily="34" charset="0"/>
                <a:cs typeface="Tahoma" panose="020B0604030504040204" pitchFamily="34" charset="0"/>
              </a:rPr>
              <a:t>5</a:t>
            </a:r>
            <a:r>
              <a:rPr lang="es-MX" sz="600" dirty="0">
                <a:solidFill>
                  <a:srgbClr val="691B31"/>
                </a:solidFill>
                <a:latin typeface="Tahoma" panose="020B0604030504040204" pitchFamily="34" charset="0"/>
                <a:ea typeface="Tahoma" panose="020B0604030504040204" pitchFamily="34" charset="0"/>
                <a:cs typeface="Tahoma" panose="020B0604030504040204" pitchFamily="34" charset="0"/>
              </a:rPr>
              <a:t>.MÉDICO RESIDENTE</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.MÉDICO ESPECIALISTA, </a:t>
            </a:r>
            <a:r>
              <a:rPr lang="es-MX" sz="600" b="1" dirty="0">
                <a:latin typeface="Tahoma" panose="020B0604030504040204" pitchFamily="34" charset="0"/>
                <a:ea typeface="Tahoma" panose="020B0604030504040204" pitchFamily="34" charset="0"/>
                <a:cs typeface="Tahoma" panose="020B0604030504040204" pitchFamily="34" charset="0"/>
              </a:rPr>
              <a:t>7</a:t>
            </a:r>
            <a:r>
              <a:rPr lang="es-MX" sz="600" dirty="0">
                <a:latin typeface="Tahoma" panose="020B0604030504040204" pitchFamily="34" charset="0"/>
                <a:ea typeface="Tahoma" panose="020B0604030504040204" pitchFamily="34" charset="0"/>
                <a:cs typeface="Tahoma" panose="020B0604030504040204" pitchFamily="34" charset="0"/>
              </a:rPr>
              <a:t>.PASANTE DE ENFERMERÍA, </a:t>
            </a:r>
            <a:r>
              <a:rPr lang="es-MX" sz="600" b="1" dirty="0">
                <a:latin typeface="Tahoma" panose="020B0604030504040204" pitchFamily="34" charset="0"/>
                <a:ea typeface="Tahoma" panose="020B0604030504040204" pitchFamily="34" charset="0"/>
                <a:cs typeface="Tahoma" panose="020B0604030504040204" pitchFamily="34" charset="0"/>
              </a:rPr>
              <a:t>8</a:t>
            </a:r>
            <a:r>
              <a:rPr lang="es-MX" sz="600" dirty="0">
                <a:latin typeface="Tahoma" panose="020B0604030504040204" pitchFamily="34" charset="0"/>
                <a:ea typeface="Tahoma" panose="020B0604030504040204" pitchFamily="34" charset="0"/>
                <a:cs typeface="Tahoma" panose="020B0604030504040204" pitchFamily="34" charset="0"/>
              </a:rPr>
              <a:t>.ENFERMERA, </a:t>
            </a:r>
            <a:r>
              <a:rPr lang="es-MX" sz="600" b="1" dirty="0">
                <a:latin typeface="Tahoma" panose="020B0604030504040204" pitchFamily="34" charset="0"/>
                <a:ea typeface="Tahoma" panose="020B0604030504040204" pitchFamily="34" charset="0"/>
                <a:cs typeface="Tahoma" panose="020B0604030504040204" pitchFamily="34" charset="0"/>
              </a:rPr>
              <a:t>9</a:t>
            </a:r>
            <a:r>
              <a:rPr lang="es-MX" sz="600" dirty="0">
                <a:latin typeface="Tahoma" panose="020B0604030504040204" pitchFamily="34" charset="0"/>
                <a:ea typeface="Tahoma" panose="020B0604030504040204" pitchFamily="34" charset="0"/>
                <a:cs typeface="Tahoma" panose="020B0604030504040204" pitchFamily="34" charset="0"/>
              </a:rPr>
              <a:t>.PASANTE DE NUTRICIÓN, </a:t>
            </a:r>
            <a:r>
              <a:rPr lang="es-MX" sz="600" b="1" dirty="0">
                <a:latin typeface="Tahoma" panose="020B0604030504040204" pitchFamily="34" charset="0"/>
                <a:ea typeface="Tahoma" panose="020B0604030504040204" pitchFamily="34" charset="0"/>
                <a:cs typeface="Tahoma" panose="020B0604030504040204" pitchFamily="34" charset="0"/>
              </a:rPr>
              <a:t>10</a:t>
            </a:r>
            <a:r>
              <a:rPr lang="es-MX" sz="600" dirty="0">
                <a:latin typeface="Tahoma" panose="020B0604030504040204" pitchFamily="34" charset="0"/>
                <a:ea typeface="Tahoma" panose="020B0604030504040204" pitchFamily="34" charset="0"/>
                <a:cs typeface="Tahoma" panose="020B0604030504040204" pitchFamily="34" charset="0"/>
              </a:rPr>
              <a:t>.NUTRIÓLOGO, </a:t>
            </a:r>
            <a:r>
              <a:rPr lang="es-MX" sz="600" b="1" dirty="0">
                <a:latin typeface="Tahoma" panose="020B0604030504040204" pitchFamily="34" charset="0"/>
                <a:ea typeface="Tahoma" panose="020B0604030504040204" pitchFamily="34" charset="0"/>
                <a:cs typeface="Tahoma" panose="020B0604030504040204" pitchFamily="34" charset="0"/>
              </a:rPr>
              <a:t>11</a:t>
            </a:r>
            <a:r>
              <a:rPr lang="es-MX" sz="600" dirty="0">
                <a:latin typeface="Tahoma" panose="020B0604030504040204" pitchFamily="34" charset="0"/>
                <a:ea typeface="Tahoma" panose="020B0604030504040204" pitchFamily="34" charset="0"/>
                <a:cs typeface="Tahoma" panose="020B0604030504040204" pitchFamily="34" charset="0"/>
              </a:rPr>
              <a:t>.HOMEÓPATA, </a:t>
            </a:r>
            <a:r>
              <a:rPr lang="es-MX" sz="600" b="1" dirty="0">
                <a:latin typeface="Tahoma" panose="020B0604030504040204" pitchFamily="34" charset="0"/>
                <a:ea typeface="Tahoma" panose="020B0604030504040204" pitchFamily="34" charset="0"/>
                <a:cs typeface="Tahoma" panose="020B0604030504040204" pitchFamily="34" charset="0"/>
              </a:rPr>
              <a:t>12</a:t>
            </a:r>
            <a:r>
              <a:rPr lang="es-MX" sz="600" dirty="0">
                <a:latin typeface="Tahoma" panose="020B0604030504040204" pitchFamily="34" charset="0"/>
                <a:ea typeface="Tahoma" panose="020B0604030504040204" pitchFamily="34" charset="0"/>
                <a:cs typeface="Tahoma" panose="020B0604030504040204" pitchFamily="34" charset="0"/>
              </a:rPr>
              <a:t>.MÉDICO TRADICIONAL, </a:t>
            </a:r>
            <a:r>
              <a:rPr lang="es-MX" sz="600" b="1" dirty="0">
                <a:latin typeface="Tahoma" panose="020B0604030504040204" pitchFamily="34" charset="0"/>
                <a:ea typeface="Tahoma" panose="020B0604030504040204" pitchFamily="34" charset="0"/>
                <a:cs typeface="Tahoma" panose="020B0604030504040204" pitchFamily="34" charset="0"/>
              </a:rPr>
              <a:t>13</a:t>
            </a:r>
            <a:r>
              <a:rPr lang="es-MX" sz="600" dirty="0">
                <a:latin typeface="Tahoma" panose="020B0604030504040204" pitchFamily="34" charset="0"/>
                <a:ea typeface="Tahoma" panose="020B0604030504040204" pitchFamily="34" charset="0"/>
                <a:cs typeface="Tahoma" panose="020B0604030504040204" pitchFamily="34" charset="0"/>
              </a:rPr>
              <a:t>.TAPS, </a:t>
            </a:r>
            <a:r>
              <a:rPr lang="es-MX" sz="600" b="1" dirty="0">
                <a:latin typeface="Tahoma" panose="020B0604030504040204" pitchFamily="34" charset="0"/>
                <a:ea typeface="Tahoma" panose="020B0604030504040204" pitchFamily="34" charset="0"/>
                <a:cs typeface="Tahoma" panose="020B0604030504040204" pitchFamily="34" charset="0"/>
              </a:rPr>
              <a:t>14</a:t>
            </a:r>
            <a:r>
              <a:rPr lang="es-MX" sz="600" dirty="0">
                <a:latin typeface="Tahoma" panose="020B0604030504040204" pitchFamily="34" charset="0"/>
                <a:ea typeface="Tahoma" panose="020B0604030504040204" pitchFamily="34" charset="0"/>
                <a:cs typeface="Tahoma" panose="020B0604030504040204" pitchFamily="34" charset="0"/>
              </a:rPr>
              <a:t>.PASANTE DE PSICOLOGÍA, </a:t>
            </a:r>
            <a:r>
              <a:rPr lang="es-MX" sz="600" b="1" dirty="0">
                <a:latin typeface="Tahoma" panose="020B0604030504040204" pitchFamily="34" charset="0"/>
                <a:ea typeface="Tahoma" panose="020B0604030504040204" pitchFamily="34" charset="0"/>
                <a:cs typeface="Tahoma" panose="020B0604030504040204" pitchFamily="34" charset="0"/>
              </a:rPr>
              <a:t>15</a:t>
            </a:r>
            <a:r>
              <a:rPr lang="es-MX" sz="600" dirty="0">
                <a:latin typeface="Tahoma" panose="020B0604030504040204" pitchFamily="34" charset="0"/>
                <a:ea typeface="Tahoma" panose="020B0604030504040204" pitchFamily="34" charset="0"/>
                <a:cs typeface="Tahoma" panose="020B0604030504040204" pitchFamily="34" charset="0"/>
              </a:rPr>
              <a:t>.PSICÓLOGO, </a:t>
            </a:r>
            <a:r>
              <a:rPr lang="es-MX" sz="600" b="1" dirty="0">
                <a:latin typeface="Tahoma" panose="020B0604030504040204" pitchFamily="34" charset="0"/>
                <a:ea typeface="Tahoma" panose="020B0604030504040204" pitchFamily="34" charset="0"/>
                <a:cs typeface="Tahoma" panose="020B0604030504040204" pitchFamily="34" charset="0"/>
              </a:rPr>
              <a:t>16</a:t>
            </a:r>
            <a:r>
              <a:rPr lang="es-MX" sz="600" dirty="0">
                <a:latin typeface="Tahoma" panose="020B0604030504040204" pitchFamily="34" charset="0"/>
                <a:ea typeface="Tahoma" panose="020B0604030504040204" pitchFamily="34" charset="0"/>
                <a:cs typeface="Tahoma" panose="020B0604030504040204" pitchFamily="34" charset="0"/>
              </a:rPr>
              <a:t>.LICENCIADA EN ENFERMERÍA Y OBSTÉTRICIA, </a:t>
            </a:r>
            <a:r>
              <a:rPr lang="es-MX" sz="600" b="1" dirty="0">
                <a:latin typeface="Tahoma" panose="020B0604030504040204" pitchFamily="34" charset="0"/>
                <a:ea typeface="Tahoma" panose="020B0604030504040204" pitchFamily="34" charset="0"/>
                <a:cs typeface="Tahoma" panose="020B0604030504040204" pitchFamily="34" charset="0"/>
              </a:rPr>
              <a:t>17</a:t>
            </a:r>
            <a:r>
              <a:rPr lang="es-MX" sz="600" dirty="0">
                <a:latin typeface="Tahoma" panose="020B0604030504040204" pitchFamily="34" charset="0"/>
                <a:ea typeface="Tahoma" panose="020B0604030504040204" pitchFamily="34" charset="0"/>
                <a:cs typeface="Tahoma" panose="020B0604030504040204" pitchFamily="34" charset="0"/>
              </a:rPr>
              <a:t>.PARTERA TÉCNICA, </a:t>
            </a:r>
            <a:r>
              <a:rPr lang="es-MX" sz="600" b="1" dirty="0">
                <a:latin typeface="Tahoma" panose="020B0604030504040204" pitchFamily="34" charset="0"/>
                <a:ea typeface="Tahoma" panose="020B0604030504040204" pitchFamily="34" charset="0"/>
                <a:cs typeface="Tahoma" panose="020B0604030504040204" pitchFamily="34" charset="0"/>
              </a:rPr>
              <a:t>18</a:t>
            </a:r>
            <a:r>
              <a:rPr lang="es-MX" sz="600" dirty="0">
                <a:latin typeface="Tahoma" panose="020B0604030504040204" pitchFamily="34" charset="0"/>
                <a:ea typeface="Tahoma" panose="020B0604030504040204" pitchFamily="34" charset="0"/>
                <a:cs typeface="Tahoma" panose="020B0604030504040204" pitchFamily="34" charset="0"/>
              </a:rPr>
              <a:t>.PROMOTOR DE SALUD, </a:t>
            </a:r>
            <a:r>
              <a:rPr lang="es-MX" sz="600" b="1" dirty="0">
                <a:latin typeface="Tahoma" panose="020B0604030504040204" pitchFamily="34" charset="0"/>
                <a:ea typeface="Tahoma" panose="020B0604030504040204" pitchFamily="34" charset="0"/>
                <a:cs typeface="Tahoma" panose="020B0604030504040204" pitchFamily="34" charset="0"/>
              </a:rPr>
              <a:t>19</a:t>
            </a:r>
            <a:r>
              <a:rPr lang="es-MX" sz="600" dirty="0">
                <a:latin typeface="Tahoma" panose="020B0604030504040204" pitchFamily="34" charset="0"/>
                <a:ea typeface="Tahoma" panose="020B0604030504040204" pitchFamily="34" charset="0"/>
                <a:cs typeface="Tahoma" panose="020B0604030504040204" pitchFamily="34" charset="0"/>
              </a:rPr>
              <a:t>.GERONTÓLOGO, </a:t>
            </a:r>
            <a:r>
              <a:rPr lang="es-MX" sz="600" b="1" dirty="0">
                <a:latin typeface="Tahoma" panose="020B0604030504040204" pitchFamily="34" charset="0"/>
                <a:ea typeface="Tahoma" panose="020B0604030504040204" pitchFamily="34" charset="0"/>
                <a:cs typeface="Tahoma" panose="020B0604030504040204" pitchFamily="34" charset="0"/>
              </a:rPr>
              <a:t>88</a:t>
            </a:r>
            <a:r>
              <a:rPr lang="es-MX" sz="600" dirty="0">
                <a:latin typeface="Tahoma" panose="020B0604030504040204" pitchFamily="34" charset="0"/>
                <a:ea typeface="Tahoma" panose="020B0604030504040204" pitchFamily="34" charset="0"/>
                <a:cs typeface="Tahoma" panose="020B0604030504040204" pitchFamily="34" charset="0"/>
              </a:rPr>
              <a:t>.OTROS</a:t>
            </a:r>
          </a:p>
          <a:p>
            <a:r>
              <a:rPr lang="es-MX" sz="600" b="1" dirty="0">
                <a:latin typeface="Tahoma" panose="020B0604030504040204" pitchFamily="34" charset="0"/>
                <a:ea typeface="Tahoma" panose="020B0604030504040204" pitchFamily="34" charset="0"/>
                <a:cs typeface="Tahoma" panose="020B0604030504040204" pitchFamily="34" charset="0"/>
              </a:rPr>
              <a:t>ESPECIALIDAD: 1</a:t>
            </a:r>
            <a:r>
              <a:rPr lang="es-MX" sz="600" dirty="0">
                <a:latin typeface="Tahoma" panose="020B0604030504040204" pitchFamily="34" charset="0"/>
                <a:ea typeface="Tahoma" panose="020B0604030504040204" pitchFamily="34" charset="0"/>
                <a:cs typeface="Tahoma" panose="020B0604030504040204" pitchFamily="34" charset="0"/>
              </a:rPr>
              <a:t>.ALERGÓLOGO,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.ANESTESIÓLOGO,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.ANGIÓLOGO,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.CARDIÓLOGO, </a:t>
            </a:r>
            <a:r>
              <a:rPr lang="es-MX" sz="600" b="1" dirty="0">
                <a:latin typeface="Tahoma" panose="020B0604030504040204" pitchFamily="34" charset="0"/>
                <a:ea typeface="Tahoma" panose="020B0604030504040204" pitchFamily="34" charset="0"/>
                <a:cs typeface="Tahoma" panose="020B0604030504040204" pitchFamily="34" charset="0"/>
              </a:rPr>
              <a:t>5</a:t>
            </a:r>
            <a:r>
              <a:rPr lang="es-MX" sz="600" dirty="0">
                <a:latin typeface="Tahoma" panose="020B0604030504040204" pitchFamily="34" charset="0"/>
                <a:ea typeface="Tahoma" panose="020B0604030504040204" pitchFamily="34" charset="0"/>
                <a:cs typeface="Tahoma" panose="020B0604030504040204" pitchFamily="34" charset="0"/>
              </a:rPr>
              <a:t>.CIRUJANO,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.DERMATÓLOGO, </a:t>
            </a:r>
            <a:r>
              <a:rPr lang="es-MX" sz="600" b="1" dirty="0">
                <a:latin typeface="Tahoma" panose="020B0604030504040204" pitchFamily="34" charset="0"/>
                <a:ea typeface="Tahoma" panose="020B0604030504040204" pitchFamily="34" charset="0"/>
                <a:cs typeface="Tahoma" panose="020B0604030504040204" pitchFamily="34" charset="0"/>
              </a:rPr>
              <a:t>7</a:t>
            </a:r>
            <a:r>
              <a:rPr lang="es-MX" sz="600" dirty="0">
                <a:latin typeface="Tahoma" panose="020B0604030504040204" pitchFamily="34" charset="0"/>
                <a:ea typeface="Tahoma" panose="020B0604030504040204" pitchFamily="34" charset="0"/>
                <a:cs typeface="Tahoma" panose="020B0604030504040204" pitchFamily="34" charset="0"/>
              </a:rPr>
              <a:t>.ENDOCRINÓLOGO, </a:t>
            </a:r>
            <a:r>
              <a:rPr lang="es-MX" sz="600" b="1" dirty="0">
                <a:latin typeface="Tahoma" panose="020B0604030504040204" pitchFamily="34" charset="0"/>
                <a:ea typeface="Tahoma" panose="020B0604030504040204" pitchFamily="34" charset="0"/>
                <a:cs typeface="Tahoma" panose="020B0604030504040204" pitchFamily="34" charset="0"/>
              </a:rPr>
              <a:t>8</a:t>
            </a:r>
            <a:r>
              <a:rPr lang="es-MX" sz="600" dirty="0">
                <a:latin typeface="Tahoma" panose="020B0604030504040204" pitchFamily="34" charset="0"/>
                <a:ea typeface="Tahoma" panose="020B0604030504040204" pitchFamily="34" charset="0"/>
                <a:cs typeface="Tahoma" panose="020B0604030504040204" pitchFamily="34" charset="0"/>
              </a:rPr>
              <a:t>.EPIDEMIÓLOGO, </a:t>
            </a:r>
            <a:r>
              <a:rPr lang="es-MX" sz="600" b="1" dirty="0">
                <a:latin typeface="Tahoma" panose="020B0604030504040204" pitchFamily="34" charset="0"/>
                <a:ea typeface="Tahoma" panose="020B0604030504040204" pitchFamily="34" charset="0"/>
                <a:cs typeface="Tahoma" panose="020B0604030504040204" pitchFamily="34" charset="0"/>
              </a:rPr>
              <a:t>9</a:t>
            </a:r>
            <a:r>
              <a:rPr lang="es-MX" sz="600" dirty="0">
                <a:latin typeface="Tahoma" panose="020B0604030504040204" pitchFamily="34" charset="0"/>
                <a:ea typeface="Tahoma" panose="020B0604030504040204" pitchFamily="34" charset="0"/>
                <a:cs typeface="Tahoma" panose="020B0604030504040204" pitchFamily="34" charset="0"/>
              </a:rPr>
              <a:t>.GASTROENTERÓLOGO, </a:t>
            </a:r>
            <a:r>
              <a:rPr lang="es-MX" sz="600" b="1" dirty="0">
                <a:latin typeface="Tahoma" panose="020B0604030504040204" pitchFamily="34" charset="0"/>
                <a:ea typeface="Tahoma" panose="020B0604030504040204" pitchFamily="34" charset="0"/>
                <a:cs typeface="Tahoma" panose="020B0604030504040204" pitchFamily="34" charset="0"/>
              </a:rPr>
              <a:t>10</a:t>
            </a:r>
            <a:r>
              <a:rPr lang="es-MX" sz="600" dirty="0">
                <a:latin typeface="Tahoma" panose="020B0604030504040204" pitchFamily="34" charset="0"/>
                <a:ea typeface="Tahoma" panose="020B0604030504040204" pitchFamily="34" charset="0"/>
                <a:cs typeface="Tahoma" panose="020B0604030504040204" pitchFamily="34" charset="0"/>
              </a:rPr>
              <a:t>.GERIATRA, </a:t>
            </a:r>
            <a:r>
              <a:rPr lang="es-MX" sz="600" b="1" dirty="0">
                <a:solidFill>
                  <a:srgbClr val="691B31"/>
                </a:solidFill>
                <a:latin typeface="Tahoma" panose="020B0604030504040204" pitchFamily="34" charset="0"/>
                <a:ea typeface="Tahoma" panose="020B0604030504040204" pitchFamily="34" charset="0"/>
                <a:cs typeface="Tahoma" panose="020B0604030504040204" pitchFamily="34" charset="0"/>
              </a:rPr>
              <a:t>11</a:t>
            </a:r>
            <a:r>
              <a:rPr lang="es-MX" sz="600" dirty="0">
                <a:solidFill>
                  <a:srgbClr val="691B31"/>
                </a:solidFill>
                <a:latin typeface="Tahoma" panose="020B0604030504040204" pitchFamily="34" charset="0"/>
                <a:ea typeface="Tahoma" panose="020B0604030504040204" pitchFamily="34" charset="0"/>
                <a:cs typeface="Tahoma" panose="020B0604030504040204" pitchFamily="34" charset="0"/>
              </a:rPr>
              <a:t>.GINECOOBSTÉTRA</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12</a:t>
            </a:r>
            <a:r>
              <a:rPr lang="es-MX" sz="600" dirty="0">
                <a:latin typeface="Tahoma" panose="020B0604030504040204" pitchFamily="34" charset="0"/>
                <a:ea typeface="Tahoma" panose="020B0604030504040204" pitchFamily="34" charset="0"/>
                <a:cs typeface="Tahoma" panose="020B0604030504040204" pitchFamily="34" charset="0"/>
              </a:rPr>
              <a:t>.HEMATÓLOGO, </a:t>
            </a:r>
            <a:r>
              <a:rPr lang="es-MX" sz="600" b="1" dirty="0">
                <a:latin typeface="Tahoma" panose="020B0604030504040204" pitchFamily="34" charset="0"/>
                <a:ea typeface="Tahoma" panose="020B0604030504040204" pitchFamily="34" charset="0"/>
                <a:cs typeface="Tahoma" panose="020B0604030504040204" pitchFamily="34" charset="0"/>
              </a:rPr>
              <a:t>13</a:t>
            </a:r>
            <a:r>
              <a:rPr lang="es-MX" sz="600" dirty="0">
                <a:latin typeface="Tahoma" panose="020B0604030504040204" pitchFamily="34" charset="0"/>
                <a:ea typeface="Tahoma" panose="020B0604030504040204" pitchFamily="34" charset="0"/>
                <a:cs typeface="Tahoma" panose="020B0604030504040204" pitchFamily="34" charset="0"/>
              </a:rPr>
              <a:t>.INFECTÓLOGO, </a:t>
            </a:r>
            <a:r>
              <a:rPr lang="es-MX" sz="600" b="1" dirty="0">
                <a:latin typeface="Tahoma" panose="020B0604030504040204" pitchFamily="34" charset="0"/>
                <a:ea typeface="Tahoma" panose="020B0604030504040204" pitchFamily="34" charset="0"/>
                <a:cs typeface="Tahoma" panose="020B0604030504040204" pitchFamily="34" charset="0"/>
              </a:rPr>
              <a:t>14</a:t>
            </a:r>
            <a:r>
              <a:rPr lang="es-MX" sz="600" dirty="0">
                <a:latin typeface="Tahoma" panose="020B0604030504040204" pitchFamily="34" charset="0"/>
                <a:ea typeface="Tahoma" panose="020B0604030504040204" pitchFamily="34" charset="0"/>
                <a:cs typeface="Tahoma" panose="020B0604030504040204" pitchFamily="34" charset="0"/>
              </a:rPr>
              <a:t>.INMUNÓLOGO, </a:t>
            </a:r>
            <a:r>
              <a:rPr lang="es-MX" sz="600" b="1" dirty="0">
                <a:latin typeface="Tahoma" panose="020B0604030504040204" pitchFamily="34" charset="0"/>
                <a:ea typeface="Tahoma" panose="020B0604030504040204" pitchFamily="34" charset="0"/>
                <a:cs typeface="Tahoma" panose="020B0604030504040204" pitchFamily="34" charset="0"/>
              </a:rPr>
              <a:t>15</a:t>
            </a:r>
            <a:r>
              <a:rPr lang="es-MX" sz="600" dirty="0">
                <a:latin typeface="Tahoma" panose="020B0604030504040204" pitchFamily="34" charset="0"/>
                <a:ea typeface="Tahoma" panose="020B0604030504040204" pitchFamily="34" charset="0"/>
                <a:cs typeface="Tahoma" panose="020B0604030504040204" pitchFamily="34" charset="0"/>
              </a:rPr>
              <a:t>.INTERNISTA, </a:t>
            </a:r>
            <a:r>
              <a:rPr lang="es-MX" sz="600" b="1" dirty="0">
                <a:latin typeface="Tahoma" panose="020B0604030504040204" pitchFamily="34" charset="0"/>
                <a:ea typeface="Tahoma" panose="020B0604030504040204" pitchFamily="34" charset="0"/>
                <a:cs typeface="Tahoma" panose="020B0604030504040204" pitchFamily="34" charset="0"/>
              </a:rPr>
              <a:t>16</a:t>
            </a:r>
            <a:r>
              <a:rPr lang="es-MX" sz="600" dirty="0">
                <a:latin typeface="Tahoma" panose="020B0604030504040204" pitchFamily="34" charset="0"/>
                <a:ea typeface="Tahoma" panose="020B0604030504040204" pitchFamily="34" charset="0"/>
                <a:cs typeface="Tahoma" panose="020B0604030504040204" pitchFamily="34" charset="0"/>
              </a:rPr>
              <a:t>.MEDICINA CRÍTICA, </a:t>
            </a:r>
            <a:r>
              <a:rPr lang="es-MX" sz="600" b="1" dirty="0">
                <a:latin typeface="Tahoma" panose="020B0604030504040204" pitchFamily="34" charset="0"/>
                <a:ea typeface="Tahoma" panose="020B0604030504040204" pitchFamily="34" charset="0"/>
                <a:cs typeface="Tahoma" panose="020B0604030504040204" pitchFamily="34" charset="0"/>
              </a:rPr>
              <a:t>17</a:t>
            </a:r>
            <a:r>
              <a:rPr lang="es-MX" sz="600" dirty="0">
                <a:latin typeface="Tahoma" panose="020B0604030504040204" pitchFamily="34" charset="0"/>
                <a:ea typeface="Tahoma" panose="020B0604030504040204" pitchFamily="34" charset="0"/>
                <a:cs typeface="Tahoma" panose="020B0604030504040204" pitchFamily="34" charset="0"/>
              </a:rPr>
              <a:t>.NEFRÓLOGO, </a:t>
            </a:r>
            <a:r>
              <a:rPr lang="es-MX" sz="600" b="1" dirty="0">
                <a:latin typeface="Tahoma" panose="020B0604030504040204" pitchFamily="34" charset="0"/>
                <a:ea typeface="Tahoma" panose="020B0604030504040204" pitchFamily="34" charset="0"/>
                <a:cs typeface="Tahoma" panose="020B0604030504040204" pitchFamily="34" charset="0"/>
              </a:rPr>
              <a:t>18</a:t>
            </a:r>
            <a:r>
              <a:rPr lang="es-MX" sz="600" dirty="0">
                <a:latin typeface="Tahoma" panose="020B0604030504040204" pitchFamily="34" charset="0"/>
                <a:ea typeface="Tahoma" panose="020B0604030504040204" pitchFamily="34" charset="0"/>
                <a:cs typeface="Tahoma" panose="020B0604030504040204" pitchFamily="34" charset="0"/>
              </a:rPr>
              <a:t>.NEONATÓLOGO, </a:t>
            </a:r>
            <a:r>
              <a:rPr lang="es-MX" sz="600" b="1" dirty="0">
                <a:latin typeface="Tahoma" panose="020B0604030504040204" pitchFamily="34" charset="0"/>
                <a:ea typeface="Tahoma" panose="020B0604030504040204" pitchFamily="34" charset="0"/>
                <a:cs typeface="Tahoma" panose="020B0604030504040204" pitchFamily="34" charset="0"/>
              </a:rPr>
              <a:t>19</a:t>
            </a:r>
            <a:r>
              <a:rPr lang="es-MX" sz="600" dirty="0">
                <a:latin typeface="Tahoma" panose="020B0604030504040204" pitchFamily="34" charset="0"/>
                <a:ea typeface="Tahoma" panose="020B0604030504040204" pitchFamily="34" charset="0"/>
                <a:cs typeface="Tahoma" panose="020B0604030504040204" pitchFamily="34" charset="0"/>
              </a:rPr>
              <a:t>.NEUMÓLOGO, </a:t>
            </a:r>
            <a:r>
              <a:rPr lang="es-MX" sz="600" b="1" dirty="0">
                <a:latin typeface="Tahoma" panose="020B0604030504040204" pitchFamily="34" charset="0"/>
                <a:ea typeface="Tahoma" panose="020B0604030504040204" pitchFamily="34" charset="0"/>
                <a:cs typeface="Tahoma" panose="020B0604030504040204" pitchFamily="34" charset="0"/>
              </a:rPr>
              <a:t>20</a:t>
            </a:r>
            <a:r>
              <a:rPr lang="es-MX" sz="600" dirty="0">
                <a:latin typeface="Tahoma" panose="020B0604030504040204" pitchFamily="34" charset="0"/>
                <a:ea typeface="Tahoma" panose="020B0604030504040204" pitchFamily="34" charset="0"/>
                <a:cs typeface="Tahoma" panose="020B0604030504040204" pitchFamily="34" charset="0"/>
              </a:rPr>
              <a:t>.NEUROCIRUJANO, </a:t>
            </a:r>
            <a:r>
              <a:rPr lang="es-MX" sz="600" b="1" dirty="0">
                <a:latin typeface="Tahoma" panose="020B0604030504040204" pitchFamily="34" charset="0"/>
                <a:ea typeface="Tahoma" panose="020B0604030504040204" pitchFamily="34" charset="0"/>
                <a:cs typeface="Tahoma" panose="020B0604030504040204" pitchFamily="34" charset="0"/>
              </a:rPr>
              <a:t>21</a:t>
            </a:r>
            <a:r>
              <a:rPr lang="es-MX" sz="600" dirty="0">
                <a:latin typeface="Tahoma" panose="020B0604030504040204" pitchFamily="34" charset="0"/>
                <a:ea typeface="Tahoma" panose="020B0604030504040204" pitchFamily="34" charset="0"/>
                <a:cs typeface="Tahoma" panose="020B0604030504040204" pitchFamily="34" charset="0"/>
              </a:rPr>
              <a:t>.NEURÓLOGO, </a:t>
            </a:r>
            <a:r>
              <a:rPr lang="es-MX" sz="600" b="1" dirty="0">
                <a:latin typeface="Tahoma" panose="020B0604030504040204" pitchFamily="34" charset="0"/>
                <a:ea typeface="Tahoma" panose="020B0604030504040204" pitchFamily="34" charset="0"/>
                <a:cs typeface="Tahoma" panose="020B0604030504040204" pitchFamily="34" charset="0"/>
              </a:rPr>
              <a:t>22</a:t>
            </a:r>
            <a:r>
              <a:rPr lang="es-MX" sz="600" dirty="0">
                <a:latin typeface="Tahoma" panose="020B0604030504040204" pitchFamily="34" charset="0"/>
                <a:ea typeface="Tahoma" panose="020B0604030504040204" pitchFamily="34" charset="0"/>
                <a:cs typeface="Tahoma" panose="020B0604030504040204" pitchFamily="34" charset="0"/>
              </a:rPr>
              <a:t>.OFTALMÓLOGO, </a:t>
            </a:r>
            <a:r>
              <a:rPr lang="es-MX" sz="600" b="1" dirty="0">
                <a:latin typeface="Tahoma" panose="020B0604030504040204" pitchFamily="34" charset="0"/>
                <a:ea typeface="Tahoma" panose="020B0604030504040204" pitchFamily="34" charset="0"/>
                <a:cs typeface="Tahoma" panose="020B0604030504040204" pitchFamily="34" charset="0"/>
              </a:rPr>
              <a:t>23</a:t>
            </a:r>
            <a:r>
              <a:rPr lang="es-MX" sz="600" dirty="0">
                <a:latin typeface="Tahoma" panose="020B0604030504040204" pitchFamily="34" charset="0"/>
                <a:ea typeface="Tahoma" panose="020B0604030504040204" pitchFamily="34" charset="0"/>
                <a:cs typeface="Tahoma" panose="020B0604030504040204" pitchFamily="34" charset="0"/>
              </a:rPr>
              <a:t>.ONCÓLOGO, </a:t>
            </a:r>
            <a:r>
              <a:rPr lang="es-MX" sz="600" b="1" dirty="0">
                <a:latin typeface="Tahoma" panose="020B0604030504040204" pitchFamily="34" charset="0"/>
                <a:ea typeface="Tahoma" panose="020B0604030504040204" pitchFamily="34" charset="0"/>
                <a:cs typeface="Tahoma" panose="020B0604030504040204" pitchFamily="34" charset="0"/>
              </a:rPr>
              <a:t>24</a:t>
            </a:r>
            <a:r>
              <a:rPr lang="es-MX" sz="600" dirty="0">
                <a:latin typeface="Tahoma" panose="020B0604030504040204" pitchFamily="34" charset="0"/>
                <a:ea typeface="Tahoma" panose="020B0604030504040204" pitchFamily="34" charset="0"/>
                <a:cs typeface="Tahoma" panose="020B0604030504040204" pitchFamily="34" charset="0"/>
              </a:rPr>
              <a:t>.ORTOPEDISTA, </a:t>
            </a:r>
            <a:r>
              <a:rPr lang="es-MX" sz="600" b="1" dirty="0">
                <a:latin typeface="Tahoma" panose="020B0604030504040204" pitchFamily="34" charset="0"/>
                <a:ea typeface="Tahoma" panose="020B0604030504040204" pitchFamily="34" charset="0"/>
                <a:cs typeface="Tahoma" panose="020B0604030504040204" pitchFamily="34" charset="0"/>
              </a:rPr>
              <a:t>25</a:t>
            </a:r>
            <a:r>
              <a:rPr lang="es-MX" sz="600" dirty="0">
                <a:latin typeface="Tahoma" panose="020B0604030504040204" pitchFamily="34" charset="0"/>
                <a:ea typeface="Tahoma" panose="020B0604030504040204" pitchFamily="34" charset="0"/>
                <a:cs typeface="Tahoma" panose="020B0604030504040204" pitchFamily="34" charset="0"/>
              </a:rPr>
              <a:t>.OTORRINOLARINGÓLOGO, </a:t>
            </a:r>
            <a:r>
              <a:rPr lang="es-MX" sz="600" b="1" dirty="0">
                <a:latin typeface="Tahoma" panose="020B0604030504040204" pitchFamily="34" charset="0"/>
                <a:ea typeface="Tahoma" panose="020B0604030504040204" pitchFamily="34" charset="0"/>
                <a:cs typeface="Tahoma" panose="020B0604030504040204" pitchFamily="34" charset="0"/>
              </a:rPr>
              <a:t>26</a:t>
            </a:r>
            <a:r>
              <a:rPr lang="es-MX" sz="600" dirty="0">
                <a:latin typeface="Tahoma" panose="020B0604030504040204" pitchFamily="34" charset="0"/>
                <a:ea typeface="Tahoma" panose="020B0604030504040204" pitchFamily="34" charset="0"/>
                <a:cs typeface="Tahoma" panose="020B0604030504040204" pitchFamily="34" charset="0"/>
              </a:rPr>
              <a:t>.PEDIATRA, </a:t>
            </a:r>
            <a:r>
              <a:rPr lang="es-MX" sz="600" b="1" dirty="0">
                <a:latin typeface="Tahoma" panose="020B0604030504040204" pitchFamily="34" charset="0"/>
                <a:ea typeface="Tahoma" panose="020B0604030504040204" pitchFamily="34" charset="0"/>
                <a:cs typeface="Tahoma" panose="020B0604030504040204" pitchFamily="34" charset="0"/>
              </a:rPr>
              <a:t>27</a:t>
            </a:r>
            <a:r>
              <a:rPr lang="es-MX" sz="600" dirty="0">
                <a:latin typeface="Tahoma" panose="020B0604030504040204" pitchFamily="34" charset="0"/>
                <a:ea typeface="Tahoma" panose="020B0604030504040204" pitchFamily="34" charset="0"/>
                <a:cs typeface="Tahoma" panose="020B0604030504040204" pitchFamily="34" charset="0"/>
              </a:rPr>
              <a:t>.PROCTÓLOGO, </a:t>
            </a:r>
            <a:r>
              <a:rPr lang="es-MX" sz="600" b="1" dirty="0">
                <a:latin typeface="Tahoma" panose="020B0604030504040204" pitchFamily="34" charset="0"/>
                <a:ea typeface="Tahoma" panose="020B0604030504040204" pitchFamily="34" charset="0"/>
                <a:cs typeface="Tahoma" panose="020B0604030504040204" pitchFamily="34" charset="0"/>
              </a:rPr>
              <a:t>28</a:t>
            </a:r>
            <a:r>
              <a:rPr lang="es-MX" sz="600" dirty="0">
                <a:latin typeface="Tahoma" panose="020B0604030504040204" pitchFamily="34" charset="0"/>
                <a:ea typeface="Tahoma" panose="020B0604030504040204" pitchFamily="34" charset="0"/>
                <a:cs typeface="Tahoma" panose="020B0604030504040204" pitchFamily="34" charset="0"/>
              </a:rPr>
              <a:t>.PSIQUIÁTRA, </a:t>
            </a:r>
            <a:r>
              <a:rPr lang="es-MX" sz="600" b="1" dirty="0">
                <a:latin typeface="Tahoma" panose="020B0604030504040204" pitchFamily="34" charset="0"/>
                <a:ea typeface="Tahoma" panose="020B0604030504040204" pitchFamily="34" charset="0"/>
                <a:cs typeface="Tahoma" panose="020B0604030504040204" pitchFamily="34" charset="0"/>
              </a:rPr>
              <a:t>29</a:t>
            </a:r>
            <a:r>
              <a:rPr lang="es-MX" sz="600" dirty="0">
                <a:latin typeface="Tahoma" panose="020B0604030504040204" pitchFamily="34" charset="0"/>
                <a:ea typeface="Tahoma" panose="020B0604030504040204" pitchFamily="34" charset="0"/>
                <a:cs typeface="Tahoma" panose="020B0604030504040204" pitchFamily="34" charset="0"/>
              </a:rPr>
              <a:t>.REUMATÓLOGO, </a:t>
            </a:r>
            <a:r>
              <a:rPr lang="es-MX" sz="600" b="1" dirty="0">
                <a:latin typeface="Tahoma" panose="020B0604030504040204" pitchFamily="34" charset="0"/>
                <a:ea typeface="Tahoma" panose="020B0604030504040204" pitchFamily="34" charset="0"/>
                <a:cs typeface="Tahoma" panose="020B0604030504040204" pitchFamily="34" charset="0"/>
              </a:rPr>
              <a:t>30</a:t>
            </a:r>
            <a:r>
              <a:rPr lang="es-MX" sz="600" dirty="0">
                <a:latin typeface="Tahoma" panose="020B0604030504040204" pitchFamily="34" charset="0"/>
                <a:ea typeface="Tahoma" panose="020B0604030504040204" pitchFamily="34" charset="0"/>
                <a:cs typeface="Tahoma" panose="020B0604030504040204" pitchFamily="34" charset="0"/>
              </a:rPr>
              <a:t>.TERAPISTA, </a:t>
            </a:r>
            <a:r>
              <a:rPr lang="es-MX" sz="600" b="1" dirty="0">
                <a:latin typeface="Tahoma" panose="020B0604030504040204" pitchFamily="34" charset="0"/>
                <a:ea typeface="Tahoma" panose="020B0604030504040204" pitchFamily="34" charset="0"/>
                <a:cs typeface="Tahoma" panose="020B0604030504040204" pitchFamily="34" charset="0"/>
              </a:rPr>
              <a:t>31</a:t>
            </a:r>
            <a:r>
              <a:rPr lang="es-MX" sz="600" dirty="0">
                <a:latin typeface="Tahoma" panose="020B0604030504040204" pitchFamily="34" charset="0"/>
                <a:ea typeface="Tahoma" panose="020B0604030504040204" pitchFamily="34" charset="0"/>
                <a:cs typeface="Tahoma" panose="020B0604030504040204" pitchFamily="34" charset="0"/>
              </a:rPr>
              <a:t>.TRAUMATÓLOGO, </a:t>
            </a:r>
            <a:r>
              <a:rPr lang="es-MX" sz="600" b="1" dirty="0">
                <a:latin typeface="Tahoma" panose="020B0604030504040204" pitchFamily="34" charset="0"/>
                <a:ea typeface="Tahoma" panose="020B0604030504040204" pitchFamily="34" charset="0"/>
                <a:cs typeface="Tahoma" panose="020B0604030504040204" pitchFamily="34" charset="0"/>
              </a:rPr>
              <a:t>32</a:t>
            </a:r>
            <a:r>
              <a:rPr lang="es-MX" sz="600" dirty="0">
                <a:latin typeface="Tahoma" panose="020B0604030504040204" pitchFamily="34" charset="0"/>
                <a:ea typeface="Tahoma" panose="020B0604030504040204" pitchFamily="34" charset="0"/>
                <a:cs typeface="Tahoma" panose="020B0604030504040204" pitchFamily="34" charset="0"/>
              </a:rPr>
              <a:t>.URGENCIÓLOGO, </a:t>
            </a:r>
            <a:r>
              <a:rPr lang="es-MX" sz="600" b="1" dirty="0">
                <a:latin typeface="Tahoma" panose="020B0604030504040204" pitchFamily="34" charset="0"/>
                <a:ea typeface="Tahoma" panose="020B0604030504040204" pitchFamily="34" charset="0"/>
                <a:cs typeface="Tahoma" panose="020B0604030504040204" pitchFamily="34" charset="0"/>
              </a:rPr>
              <a:t>33</a:t>
            </a:r>
            <a:r>
              <a:rPr lang="es-MX" sz="600" dirty="0">
                <a:latin typeface="Tahoma" panose="020B0604030504040204" pitchFamily="34" charset="0"/>
                <a:ea typeface="Tahoma" panose="020B0604030504040204" pitchFamily="34" charset="0"/>
                <a:cs typeface="Tahoma" panose="020B0604030504040204" pitchFamily="34" charset="0"/>
              </a:rPr>
              <a:t>.URÓLOGO, </a:t>
            </a:r>
            <a:r>
              <a:rPr lang="es-MX" sz="600" b="1" dirty="0">
                <a:latin typeface="Tahoma" panose="020B0604030504040204" pitchFamily="34" charset="0"/>
                <a:ea typeface="Tahoma" panose="020B0604030504040204" pitchFamily="34" charset="0"/>
                <a:cs typeface="Tahoma" panose="020B0604030504040204" pitchFamily="34" charset="0"/>
              </a:rPr>
              <a:t>88</a:t>
            </a:r>
            <a:r>
              <a:rPr lang="es-MX" sz="600" dirty="0">
                <a:latin typeface="Tahoma" panose="020B0604030504040204" pitchFamily="34" charset="0"/>
                <a:ea typeface="Tahoma" panose="020B0604030504040204" pitchFamily="34" charset="0"/>
                <a:cs typeface="Tahoma" panose="020B0604030504040204" pitchFamily="34" charset="0"/>
              </a:rPr>
              <a:t>.OTROS</a:t>
            </a:r>
          </a:p>
          <a:p>
            <a:r>
              <a:rPr lang="es-MX" sz="600" b="1" dirty="0">
                <a:latin typeface="Tahoma" panose="020B0604030504040204" pitchFamily="34" charset="0"/>
                <a:ea typeface="Tahoma" panose="020B0604030504040204" pitchFamily="34" charset="0"/>
                <a:cs typeface="Tahoma" panose="020B0604030504040204" pitchFamily="34" charset="0"/>
              </a:rPr>
              <a:t>SERVICIO O ÁREA: 1</a:t>
            </a:r>
            <a:r>
              <a:rPr lang="es-MX" sz="600" dirty="0">
                <a:latin typeface="Tahoma" panose="020B0604030504040204" pitchFamily="34" charset="0"/>
                <a:ea typeface="Tahoma" panose="020B0604030504040204" pitchFamily="34" charset="0"/>
                <a:cs typeface="Tahoma" panose="020B0604030504040204" pitchFamily="34" charset="0"/>
              </a:rPr>
              <a:t>.UNIDAD DE CONTACTO PARA INTERCONSULTA A DISTANCIA (UCID),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.CALLCENTER,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.URGENCIAS,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.HOSPITALIZACIÓN, </a:t>
            </a:r>
            <a:r>
              <a:rPr lang="es-MX" sz="600" b="1" dirty="0">
                <a:latin typeface="Tahoma" panose="020B0604030504040204" pitchFamily="34" charset="0"/>
                <a:ea typeface="Tahoma" panose="020B0604030504040204" pitchFamily="34" charset="0"/>
                <a:cs typeface="Tahoma" panose="020B0604030504040204" pitchFamily="34" charset="0"/>
              </a:rPr>
              <a:t>5</a:t>
            </a:r>
            <a:r>
              <a:rPr lang="es-MX" sz="600" dirty="0">
                <a:latin typeface="Tahoma" panose="020B0604030504040204" pitchFamily="34" charset="0"/>
                <a:ea typeface="Tahoma" panose="020B0604030504040204" pitchFamily="34" charset="0"/>
                <a:cs typeface="Tahoma" panose="020B0604030504040204" pitchFamily="34" charset="0"/>
              </a:rPr>
              <a:t>.TERAPIA INTENSIVA O INTERMEDIA,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.CONSULTA EXTERNA</a:t>
            </a:r>
            <a:r>
              <a:rPr lang="es-MX" sz="600" dirty="0">
                <a:solidFill>
                  <a:srgbClr val="691B31"/>
                </a:solidFill>
                <a:latin typeface="Tahoma" panose="020B0604030504040204" pitchFamily="34" charset="0"/>
                <a:ea typeface="Tahoma" panose="020B0604030504040204" pitchFamily="34" charset="0"/>
                <a:cs typeface="Tahoma" panose="020B0604030504040204" pitchFamily="34" charset="0"/>
              </a:rPr>
              <a:t>, </a:t>
            </a:r>
            <a:r>
              <a:rPr lang="es-MX" sz="600" b="1" dirty="0">
                <a:solidFill>
                  <a:srgbClr val="691B31"/>
                </a:solidFill>
                <a:latin typeface="Tahoma" panose="020B0604030504040204" pitchFamily="34" charset="0"/>
                <a:ea typeface="Tahoma" panose="020B0604030504040204" pitchFamily="34" charset="0"/>
                <a:cs typeface="Tahoma" panose="020B0604030504040204" pitchFamily="34" charset="0"/>
              </a:rPr>
              <a:t>88</a:t>
            </a:r>
            <a:r>
              <a:rPr lang="es-MX" sz="600" dirty="0">
                <a:solidFill>
                  <a:srgbClr val="691B31"/>
                </a:solidFill>
                <a:latin typeface="Tahoma" panose="020B0604030504040204" pitchFamily="34" charset="0"/>
                <a:ea typeface="Tahoma" panose="020B0604030504040204" pitchFamily="34" charset="0"/>
                <a:cs typeface="Tahoma" panose="020B0604030504040204" pitchFamily="34" charset="0"/>
              </a:rPr>
              <a:t>.OTRO</a:t>
            </a:r>
          </a:p>
        </p:txBody>
      </p:sp>
      <p:sp>
        <p:nvSpPr>
          <p:cNvPr id="65" name="Text Box 376"/>
          <p:cNvSpPr txBox="1">
            <a:spLocks noChangeArrowheads="1"/>
          </p:cNvSpPr>
          <p:nvPr/>
        </p:nvSpPr>
        <p:spPr bwMode="auto">
          <a:xfrm>
            <a:off x="7664025" y="1503096"/>
            <a:ext cx="1381196" cy="203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pPr>
            <a:r>
              <a:rPr lang="es-ES_tradnl" altLang="es-MX" sz="646" b="1" dirty="0"/>
              <a:t>TIPO DE PERSONAL</a:t>
            </a:r>
            <a:r>
              <a:rPr lang="es-ES_tradnl" altLang="es-MX" sz="831" b="1" dirty="0">
                <a:solidFill>
                  <a:schemeClr val="accent5">
                    <a:lumMod val="50000"/>
                  </a:schemeClr>
                </a:solidFill>
              </a:rPr>
              <a:t>: </a:t>
            </a:r>
            <a:r>
              <a:rPr lang="es-ES_tradnl" altLang="es-MX" sz="831" b="1" dirty="0">
                <a:solidFill>
                  <a:srgbClr val="0070C0"/>
                </a:solidFill>
              </a:rPr>
              <a:t>5</a:t>
            </a:r>
          </a:p>
        </p:txBody>
      </p:sp>
      <p:sp>
        <p:nvSpPr>
          <p:cNvPr id="3130" name="Text Box 376"/>
          <p:cNvSpPr txBox="1">
            <a:spLocks noChangeArrowheads="1"/>
          </p:cNvSpPr>
          <p:nvPr/>
        </p:nvSpPr>
        <p:spPr bwMode="auto">
          <a:xfrm>
            <a:off x="2837527" y="1632914"/>
            <a:ext cx="3432089" cy="218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pPr>
            <a:r>
              <a:rPr lang="es-ES_tradnl" altLang="es-MX" sz="646" b="1" dirty="0"/>
              <a:t>NOMBRE DEL PRESTADOR DE SERVICIO:  </a:t>
            </a:r>
            <a:r>
              <a:rPr lang="es-ES_tradnl" altLang="es-MX" sz="831" b="1" dirty="0">
                <a:solidFill>
                  <a:srgbClr val="0070C0"/>
                </a:solidFill>
              </a:rPr>
              <a:t>CAREN MONTES OLVERA</a:t>
            </a:r>
          </a:p>
        </p:txBody>
      </p:sp>
      <p:sp>
        <p:nvSpPr>
          <p:cNvPr id="3094" name="Text Box 95"/>
          <p:cNvSpPr txBox="1">
            <a:spLocks noChangeArrowheads="1"/>
          </p:cNvSpPr>
          <p:nvPr/>
        </p:nvSpPr>
        <p:spPr bwMode="auto">
          <a:xfrm>
            <a:off x="1502107" y="1503095"/>
            <a:ext cx="963513" cy="218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90000"/>
              </a:spcBef>
            </a:pPr>
            <a:r>
              <a:rPr lang="es-ES_tradnl" altLang="es-MX" sz="646" b="1" dirty="0"/>
              <a:t>NOMBRE UNIDAD:</a:t>
            </a:r>
            <a:endParaRPr lang="es-ES_tradnl" altLang="es-MX" sz="738" b="1" dirty="0"/>
          </a:p>
        </p:txBody>
      </p:sp>
      <p:sp>
        <p:nvSpPr>
          <p:cNvPr id="3125" name="Line 371"/>
          <p:cNvSpPr>
            <a:spLocks noChangeShapeType="1"/>
          </p:cNvSpPr>
          <p:nvPr/>
        </p:nvSpPr>
        <p:spPr bwMode="auto">
          <a:xfrm>
            <a:off x="7726680" y="1542216"/>
            <a:ext cx="0" cy="28597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128" name="Text Box 374"/>
          <p:cNvSpPr txBox="1">
            <a:spLocks noChangeArrowheads="1"/>
          </p:cNvSpPr>
          <p:nvPr/>
        </p:nvSpPr>
        <p:spPr bwMode="auto">
          <a:xfrm>
            <a:off x="152355" y="1503095"/>
            <a:ext cx="951392" cy="218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pPr>
            <a:r>
              <a:rPr lang="es-ES_tradnl" altLang="es-MX" sz="646" b="1" dirty="0"/>
              <a:t>CLUES:</a:t>
            </a:r>
          </a:p>
        </p:txBody>
      </p:sp>
      <p:sp>
        <p:nvSpPr>
          <p:cNvPr id="3129" name="Text Box 375"/>
          <p:cNvSpPr txBox="1">
            <a:spLocks noChangeArrowheads="1"/>
          </p:cNvSpPr>
          <p:nvPr/>
        </p:nvSpPr>
        <p:spPr bwMode="auto">
          <a:xfrm>
            <a:off x="10735561" y="1491226"/>
            <a:ext cx="1068278" cy="218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pPr>
            <a:r>
              <a:rPr lang="es-ES_tradnl" altLang="es-MX" sz="646" b="1" dirty="0"/>
              <a:t>SERVICIO O ÁREA:</a:t>
            </a:r>
            <a:endParaRPr lang="es-ES_tradnl" altLang="es-MX" sz="738" b="1" dirty="0">
              <a:solidFill>
                <a:schemeClr val="accent2">
                  <a:lumMod val="75000"/>
                </a:schemeClr>
              </a:solidFill>
            </a:endParaRPr>
          </a:p>
          <a:p>
            <a:pPr>
              <a:spcBef>
                <a:spcPct val="50000"/>
              </a:spcBef>
            </a:pPr>
            <a:r>
              <a:rPr lang="es-ES_tradnl" altLang="es-MX" sz="646" b="1" dirty="0"/>
              <a:t>                                     </a:t>
            </a:r>
            <a:r>
              <a:rPr lang="es-ES_tradnl" altLang="es-MX" sz="831" b="1" dirty="0">
                <a:solidFill>
                  <a:schemeClr val="accent2">
                    <a:lumMod val="75000"/>
                  </a:schemeClr>
                </a:solidFill>
              </a:rPr>
              <a:t>                                                     </a:t>
            </a:r>
          </a:p>
        </p:txBody>
      </p:sp>
      <p:sp>
        <p:nvSpPr>
          <p:cNvPr id="62" name="Text Box 376"/>
          <p:cNvSpPr txBox="1">
            <a:spLocks noChangeArrowheads="1"/>
          </p:cNvSpPr>
          <p:nvPr/>
        </p:nvSpPr>
        <p:spPr bwMode="auto">
          <a:xfrm>
            <a:off x="9332424" y="1503096"/>
            <a:ext cx="1381196" cy="203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r>
              <a:rPr lang="es-ES_tradnl" altLang="es-MX" sz="646" b="1" dirty="0"/>
              <a:t>CÉDULA PROFESIONAL:</a:t>
            </a:r>
          </a:p>
          <a:p>
            <a:r>
              <a:rPr lang="es-ES_tradnl" altLang="es-MX" sz="600" b="1" dirty="0">
                <a:solidFill>
                  <a:srgbClr val="0070C0"/>
                </a:solidFill>
              </a:rPr>
              <a:t>46436411</a:t>
            </a:r>
          </a:p>
        </p:txBody>
      </p:sp>
      <p:sp>
        <p:nvSpPr>
          <p:cNvPr id="3126" name="Line 372"/>
          <p:cNvSpPr>
            <a:spLocks noChangeShapeType="1"/>
          </p:cNvSpPr>
          <p:nvPr/>
        </p:nvSpPr>
        <p:spPr bwMode="auto">
          <a:xfrm>
            <a:off x="1452206" y="1542216"/>
            <a:ext cx="0" cy="28597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127" name="Line 373"/>
          <p:cNvSpPr>
            <a:spLocks noChangeShapeType="1"/>
          </p:cNvSpPr>
          <p:nvPr/>
        </p:nvSpPr>
        <p:spPr bwMode="auto">
          <a:xfrm>
            <a:off x="10774072" y="1542216"/>
            <a:ext cx="0" cy="28597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75" name="Line 57"/>
          <p:cNvSpPr>
            <a:spLocks noChangeShapeType="1"/>
          </p:cNvSpPr>
          <p:nvPr/>
        </p:nvSpPr>
        <p:spPr bwMode="auto">
          <a:xfrm>
            <a:off x="5886150"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76" name="Line 58"/>
          <p:cNvSpPr>
            <a:spLocks noChangeShapeType="1"/>
          </p:cNvSpPr>
          <p:nvPr/>
        </p:nvSpPr>
        <p:spPr bwMode="auto">
          <a:xfrm>
            <a:off x="6003614"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80" name="Line 338"/>
          <p:cNvSpPr>
            <a:spLocks noChangeShapeType="1"/>
          </p:cNvSpPr>
          <p:nvPr/>
        </p:nvSpPr>
        <p:spPr bwMode="auto">
          <a:xfrm>
            <a:off x="6119431" y="2425386"/>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83" name="Line 59"/>
          <p:cNvSpPr>
            <a:spLocks noChangeShapeType="1"/>
          </p:cNvSpPr>
          <p:nvPr/>
        </p:nvSpPr>
        <p:spPr bwMode="auto">
          <a:xfrm>
            <a:off x="6698290" y="277689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72" name="Line 367"/>
          <p:cNvSpPr>
            <a:spLocks noChangeShapeType="1"/>
          </p:cNvSpPr>
          <p:nvPr/>
        </p:nvSpPr>
        <p:spPr bwMode="auto">
          <a:xfrm flipH="1">
            <a:off x="208188" y="1823105"/>
            <a:ext cx="11785820" cy="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180" name="Line 371"/>
          <p:cNvSpPr>
            <a:spLocks noChangeShapeType="1"/>
          </p:cNvSpPr>
          <p:nvPr/>
        </p:nvSpPr>
        <p:spPr bwMode="auto">
          <a:xfrm>
            <a:off x="9390560" y="1537127"/>
            <a:ext cx="0" cy="28597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50" name="Line 59"/>
          <p:cNvSpPr>
            <a:spLocks noChangeShapeType="1"/>
          </p:cNvSpPr>
          <p:nvPr/>
        </p:nvSpPr>
        <p:spPr bwMode="auto">
          <a:xfrm>
            <a:off x="6235684" y="277689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096" name="Line 103"/>
          <p:cNvSpPr>
            <a:spLocks noChangeShapeType="1"/>
          </p:cNvSpPr>
          <p:nvPr/>
        </p:nvSpPr>
        <p:spPr bwMode="auto">
          <a:xfrm>
            <a:off x="218103" y="5066615"/>
            <a:ext cx="11789334" cy="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121" name="Line 367"/>
          <p:cNvSpPr>
            <a:spLocks noChangeShapeType="1"/>
          </p:cNvSpPr>
          <p:nvPr/>
        </p:nvSpPr>
        <p:spPr bwMode="auto">
          <a:xfrm flipH="1">
            <a:off x="222432" y="2418543"/>
            <a:ext cx="11785820" cy="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112" name="Text Box 351"/>
          <p:cNvSpPr txBox="1">
            <a:spLocks noChangeArrowheads="1"/>
          </p:cNvSpPr>
          <p:nvPr/>
        </p:nvSpPr>
        <p:spPr bwMode="auto">
          <a:xfrm>
            <a:off x="5886767" y="2374360"/>
            <a:ext cx="5975513" cy="176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r>
              <a:rPr lang="es-ES_tradnl" altLang="es-MX" sz="646" b="1" dirty="0"/>
              <a:t>TIPO DE SERVICIO DE ATENCIÓN A DISTANCIA</a:t>
            </a:r>
            <a:endParaRPr lang="es-ES_tradnl" altLang="es-MX" sz="923" dirty="0"/>
          </a:p>
        </p:txBody>
      </p:sp>
      <p:sp>
        <p:nvSpPr>
          <p:cNvPr id="102" name="Text Box 351"/>
          <p:cNvSpPr txBox="1">
            <a:spLocks noChangeArrowheads="1"/>
          </p:cNvSpPr>
          <p:nvPr/>
        </p:nvSpPr>
        <p:spPr bwMode="auto">
          <a:xfrm>
            <a:off x="7039931" y="2500592"/>
            <a:ext cx="3588469" cy="164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r>
              <a:rPr lang="es-MX" altLang="es-MX" sz="554" b="1" dirty="0"/>
              <a:t>TRIAGE A DISTANCIA DE CASOS SOSPECHOSOS DE COVID-19</a:t>
            </a:r>
            <a:endParaRPr lang="es-ES_tradnl" altLang="es-MX" sz="738" dirty="0"/>
          </a:p>
        </p:txBody>
      </p:sp>
      <p:sp>
        <p:nvSpPr>
          <p:cNvPr id="3110" name="Line 345"/>
          <p:cNvSpPr>
            <a:spLocks noChangeShapeType="1"/>
          </p:cNvSpPr>
          <p:nvPr/>
        </p:nvSpPr>
        <p:spPr bwMode="auto">
          <a:xfrm>
            <a:off x="8937026" y="2786612"/>
            <a:ext cx="261868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101" name="Text Box 351"/>
          <p:cNvSpPr txBox="1">
            <a:spLocks noChangeArrowheads="1"/>
          </p:cNvSpPr>
          <p:nvPr/>
        </p:nvSpPr>
        <p:spPr bwMode="auto">
          <a:xfrm>
            <a:off x="6072060" y="2493458"/>
            <a:ext cx="1184111" cy="150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r>
              <a:rPr lang="es-ES_tradnl" altLang="es-MX" sz="554" b="1" dirty="0"/>
              <a:t>ASESORÍA A DISTANCIA</a:t>
            </a:r>
            <a:endParaRPr lang="es-ES_tradnl" altLang="es-MX" sz="554" dirty="0"/>
          </a:p>
        </p:txBody>
      </p:sp>
      <p:sp>
        <p:nvSpPr>
          <p:cNvPr id="196" name="Rectángulo 195"/>
          <p:cNvSpPr/>
          <p:nvPr/>
        </p:nvSpPr>
        <p:spPr>
          <a:xfrm rot="16200000">
            <a:off x="6075319" y="3561672"/>
            <a:ext cx="1437164" cy="179054"/>
          </a:xfrm>
          <a:prstGeom prst="rect">
            <a:avLst/>
          </a:prstGeom>
        </p:spPr>
        <p:txBody>
          <a:bodyPr wrap="square">
            <a:spAutoFit/>
          </a:bodyPr>
          <a:lstStyle/>
          <a:p>
            <a:pPr defTabSz="664632">
              <a:lnSpc>
                <a:spcPts val="554"/>
              </a:lnSpc>
            </a:pPr>
            <a:r>
              <a:rPr lang="es-ES_tradnl" altLang="es-MX" sz="554" b="1" dirty="0"/>
              <a:t>EMOCIONAL PACIENTE COVID-19</a:t>
            </a:r>
          </a:p>
        </p:txBody>
      </p:sp>
      <p:sp>
        <p:nvSpPr>
          <p:cNvPr id="197" name="Rectángulo 196"/>
          <p:cNvSpPr/>
          <p:nvPr/>
        </p:nvSpPr>
        <p:spPr>
          <a:xfrm rot="16200000">
            <a:off x="5620761" y="3638968"/>
            <a:ext cx="1117406" cy="187871"/>
          </a:xfrm>
          <a:prstGeom prst="rect">
            <a:avLst/>
          </a:prstGeom>
        </p:spPr>
        <p:txBody>
          <a:bodyPr wrap="none">
            <a:spAutoFit/>
          </a:bodyPr>
          <a:lstStyle/>
          <a:p>
            <a:r>
              <a:rPr lang="es-ES_tradnl" altLang="es-MX" sz="554" b="1" dirty="0"/>
              <a:t>INFORMACION GENERAL </a:t>
            </a:r>
            <a:endParaRPr lang="es-MX" sz="646" dirty="0"/>
          </a:p>
        </p:txBody>
      </p:sp>
      <p:sp>
        <p:nvSpPr>
          <p:cNvPr id="200" name="Rectángulo 199"/>
          <p:cNvSpPr/>
          <p:nvPr/>
        </p:nvSpPr>
        <p:spPr>
          <a:xfrm rot="16200000">
            <a:off x="5317069" y="3681415"/>
            <a:ext cx="1029271" cy="187871"/>
          </a:xfrm>
          <a:prstGeom prst="rect">
            <a:avLst/>
          </a:prstGeom>
        </p:spPr>
        <p:txBody>
          <a:bodyPr wrap="none">
            <a:spAutoFit/>
          </a:bodyPr>
          <a:lstStyle/>
          <a:p>
            <a:pPr defTabSz="664632">
              <a:spcAft>
                <a:spcPts val="412"/>
              </a:spcAft>
            </a:pPr>
            <a:r>
              <a:rPr lang="es-ES_tradnl" altLang="es-MX" sz="554" b="1" dirty="0"/>
              <a:t>LLAMADA TELEFÓNICA</a:t>
            </a:r>
          </a:p>
        </p:txBody>
      </p:sp>
      <p:sp>
        <p:nvSpPr>
          <p:cNvPr id="201" name="Rectángulo 200"/>
          <p:cNvSpPr/>
          <p:nvPr/>
        </p:nvSpPr>
        <p:spPr>
          <a:xfrm rot="16200000">
            <a:off x="5456959" y="3714135"/>
            <a:ext cx="981372" cy="187871"/>
          </a:xfrm>
          <a:prstGeom prst="rect">
            <a:avLst/>
          </a:prstGeom>
        </p:spPr>
        <p:txBody>
          <a:bodyPr wrap="none">
            <a:spAutoFit/>
          </a:bodyPr>
          <a:lstStyle/>
          <a:p>
            <a:pPr defTabSz="664632">
              <a:spcAft>
                <a:spcPts val="274"/>
              </a:spcAft>
            </a:pPr>
            <a:r>
              <a:rPr lang="es-ES_tradnl" altLang="es-MX" sz="554" b="1" dirty="0"/>
              <a:t>MENSAJERÍA DIGITAL</a:t>
            </a:r>
          </a:p>
        </p:txBody>
      </p:sp>
      <p:sp>
        <p:nvSpPr>
          <p:cNvPr id="202" name="Rectángulo 201"/>
          <p:cNvSpPr/>
          <p:nvPr/>
        </p:nvSpPr>
        <p:spPr>
          <a:xfrm rot="16200000">
            <a:off x="5655372" y="3831746"/>
            <a:ext cx="803184" cy="187871"/>
          </a:xfrm>
          <a:prstGeom prst="rect">
            <a:avLst/>
          </a:prstGeom>
        </p:spPr>
        <p:txBody>
          <a:bodyPr wrap="none">
            <a:spAutoFit/>
          </a:bodyPr>
          <a:lstStyle/>
          <a:p>
            <a:pPr defTabSz="664632">
              <a:spcAft>
                <a:spcPts val="274"/>
              </a:spcAft>
            </a:pPr>
            <a:r>
              <a:rPr lang="es-ES_tradnl" altLang="es-MX" sz="554" b="1" dirty="0"/>
              <a:t>VIDEOLLAMADA</a:t>
            </a:r>
          </a:p>
        </p:txBody>
      </p:sp>
      <p:sp>
        <p:nvSpPr>
          <p:cNvPr id="244" name="Rectángulo 243"/>
          <p:cNvSpPr/>
          <p:nvPr/>
        </p:nvSpPr>
        <p:spPr>
          <a:xfrm rot="16200000">
            <a:off x="11502117" y="3824053"/>
            <a:ext cx="903580" cy="187871"/>
          </a:xfrm>
          <a:prstGeom prst="rect">
            <a:avLst/>
          </a:prstGeom>
        </p:spPr>
        <p:txBody>
          <a:bodyPr wrap="square">
            <a:spAutoFit/>
          </a:bodyPr>
          <a:lstStyle/>
          <a:p>
            <a:pPr defTabSz="664632">
              <a:spcBef>
                <a:spcPts val="343"/>
              </a:spcBef>
            </a:pPr>
            <a:r>
              <a:rPr lang="es-ES_tradnl" altLang="es-MX" sz="554" b="1" dirty="0"/>
              <a:t>REFERIDO A: </a:t>
            </a:r>
          </a:p>
        </p:txBody>
      </p:sp>
      <p:sp>
        <p:nvSpPr>
          <p:cNvPr id="258" name="Line 345"/>
          <p:cNvSpPr>
            <a:spLocks noChangeShapeType="1"/>
          </p:cNvSpPr>
          <p:nvPr/>
        </p:nvSpPr>
        <p:spPr bwMode="auto">
          <a:xfrm>
            <a:off x="5778441" y="2657965"/>
            <a:ext cx="475229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54" name="Line 59"/>
          <p:cNvSpPr>
            <a:spLocks noChangeShapeType="1"/>
          </p:cNvSpPr>
          <p:nvPr/>
        </p:nvSpPr>
        <p:spPr bwMode="auto">
          <a:xfrm>
            <a:off x="4657197" y="4408300"/>
            <a:ext cx="0" cy="68846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32" name="Text Box 368"/>
          <p:cNvSpPr txBox="1">
            <a:spLocks noChangeArrowheads="1"/>
          </p:cNvSpPr>
          <p:nvPr/>
        </p:nvSpPr>
        <p:spPr bwMode="auto">
          <a:xfrm>
            <a:off x="426478" y="4484463"/>
            <a:ext cx="1892140" cy="1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ts val="388"/>
              </a:spcBef>
            </a:pPr>
            <a:r>
              <a:rPr lang="es-ES_tradnl" altLang="es-MX" sz="462" b="1" dirty="0"/>
              <a:t>CURP: </a:t>
            </a:r>
            <a:r>
              <a:rPr lang="es-ES_tradnl" altLang="es-MX" sz="700" b="1" dirty="0">
                <a:solidFill>
                  <a:srgbClr val="0070C0"/>
                </a:solidFill>
              </a:rPr>
              <a:t>ZASD921130MTCPNR04</a:t>
            </a:r>
            <a:endParaRPr lang="es-ES_tradnl" altLang="es-MX" sz="738" b="1" dirty="0">
              <a:solidFill>
                <a:srgbClr val="0070C0"/>
              </a:solidFill>
            </a:endParaRPr>
          </a:p>
          <a:p>
            <a:pPr>
              <a:spcBef>
                <a:spcPts val="388"/>
              </a:spcBef>
            </a:pPr>
            <a:r>
              <a:rPr lang="es-ES_tradnl" altLang="es-MX" sz="462" b="1" dirty="0"/>
              <a:t>Nombre (Nombre(s), Primer Apellido, Segundo Apellido)</a:t>
            </a:r>
          </a:p>
          <a:p>
            <a:pPr>
              <a:spcBef>
                <a:spcPts val="388"/>
              </a:spcBef>
            </a:pPr>
            <a:r>
              <a:rPr lang="es-ES_tradnl" altLang="es-MX" sz="700" b="1" dirty="0">
                <a:solidFill>
                  <a:srgbClr val="0070C0"/>
                </a:solidFill>
              </a:rPr>
              <a:t>DARA IZBET ZAPATA SANTOS</a:t>
            </a:r>
            <a:endParaRPr lang="es-ES_tradnl" altLang="es-MX" sz="800" b="1" dirty="0">
              <a:solidFill>
                <a:srgbClr val="0070C0"/>
              </a:solidFill>
            </a:endParaRPr>
          </a:p>
        </p:txBody>
      </p:sp>
      <p:sp>
        <p:nvSpPr>
          <p:cNvPr id="73" name="Line 60"/>
          <p:cNvSpPr>
            <a:spLocks noChangeShapeType="1"/>
          </p:cNvSpPr>
          <p:nvPr/>
        </p:nvSpPr>
        <p:spPr bwMode="auto">
          <a:xfrm>
            <a:off x="3331070" y="2419608"/>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106" name="Text Box 332"/>
          <p:cNvSpPr txBox="1">
            <a:spLocks noChangeArrowheads="1"/>
          </p:cNvSpPr>
          <p:nvPr/>
        </p:nvSpPr>
        <p:spPr bwMode="auto">
          <a:xfrm>
            <a:off x="713107" y="3252125"/>
            <a:ext cx="1755881" cy="234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spcBef>
                <a:spcPct val="50000"/>
              </a:spcBef>
            </a:pPr>
            <a:r>
              <a:rPr lang="es-ES_tradnl" altLang="es-MX" sz="738" b="1" dirty="0"/>
              <a:t>IDENTIFICACIÓN DEL PACIENTE</a:t>
            </a:r>
            <a:endParaRPr lang="es-ES_tradnl" altLang="es-MX" sz="923" dirty="0"/>
          </a:p>
        </p:txBody>
      </p:sp>
      <p:sp>
        <p:nvSpPr>
          <p:cNvPr id="3107" name="Text Box 333"/>
          <p:cNvSpPr txBox="1">
            <a:spLocks noChangeArrowheads="1"/>
          </p:cNvSpPr>
          <p:nvPr/>
        </p:nvSpPr>
        <p:spPr bwMode="auto">
          <a:xfrm rot="16200000">
            <a:off x="93634" y="4070487"/>
            <a:ext cx="400580" cy="208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spcBef>
                <a:spcPct val="50000"/>
              </a:spcBef>
            </a:pPr>
            <a:r>
              <a:rPr lang="es-ES_tradnl" altLang="es-MX" sz="738" b="1" dirty="0"/>
              <a:t>No.</a:t>
            </a:r>
            <a:endParaRPr lang="es-ES_tradnl" altLang="es-MX" sz="923" dirty="0"/>
          </a:p>
        </p:txBody>
      </p:sp>
      <p:sp>
        <p:nvSpPr>
          <p:cNvPr id="192" name="Rectángulo 191"/>
          <p:cNvSpPr/>
          <p:nvPr/>
        </p:nvSpPr>
        <p:spPr>
          <a:xfrm rot="16200000">
            <a:off x="-489236" y="3355148"/>
            <a:ext cx="1858045" cy="187871"/>
          </a:xfrm>
          <a:prstGeom prst="rect">
            <a:avLst/>
          </a:prstGeom>
        </p:spPr>
        <p:txBody>
          <a:bodyPr wrap="square">
            <a:spAutoFit/>
          </a:bodyPr>
          <a:lstStyle/>
          <a:p>
            <a:pPr defTabSz="664632">
              <a:spcAft>
                <a:spcPts val="343"/>
              </a:spcAft>
            </a:pPr>
            <a:r>
              <a:rPr lang="es-MX" altLang="es-MX" sz="554" b="1" dirty="0"/>
              <a:t>PRIMERA VEZ QUE SE COMUNICA</a:t>
            </a:r>
          </a:p>
        </p:txBody>
      </p:sp>
      <p:sp>
        <p:nvSpPr>
          <p:cNvPr id="319" name="Rectángulo 318"/>
          <p:cNvSpPr/>
          <p:nvPr/>
        </p:nvSpPr>
        <p:spPr>
          <a:xfrm rot="16200000">
            <a:off x="2136774" y="3349497"/>
            <a:ext cx="1834706" cy="195332"/>
          </a:xfrm>
          <a:prstGeom prst="rect">
            <a:avLst/>
          </a:prstGeom>
        </p:spPr>
        <p:txBody>
          <a:bodyPr wrap="square">
            <a:spAutoFit/>
          </a:bodyPr>
          <a:lstStyle/>
          <a:p>
            <a:pPr defTabSz="664632">
              <a:spcAft>
                <a:spcPts val="274"/>
              </a:spcAft>
            </a:pPr>
            <a:r>
              <a:rPr lang="es-ES_tradnl" altLang="es-MX" sz="600" b="1" dirty="0"/>
              <a:t>EDAD Y CLAVE DE LA EDAD </a:t>
            </a:r>
          </a:p>
        </p:txBody>
      </p:sp>
      <p:sp>
        <p:nvSpPr>
          <p:cNvPr id="321" name="Rectángulo 320"/>
          <p:cNvSpPr/>
          <p:nvPr/>
        </p:nvSpPr>
        <p:spPr>
          <a:xfrm rot="16200000">
            <a:off x="2954524" y="4036754"/>
            <a:ext cx="419985" cy="195332"/>
          </a:xfrm>
          <a:prstGeom prst="rect">
            <a:avLst/>
          </a:prstGeom>
        </p:spPr>
        <p:txBody>
          <a:bodyPr wrap="none">
            <a:spAutoFit/>
          </a:bodyPr>
          <a:lstStyle/>
          <a:p>
            <a:pPr defTabSz="664632">
              <a:spcAft>
                <a:spcPts val="274"/>
              </a:spcAft>
            </a:pPr>
            <a:r>
              <a:rPr lang="es-ES_tradnl" altLang="es-MX" sz="600" b="1" dirty="0"/>
              <a:t>SEXO</a:t>
            </a:r>
          </a:p>
        </p:txBody>
      </p:sp>
      <p:sp>
        <p:nvSpPr>
          <p:cNvPr id="322" name="Rectángulo 321"/>
          <p:cNvSpPr/>
          <p:nvPr/>
        </p:nvSpPr>
        <p:spPr>
          <a:xfrm rot="16200000">
            <a:off x="2971145" y="3939481"/>
            <a:ext cx="609669" cy="195332"/>
          </a:xfrm>
          <a:prstGeom prst="rect">
            <a:avLst/>
          </a:prstGeom>
        </p:spPr>
        <p:txBody>
          <a:bodyPr wrap="none">
            <a:spAutoFit/>
          </a:bodyPr>
          <a:lstStyle/>
          <a:p>
            <a:pPr defTabSz="664632">
              <a:spcAft>
                <a:spcPts val="274"/>
              </a:spcAft>
            </a:pPr>
            <a:r>
              <a:rPr lang="es-ES_tradnl" altLang="es-MX" sz="600" b="1" dirty="0"/>
              <a:t>INDÍGENA</a:t>
            </a:r>
          </a:p>
        </p:txBody>
      </p:sp>
      <p:sp>
        <p:nvSpPr>
          <p:cNvPr id="325" name="CuadroTexto 324"/>
          <p:cNvSpPr txBox="1"/>
          <p:nvPr/>
        </p:nvSpPr>
        <p:spPr>
          <a:xfrm>
            <a:off x="2970977" y="4247564"/>
            <a:ext cx="112986" cy="212292"/>
          </a:xfrm>
          <a:prstGeom prst="rect">
            <a:avLst/>
          </a:prstGeom>
          <a:noFill/>
        </p:spPr>
        <p:txBody>
          <a:bodyPr wrap="square" rtlCol="0">
            <a:spAutoFit/>
          </a:bodyPr>
          <a:lstStyle/>
          <a:p>
            <a:r>
              <a:rPr lang="es-MX" sz="554" b="1" dirty="0"/>
              <a:t>2</a:t>
            </a:r>
            <a:endParaRPr lang="es-MX" sz="1662" b="1" dirty="0"/>
          </a:p>
        </p:txBody>
      </p:sp>
      <p:sp>
        <p:nvSpPr>
          <p:cNvPr id="326" name="CuadroTexto 325"/>
          <p:cNvSpPr txBox="1"/>
          <p:nvPr/>
        </p:nvSpPr>
        <p:spPr>
          <a:xfrm>
            <a:off x="3082812" y="4247564"/>
            <a:ext cx="112986" cy="212292"/>
          </a:xfrm>
          <a:prstGeom prst="rect">
            <a:avLst/>
          </a:prstGeom>
          <a:noFill/>
        </p:spPr>
        <p:txBody>
          <a:bodyPr wrap="square" rtlCol="0">
            <a:spAutoFit/>
          </a:bodyPr>
          <a:lstStyle/>
          <a:p>
            <a:r>
              <a:rPr lang="es-MX" sz="554" b="1" dirty="0"/>
              <a:t>3</a:t>
            </a:r>
            <a:endParaRPr lang="es-MX" sz="1662" b="1" dirty="0"/>
          </a:p>
        </p:txBody>
      </p:sp>
      <p:sp>
        <p:nvSpPr>
          <p:cNvPr id="10" name="Rectángulo 9"/>
          <p:cNvSpPr/>
          <p:nvPr/>
        </p:nvSpPr>
        <p:spPr>
          <a:xfrm rot="16200000">
            <a:off x="3061989" y="3919141"/>
            <a:ext cx="644157" cy="195332"/>
          </a:xfrm>
          <a:prstGeom prst="rect">
            <a:avLst/>
          </a:prstGeom>
        </p:spPr>
        <p:txBody>
          <a:bodyPr wrap="none">
            <a:spAutoFit/>
          </a:bodyPr>
          <a:lstStyle/>
          <a:p>
            <a:r>
              <a:rPr lang="es-ES_tradnl" altLang="es-MX" sz="600" b="1" dirty="0"/>
              <a:t>MIGRANTE</a:t>
            </a:r>
            <a:endParaRPr lang="es-MX" sz="600" dirty="0"/>
          </a:p>
        </p:txBody>
      </p:sp>
      <p:sp>
        <p:nvSpPr>
          <p:cNvPr id="63" name="Text Box 376"/>
          <p:cNvSpPr txBox="1">
            <a:spLocks noChangeArrowheads="1"/>
          </p:cNvSpPr>
          <p:nvPr/>
        </p:nvSpPr>
        <p:spPr bwMode="auto">
          <a:xfrm>
            <a:off x="2841952" y="1506961"/>
            <a:ext cx="2130699" cy="218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pPr>
            <a:r>
              <a:rPr lang="es-ES_tradnl" altLang="es-MX" sz="646" b="1" dirty="0"/>
              <a:t>CURP:  </a:t>
            </a:r>
            <a:r>
              <a:rPr lang="es-ES_tradnl" altLang="es-MX" sz="738" b="1" dirty="0">
                <a:solidFill>
                  <a:srgbClr val="0070C0"/>
                </a:solidFill>
              </a:rPr>
              <a:t>MOOC980214MDFNLR01</a:t>
            </a:r>
          </a:p>
        </p:txBody>
      </p:sp>
      <p:sp>
        <p:nvSpPr>
          <p:cNvPr id="64" name="Line 373"/>
          <p:cNvSpPr>
            <a:spLocks noChangeShapeType="1"/>
          </p:cNvSpPr>
          <p:nvPr/>
        </p:nvSpPr>
        <p:spPr bwMode="auto">
          <a:xfrm>
            <a:off x="2865751" y="1542216"/>
            <a:ext cx="0" cy="28597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087" name="Line 46"/>
          <p:cNvSpPr>
            <a:spLocks noChangeShapeType="1"/>
          </p:cNvSpPr>
          <p:nvPr/>
        </p:nvSpPr>
        <p:spPr bwMode="auto">
          <a:xfrm>
            <a:off x="3436617" y="2419608"/>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71" name="Line 46"/>
          <p:cNvSpPr>
            <a:spLocks noChangeShapeType="1"/>
          </p:cNvSpPr>
          <p:nvPr/>
        </p:nvSpPr>
        <p:spPr bwMode="auto">
          <a:xfrm>
            <a:off x="2187716" y="4404592"/>
            <a:ext cx="0" cy="68846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077" name="Line 10"/>
          <p:cNvSpPr>
            <a:spLocks noChangeShapeType="1"/>
          </p:cNvSpPr>
          <p:nvPr/>
        </p:nvSpPr>
        <p:spPr bwMode="auto">
          <a:xfrm flipH="1">
            <a:off x="218103" y="4399265"/>
            <a:ext cx="11789334" cy="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121" name="Line 102"/>
          <p:cNvSpPr>
            <a:spLocks noChangeShapeType="1"/>
          </p:cNvSpPr>
          <p:nvPr/>
        </p:nvSpPr>
        <p:spPr bwMode="auto">
          <a:xfrm>
            <a:off x="218103" y="4287190"/>
            <a:ext cx="11789334"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6" name="Rectángulo 5"/>
          <p:cNvSpPr/>
          <p:nvPr/>
        </p:nvSpPr>
        <p:spPr>
          <a:xfrm rot="16200000">
            <a:off x="2431764" y="3675958"/>
            <a:ext cx="1008196" cy="195332"/>
          </a:xfrm>
          <a:prstGeom prst="rect">
            <a:avLst/>
          </a:prstGeom>
        </p:spPr>
        <p:txBody>
          <a:bodyPr wrap="none">
            <a:spAutoFit/>
          </a:bodyPr>
          <a:lstStyle/>
          <a:p>
            <a:r>
              <a:rPr lang="es-ES_tradnl" altLang="es-MX" sz="600" b="1" dirty="0"/>
              <a:t>DERECHOHABIENCIA</a:t>
            </a:r>
            <a:endParaRPr lang="es-MX" sz="600" dirty="0"/>
          </a:p>
        </p:txBody>
      </p:sp>
      <p:sp>
        <p:nvSpPr>
          <p:cNvPr id="329" name="CuadroTexto 328"/>
          <p:cNvSpPr txBox="1"/>
          <p:nvPr/>
        </p:nvSpPr>
        <p:spPr>
          <a:xfrm>
            <a:off x="2858923" y="4245630"/>
            <a:ext cx="112986" cy="212292"/>
          </a:xfrm>
          <a:prstGeom prst="rect">
            <a:avLst/>
          </a:prstGeom>
          <a:noFill/>
        </p:spPr>
        <p:txBody>
          <a:bodyPr wrap="square" rtlCol="0">
            <a:spAutoFit/>
          </a:bodyPr>
          <a:lstStyle/>
          <a:p>
            <a:r>
              <a:rPr lang="es-MX" sz="554" b="1" dirty="0"/>
              <a:t>1</a:t>
            </a:r>
          </a:p>
        </p:txBody>
      </p:sp>
      <p:sp>
        <p:nvSpPr>
          <p:cNvPr id="424" name="Text Box 368"/>
          <p:cNvSpPr txBox="1">
            <a:spLocks noChangeArrowheads="1"/>
          </p:cNvSpPr>
          <p:nvPr/>
        </p:nvSpPr>
        <p:spPr bwMode="auto">
          <a:xfrm>
            <a:off x="2114394" y="4364395"/>
            <a:ext cx="1892140" cy="228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ts val="388"/>
              </a:spcBef>
            </a:pPr>
            <a:r>
              <a:rPr lang="es-ES_tradnl" altLang="es-MX" sz="462" b="1" dirty="0"/>
              <a:t>Fecha de nacimiento</a:t>
            </a:r>
          </a:p>
          <a:p>
            <a:pPr>
              <a:spcBef>
                <a:spcPts val="388"/>
              </a:spcBef>
            </a:pPr>
            <a:r>
              <a:rPr lang="es-ES_tradnl" altLang="es-MX" sz="700" b="1" dirty="0">
                <a:solidFill>
                  <a:srgbClr val="0070C0"/>
                </a:solidFill>
              </a:rPr>
              <a:t>30/11/1992 </a:t>
            </a:r>
          </a:p>
          <a:p>
            <a:pPr>
              <a:spcBef>
                <a:spcPts val="388"/>
              </a:spcBef>
            </a:pPr>
            <a:r>
              <a:rPr lang="es-ES_tradnl" altLang="es-MX" sz="462" b="1" dirty="0"/>
              <a:t>Entidad de nacimiento</a:t>
            </a:r>
          </a:p>
          <a:p>
            <a:pPr>
              <a:spcBef>
                <a:spcPts val="388"/>
              </a:spcBef>
            </a:pPr>
            <a:r>
              <a:rPr lang="es-ES_tradnl" altLang="es-MX" sz="700" b="1" dirty="0">
                <a:solidFill>
                  <a:srgbClr val="0070C0"/>
                </a:solidFill>
              </a:rPr>
              <a:t>CAMPECHE</a:t>
            </a:r>
            <a:endParaRPr lang="es-ES_tradnl" altLang="es-MX" sz="646" b="1" dirty="0">
              <a:solidFill>
                <a:srgbClr val="0070C0"/>
              </a:solidFill>
            </a:endParaRPr>
          </a:p>
        </p:txBody>
      </p:sp>
      <p:sp>
        <p:nvSpPr>
          <p:cNvPr id="425" name="Text Box 332"/>
          <p:cNvSpPr txBox="1">
            <a:spLocks noChangeArrowheads="1"/>
          </p:cNvSpPr>
          <p:nvPr/>
        </p:nvSpPr>
        <p:spPr bwMode="auto">
          <a:xfrm>
            <a:off x="3668085" y="3267285"/>
            <a:ext cx="1634020" cy="204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spcBef>
                <a:spcPct val="50000"/>
              </a:spcBef>
            </a:pPr>
            <a:r>
              <a:rPr lang="es-ES_tradnl" altLang="es-MX" sz="738" b="1" dirty="0"/>
              <a:t>DATOS DE RESIDENCIA HABITUAL Y TELEFÓNICO</a:t>
            </a:r>
            <a:endParaRPr lang="es-ES_tradnl" altLang="es-MX" sz="923" dirty="0"/>
          </a:p>
        </p:txBody>
      </p:sp>
      <p:sp>
        <p:nvSpPr>
          <p:cNvPr id="426" name="Text Box 368"/>
          <p:cNvSpPr txBox="1">
            <a:spLocks noChangeArrowheads="1"/>
          </p:cNvSpPr>
          <p:nvPr/>
        </p:nvSpPr>
        <p:spPr bwMode="auto">
          <a:xfrm>
            <a:off x="3366809" y="4367898"/>
            <a:ext cx="1299785" cy="228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ts val="388"/>
              </a:spcBef>
            </a:pPr>
            <a:r>
              <a:rPr lang="es-ES_tradnl" altLang="es-MX" sz="462" b="1" dirty="0"/>
              <a:t>Calle y número (Exterior/Interior)</a:t>
            </a:r>
          </a:p>
          <a:p>
            <a:pPr>
              <a:spcBef>
                <a:spcPts val="388"/>
              </a:spcBef>
            </a:pPr>
            <a:r>
              <a:rPr lang="fr-FR" altLang="es-MX" sz="600" b="1" dirty="0">
                <a:solidFill>
                  <a:srgbClr val="0070C0"/>
                </a:solidFill>
              </a:rPr>
              <a:t>PALOMARES NE 23  NI 8</a:t>
            </a:r>
            <a:endParaRPr lang="es-ES_tradnl" altLang="es-MX" sz="646" b="1" dirty="0">
              <a:solidFill>
                <a:srgbClr val="0070C0"/>
              </a:solidFill>
            </a:endParaRPr>
          </a:p>
          <a:p>
            <a:pPr>
              <a:spcBef>
                <a:spcPts val="388"/>
              </a:spcBef>
            </a:pPr>
            <a:r>
              <a:rPr lang="es-ES_tradnl" altLang="es-MX" sz="462" b="1" dirty="0"/>
              <a:t>Colonia y Localidad </a:t>
            </a:r>
          </a:p>
          <a:p>
            <a:pPr>
              <a:spcBef>
                <a:spcPts val="388"/>
              </a:spcBef>
            </a:pPr>
            <a:r>
              <a:rPr lang="es-ES_tradnl" altLang="es-MX" sz="600" b="1" dirty="0">
                <a:solidFill>
                  <a:srgbClr val="0070C0"/>
                </a:solidFill>
              </a:rPr>
              <a:t>AGRICOLA / EL SALITRE</a:t>
            </a:r>
            <a:endParaRPr lang="es-ES_tradnl" altLang="es-MX" sz="646" b="1" dirty="0">
              <a:solidFill>
                <a:srgbClr val="0070C0"/>
              </a:solidFill>
            </a:endParaRPr>
          </a:p>
          <a:p>
            <a:pPr>
              <a:spcBef>
                <a:spcPts val="388"/>
              </a:spcBef>
            </a:pPr>
            <a:endParaRPr lang="es-ES_tradnl" altLang="es-MX" sz="462" b="1" dirty="0"/>
          </a:p>
        </p:txBody>
      </p:sp>
      <p:sp>
        <p:nvSpPr>
          <p:cNvPr id="428" name="Text Box 368"/>
          <p:cNvSpPr txBox="1">
            <a:spLocks noChangeArrowheads="1"/>
          </p:cNvSpPr>
          <p:nvPr/>
        </p:nvSpPr>
        <p:spPr bwMode="auto">
          <a:xfrm>
            <a:off x="4596690" y="4379879"/>
            <a:ext cx="1285903"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ts val="388"/>
              </a:spcBef>
            </a:pPr>
            <a:r>
              <a:rPr lang="es-ES_tradnl" altLang="es-MX" sz="462" b="1" dirty="0"/>
              <a:t>Municipio y Entidad   </a:t>
            </a:r>
            <a:r>
              <a:rPr lang="es-ES_tradnl" altLang="es-MX" sz="600" b="1" dirty="0">
                <a:solidFill>
                  <a:srgbClr val="0070C0"/>
                </a:solidFill>
              </a:rPr>
              <a:t>EL LLANO /AGUASCALIENTES</a:t>
            </a:r>
          </a:p>
          <a:p>
            <a:pPr>
              <a:spcBef>
                <a:spcPts val="388"/>
              </a:spcBef>
            </a:pPr>
            <a:r>
              <a:rPr lang="es-ES_tradnl" altLang="es-MX" sz="462" b="1" dirty="0"/>
              <a:t>Teléfono</a:t>
            </a:r>
          </a:p>
          <a:p>
            <a:pPr>
              <a:spcBef>
                <a:spcPts val="388"/>
              </a:spcBef>
            </a:pPr>
            <a:endParaRPr lang="es-ES_tradnl" altLang="es-MX" sz="462" b="1" dirty="0">
              <a:solidFill>
                <a:srgbClr val="0070C0"/>
              </a:solidFill>
            </a:endParaRPr>
          </a:p>
        </p:txBody>
      </p:sp>
      <p:sp>
        <p:nvSpPr>
          <p:cNvPr id="431" name="Text Box 351"/>
          <p:cNvSpPr txBox="1">
            <a:spLocks noChangeArrowheads="1"/>
          </p:cNvSpPr>
          <p:nvPr/>
        </p:nvSpPr>
        <p:spPr bwMode="auto">
          <a:xfrm>
            <a:off x="5672485" y="2409635"/>
            <a:ext cx="563684" cy="218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r>
              <a:rPr lang="es-ES_tradnl" altLang="es-MX" sz="462" b="1" dirty="0"/>
              <a:t>MEDIO DE</a:t>
            </a:r>
          </a:p>
          <a:p>
            <a:pPr algn="ctr"/>
            <a:r>
              <a:rPr lang="es-ES_tradnl" altLang="es-MX" sz="462" b="1" dirty="0"/>
              <a:t>ATENCIÓN</a:t>
            </a:r>
          </a:p>
        </p:txBody>
      </p:sp>
      <p:sp>
        <p:nvSpPr>
          <p:cNvPr id="434" name="Line 58"/>
          <p:cNvSpPr>
            <a:spLocks noChangeShapeType="1"/>
          </p:cNvSpPr>
          <p:nvPr/>
        </p:nvSpPr>
        <p:spPr bwMode="auto">
          <a:xfrm>
            <a:off x="7211112" y="2540278"/>
            <a:ext cx="0" cy="253871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36" name="Rectángulo 435"/>
          <p:cNvSpPr/>
          <p:nvPr/>
        </p:nvSpPr>
        <p:spPr>
          <a:xfrm rot="16200000">
            <a:off x="5682346" y="3575299"/>
            <a:ext cx="1230451" cy="187871"/>
          </a:xfrm>
          <a:prstGeom prst="rect">
            <a:avLst/>
          </a:prstGeom>
        </p:spPr>
        <p:txBody>
          <a:bodyPr wrap="none">
            <a:spAutoFit/>
          </a:bodyPr>
          <a:lstStyle/>
          <a:p>
            <a:pPr defTabSz="664632">
              <a:spcAft>
                <a:spcPts val="412"/>
              </a:spcAft>
            </a:pPr>
            <a:r>
              <a:rPr lang="es-ES_tradnl" altLang="es-MX" sz="554" b="1" dirty="0"/>
              <a:t>PROMOCIÓN Y PREVENCIÓN</a:t>
            </a:r>
          </a:p>
        </p:txBody>
      </p:sp>
      <p:sp>
        <p:nvSpPr>
          <p:cNvPr id="437" name="Rectángulo 436"/>
          <p:cNvSpPr/>
          <p:nvPr/>
        </p:nvSpPr>
        <p:spPr>
          <a:xfrm rot="16200000">
            <a:off x="5943401" y="3658394"/>
            <a:ext cx="1015860" cy="260442"/>
          </a:xfrm>
          <a:prstGeom prst="rect">
            <a:avLst/>
          </a:prstGeom>
        </p:spPr>
        <p:txBody>
          <a:bodyPr wrap="none">
            <a:spAutoFit/>
          </a:bodyPr>
          <a:lstStyle/>
          <a:p>
            <a:pPr defTabSz="664632">
              <a:lnSpc>
                <a:spcPts val="554"/>
              </a:lnSpc>
            </a:pPr>
            <a:r>
              <a:rPr lang="es-ES_tradnl" altLang="es-MX" sz="554" b="1" dirty="0"/>
              <a:t>CUIDADO A PACIENTE </a:t>
            </a:r>
          </a:p>
          <a:p>
            <a:pPr defTabSz="664632">
              <a:lnSpc>
                <a:spcPts val="554"/>
              </a:lnSpc>
            </a:pPr>
            <a:r>
              <a:rPr lang="es-ES_tradnl" altLang="es-MX" sz="554" b="1" dirty="0"/>
              <a:t>CON COVID-19</a:t>
            </a:r>
          </a:p>
        </p:txBody>
      </p:sp>
      <p:sp>
        <p:nvSpPr>
          <p:cNvPr id="438" name="Rectángulo 437"/>
          <p:cNvSpPr/>
          <p:nvPr/>
        </p:nvSpPr>
        <p:spPr>
          <a:xfrm rot="16200000">
            <a:off x="5986998" y="3498334"/>
            <a:ext cx="1278351" cy="260442"/>
          </a:xfrm>
          <a:prstGeom prst="rect">
            <a:avLst/>
          </a:prstGeom>
        </p:spPr>
        <p:txBody>
          <a:bodyPr wrap="none">
            <a:spAutoFit/>
          </a:bodyPr>
          <a:lstStyle/>
          <a:p>
            <a:pPr defTabSz="664632">
              <a:lnSpc>
                <a:spcPts val="554"/>
              </a:lnSpc>
            </a:pPr>
            <a:r>
              <a:rPr lang="es-ES_tradnl" altLang="es-MX" sz="554" b="1" dirty="0"/>
              <a:t>CONVIVENCIA CON PACIENTE </a:t>
            </a:r>
          </a:p>
          <a:p>
            <a:pPr defTabSz="664632">
              <a:lnSpc>
                <a:spcPts val="554"/>
              </a:lnSpc>
            </a:pPr>
            <a:r>
              <a:rPr lang="es-ES_tradnl" altLang="es-MX" sz="554" b="1" dirty="0"/>
              <a:t>COVID-19</a:t>
            </a:r>
          </a:p>
        </p:txBody>
      </p:sp>
      <p:sp>
        <p:nvSpPr>
          <p:cNvPr id="439" name="Line 59"/>
          <p:cNvSpPr>
            <a:spLocks noChangeShapeType="1"/>
          </p:cNvSpPr>
          <p:nvPr/>
        </p:nvSpPr>
        <p:spPr bwMode="auto">
          <a:xfrm>
            <a:off x="6350385" y="277689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40" name="Line 59"/>
          <p:cNvSpPr>
            <a:spLocks noChangeShapeType="1"/>
          </p:cNvSpPr>
          <p:nvPr/>
        </p:nvSpPr>
        <p:spPr bwMode="auto">
          <a:xfrm>
            <a:off x="6861278" y="2659380"/>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41" name="Line 59"/>
          <p:cNvSpPr>
            <a:spLocks noChangeShapeType="1"/>
          </p:cNvSpPr>
          <p:nvPr/>
        </p:nvSpPr>
        <p:spPr bwMode="auto">
          <a:xfrm>
            <a:off x="6523047" y="277689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64" name="Rectángulo 463"/>
          <p:cNvSpPr/>
          <p:nvPr/>
        </p:nvSpPr>
        <p:spPr>
          <a:xfrm rot="16200000">
            <a:off x="6294733" y="3572667"/>
            <a:ext cx="1333784" cy="260442"/>
          </a:xfrm>
          <a:prstGeom prst="rect">
            <a:avLst/>
          </a:prstGeom>
        </p:spPr>
        <p:txBody>
          <a:bodyPr wrap="square">
            <a:spAutoFit/>
          </a:bodyPr>
          <a:lstStyle/>
          <a:p>
            <a:pPr defTabSz="664632">
              <a:lnSpc>
                <a:spcPts val="554"/>
              </a:lnSpc>
            </a:pPr>
            <a:r>
              <a:rPr lang="es-ES_tradnl" altLang="es-MX" sz="554" b="1" dirty="0"/>
              <a:t>CONSEJERÍA DE </a:t>
            </a:r>
          </a:p>
          <a:p>
            <a:pPr defTabSz="664632">
              <a:lnSpc>
                <a:spcPts val="554"/>
              </a:lnSpc>
            </a:pPr>
            <a:r>
              <a:rPr lang="es-ES_tradnl" altLang="es-MX" sz="554" b="1" dirty="0"/>
              <a:t>PLANIFICACIÓN FAMILIAR</a:t>
            </a:r>
          </a:p>
        </p:txBody>
      </p:sp>
      <p:sp>
        <p:nvSpPr>
          <p:cNvPr id="465" name="Rectángulo 464"/>
          <p:cNvSpPr/>
          <p:nvPr/>
        </p:nvSpPr>
        <p:spPr>
          <a:xfrm rot="16200000">
            <a:off x="6637075" y="3718038"/>
            <a:ext cx="1004364" cy="260442"/>
          </a:xfrm>
          <a:prstGeom prst="rect">
            <a:avLst/>
          </a:prstGeom>
        </p:spPr>
        <p:txBody>
          <a:bodyPr wrap="none">
            <a:spAutoFit/>
          </a:bodyPr>
          <a:lstStyle/>
          <a:p>
            <a:pPr defTabSz="664632">
              <a:lnSpc>
                <a:spcPts val="554"/>
              </a:lnSpc>
            </a:pPr>
            <a:r>
              <a:rPr lang="es-ES_tradnl" altLang="es-MX" sz="554" b="1" dirty="0"/>
              <a:t>ORIENTACIÓN OTROS </a:t>
            </a:r>
          </a:p>
          <a:p>
            <a:pPr defTabSz="664632">
              <a:lnSpc>
                <a:spcPts val="554"/>
              </a:lnSpc>
            </a:pPr>
            <a:r>
              <a:rPr lang="es-ES_tradnl" altLang="es-MX" sz="554" b="1" dirty="0"/>
              <a:t>TEMAS DE SALUD</a:t>
            </a:r>
          </a:p>
        </p:txBody>
      </p:sp>
      <p:sp>
        <p:nvSpPr>
          <p:cNvPr id="466" name="CuadroTexto 465"/>
          <p:cNvSpPr txBox="1"/>
          <p:nvPr/>
        </p:nvSpPr>
        <p:spPr>
          <a:xfrm>
            <a:off x="6826300" y="4239946"/>
            <a:ext cx="456236" cy="212292"/>
          </a:xfrm>
          <a:prstGeom prst="rect">
            <a:avLst/>
          </a:prstGeom>
          <a:noFill/>
        </p:spPr>
        <p:txBody>
          <a:bodyPr wrap="square" rtlCol="0">
            <a:spAutoFit/>
          </a:bodyPr>
          <a:lstStyle/>
          <a:p>
            <a:r>
              <a:rPr lang="es-MX" sz="554" b="1" dirty="0"/>
              <a:t>11     4</a:t>
            </a:r>
            <a:endParaRPr lang="es-MX" sz="1662" b="1" dirty="0"/>
          </a:p>
        </p:txBody>
      </p:sp>
      <p:sp>
        <p:nvSpPr>
          <p:cNvPr id="22" name="Rectángulo 21"/>
          <p:cNvSpPr/>
          <p:nvPr/>
        </p:nvSpPr>
        <p:spPr>
          <a:xfrm>
            <a:off x="6152788" y="2612078"/>
            <a:ext cx="666686" cy="212292"/>
          </a:xfrm>
          <a:prstGeom prst="rect">
            <a:avLst/>
          </a:prstGeom>
        </p:spPr>
        <p:txBody>
          <a:bodyPr wrap="square">
            <a:spAutoFit/>
          </a:bodyPr>
          <a:lstStyle/>
          <a:p>
            <a:pPr algn="ctr"/>
            <a:r>
              <a:rPr lang="es-ES_tradnl" altLang="es-MX" sz="554" b="1" dirty="0"/>
              <a:t>COVID-19</a:t>
            </a:r>
            <a:endParaRPr lang="es-ES_tradnl" altLang="es-MX" sz="554" dirty="0"/>
          </a:p>
        </p:txBody>
      </p:sp>
      <p:sp>
        <p:nvSpPr>
          <p:cNvPr id="467" name="Line 345"/>
          <p:cNvSpPr>
            <a:spLocks noChangeShapeType="1"/>
          </p:cNvSpPr>
          <p:nvPr/>
        </p:nvSpPr>
        <p:spPr bwMode="auto">
          <a:xfrm>
            <a:off x="6119303" y="2768756"/>
            <a:ext cx="738151"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88" name="Line 59"/>
          <p:cNvSpPr>
            <a:spLocks noChangeShapeType="1"/>
          </p:cNvSpPr>
          <p:nvPr/>
        </p:nvSpPr>
        <p:spPr bwMode="auto">
          <a:xfrm>
            <a:off x="11779474" y="2540278"/>
            <a:ext cx="0" cy="253871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85" name="Line 46"/>
          <p:cNvSpPr>
            <a:spLocks noChangeShapeType="1"/>
          </p:cNvSpPr>
          <p:nvPr/>
        </p:nvSpPr>
        <p:spPr bwMode="auto">
          <a:xfrm>
            <a:off x="11895534" y="2421177"/>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95" name="Line 60"/>
          <p:cNvSpPr>
            <a:spLocks noChangeShapeType="1"/>
          </p:cNvSpPr>
          <p:nvPr/>
        </p:nvSpPr>
        <p:spPr bwMode="auto">
          <a:xfrm>
            <a:off x="11551264" y="2540278"/>
            <a:ext cx="0" cy="253871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29" name="Rectángulo 228"/>
          <p:cNvSpPr/>
          <p:nvPr/>
        </p:nvSpPr>
        <p:spPr>
          <a:xfrm rot="16200000">
            <a:off x="10984981" y="3419004"/>
            <a:ext cx="1713680" cy="187871"/>
          </a:xfrm>
          <a:prstGeom prst="rect">
            <a:avLst/>
          </a:prstGeom>
        </p:spPr>
        <p:txBody>
          <a:bodyPr wrap="square">
            <a:spAutoFit/>
          </a:bodyPr>
          <a:lstStyle/>
          <a:p>
            <a:r>
              <a:rPr lang="es-ES_tradnl" altLang="es-MX" sz="554" b="1" dirty="0"/>
              <a:t>PASE DE VISITA A DISTANCIA</a:t>
            </a:r>
            <a:endParaRPr lang="es-MX" sz="646" dirty="0"/>
          </a:p>
        </p:txBody>
      </p:sp>
      <p:sp>
        <p:nvSpPr>
          <p:cNvPr id="234" name="Rectángulo 233"/>
          <p:cNvSpPr/>
          <p:nvPr/>
        </p:nvSpPr>
        <p:spPr>
          <a:xfrm rot="16200000">
            <a:off x="11248677" y="2729338"/>
            <a:ext cx="848895" cy="233313"/>
          </a:xfrm>
          <a:prstGeom prst="rect">
            <a:avLst/>
          </a:prstGeom>
        </p:spPr>
        <p:txBody>
          <a:bodyPr wrap="square">
            <a:spAutoFit/>
          </a:bodyPr>
          <a:lstStyle/>
          <a:p>
            <a:pPr algn="ctr" defTabSz="664632">
              <a:lnSpc>
                <a:spcPts val="462"/>
              </a:lnSpc>
              <a:spcAft>
                <a:spcPts val="274"/>
              </a:spcAft>
            </a:pPr>
            <a:r>
              <a:rPr lang="es-ES_tradnl" altLang="es-MX" sz="462" b="1" dirty="0"/>
              <a:t>INTERCONSULTA A DISTANCIA</a:t>
            </a:r>
          </a:p>
        </p:txBody>
      </p:sp>
      <p:sp>
        <p:nvSpPr>
          <p:cNvPr id="3131" name="Line 377"/>
          <p:cNvSpPr>
            <a:spLocks noChangeShapeType="1"/>
          </p:cNvSpPr>
          <p:nvPr/>
        </p:nvSpPr>
        <p:spPr bwMode="auto">
          <a:xfrm flipH="1">
            <a:off x="10658358" y="2787644"/>
            <a:ext cx="1"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90" name="Line 61"/>
          <p:cNvSpPr>
            <a:spLocks noChangeShapeType="1"/>
          </p:cNvSpPr>
          <p:nvPr/>
        </p:nvSpPr>
        <p:spPr bwMode="auto">
          <a:xfrm>
            <a:off x="11337818" y="278764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96" name="Line 60"/>
          <p:cNvSpPr>
            <a:spLocks noChangeShapeType="1"/>
          </p:cNvSpPr>
          <p:nvPr/>
        </p:nvSpPr>
        <p:spPr bwMode="auto">
          <a:xfrm>
            <a:off x="10885359" y="278764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97" name="Line 61"/>
          <p:cNvSpPr>
            <a:spLocks noChangeShapeType="1"/>
          </p:cNvSpPr>
          <p:nvPr/>
        </p:nvSpPr>
        <p:spPr bwMode="auto">
          <a:xfrm>
            <a:off x="10770803" y="278764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98" name="Line 60"/>
          <p:cNvSpPr>
            <a:spLocks noChangeShapeType="1"/>
          </p:cNvSpPr>
          <p:nvPr/>
        </p:nvSpPr>
        <p:spPr bwMode="auto">
          <a:xfrm>
            <a:off x="11228251" y="278764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134" name="Line 382"/>
          <p:cNvSpPr>
            <a:spLocks noChangeShapeType="1"/>
          </p:cNvSpPr>
          <p:nvPr/>
        </p:nvSpPr>
        <p:spPr bwMode="auto">
          <a:xfrm>
            <a:off x="11110136" y="2540278"/>
            <a:ext cx="0" cy="253871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99" name="Line 30"/>
          <p:cNvSpPr>
            <a:spLocks noChangeShapeType="1"/>
          </p:cNvSpPr>
          <p:nvPr/>
        </p:nvSpPr>
        <p:spPr bwMode="auto">
          <a:xfrm flipH="1">
            <a:off x="10536356" y="2540278"/>
            <a:ext cx="1" cy="253871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112" name="Text Box 351"/>
          <p:cNvSpPr txBox="1">
            <a:spLocks noChangeArrowheads="1"/>
          </p:cNvSpPr>
          <p:nvPr/>
        </p:nvSpPr>
        <p:spPr bwMode="auto">
          <a:xfrm>
            <a:off x="10501099" y="2528183"/>
            <a:ext cx="633738" cy="198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r>
              <a:rPr lang="es-ES_tradnl" altLang="es-MX" sz="462" b="1" dirty="0"/>
              <a:t>SEGUIMIENTO</a:t>
            </a:r>
          </a:p>
          <a:p>
            <a:pPr algn="ctr"/>
            <a:r>
              <a:rPr lang="es-ES_tradnl" altLang="es-MX" sz="462" b="1" dirty="0"/>
              <a:t>A DISTANCIA</a:t>
            </a:r>
            <a:endParaRPr lang="es-ES_tradnl" altLang="es-MX" sz="462" dirty="0"/>
          </a:p>
        </p:txBody>
      </p:sp>
      <p:sp>
        <p:nvSpPr>
          <p:cNvPr id="223" name="Rectángulo 222"/>
          <p:cNvSpPr/>
          <p:nvPr/>
        </p:nvSpPr>
        <p:spPr>
          <a:xfrm rot="16200000">
            <a:off x="9985239" y="3543101"/>
            <a:ext cx="1465486" cy="187871"/>
          </a:xfrm>
          <a:prstGeom prst="rect">
            <a:avLst/>
          </a:prstGeom>
        </p:spPr>
        <p:txBody>
          <a:bodyPr wrap="square">
            <a:spAutoFit/>
          </a:bodyPr>
          <a:lstStyle/>
          <a:p>
            <a:r>
              <a:rPr lang="es-ES_tradnl" altLang="es-MX" sz="554" b="1" dirty="0"/>
              <a:t>ENFERMOS CRÓNICOS (UCID)</a:t>
            </a:r>
            <a:endParaRPr lang="es-MX" sz="646" dirty="0"/>
          </a:p>
        </p:txBody>
      </p:sp>
      <p:sp>
        <p:nvSpPr>
          <p:cNvPr id="225" name="Rectángulo 224"/>
          <p:cNvSpPr/>
          <p:nvPr/>
        </p:nvSpPr>
        <p:spPr>
          <a:xfrm rot="16200000">
            <a:off x="10301049" y="3976258"/>
            <a:ext cx="599174" cy="187871"/>
          </a:xfrm>
          <a:prstGeom prst="rect">
            <a:avLst/>
          </a:prstGeom>
        </p:spPr>
        <p:txBody>
          <a:bodyPr wrap="square">
            <a:spAutoFit/>
          </a:bodyPr>
          <a:lstStyle/>
          <a:p>
            <a:pPr defTabSz="664632"/>
            <a:r>
              <a:rPr lang="es-MX" altLang="es-MX" sz="554" b="1" dirty="0"/>
              <a:t>COVID-19</a:t>
            </a:r>
          </a:p>
        </p:txBody>
      </p:sp>
      <p:sp>
        <p:nvSpPr>
          <p:cNvPr id="226" name="Rectángulo 225"/>
          <p:cNvSpPr/>
          <p:nvPr/>
        </p:nvSpPr>
        <p:spPr>
          <a:xfrm rot="16200000">
            <a:off x="10310195" y="3626200"/>
            <a:ext cx="1266855" cy="187871"/>
          </a:xfrm>
          <a:prstGeom prst="rect">
            <a:avLst/>
          </a:prstGeom>
        </p:spPr>
        <p:txBody>
          <a:bodyPr wrap="none">
            <a:spAutoFit/>
          </a:bodyPr>
          <a:lstStyle/>
          <a:p>
            <a:pPr defTabSz="664632"/>
            <a:r>
              <a:rPr lang="es-ES_tradnl" altLang="es-MX" sz="554" b="1" dirty="0"/>
              <a:t>SALUD MATERNA-PERINATAL</a:t>
            </a:r>
          </a:p>
        </p:txBody>
      </p:sp>
      <p:sp>
        <p:nvSpPr>
          <p:cNvPr id="248" name="Rectángulo 247"/>
          <p:cNvSpPr/>
          <p:nvPr/>
        </p:nvSpPr>
        <p:spPr>
          <a:xfrm rot="16200000">
            <a:off x="10442743" y="3876925"/>
            <a:ext cx="780192" cy="187871"/>
          </a:xfrm>
          <a:prstGeom prst="rect">
            <a:avLst/>
          </a:prstGeom>
        </p:spPr>
        <p:txBody>
          <a:bodyPr wrap="none">
            <a:spAutoFit/>
          </a:bodyPr>
          <a:lstStyle/>
          <a:p>
            <a:pPr defTabSz="664632">
              <a:spcBef>
                <a:spcPts val="343"/>
              </a:spcBef>
            </a:pPr>
            <a:r>
              <a:rPr lang="es-ES_tradnl" altLang="es-MX" sz="554" b="1" dirty="0"/>
              <a:t>SALUD MENTAL</a:t>
            </a:r>
            <a:endParaRPr lang="es-ES_tradnl" altLang="es-MX" sz="554" dirty="0"/>
          </a:p>
        </p:txBody>
      </p:sp>
      <p:sp>
        <p:nvSpPr>
          <p:cNvPr id="469" name="Text Box 351"/>
          <p:cNvSpPr txBox="1">
            <a:spLocks noChangeArrowheads="1"/>
          </p:cNvSpPr>
          <p:nvPr/>
        </p:nvSpPr>
        <p:spPr bwMode="auto">
          <a:xfrm>
            <a:off x="11036819" y="2518129"/>
            <a:ext cx="584502" cy="218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ctr">
              <a:defRPr sz="500" b="1"/>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s-ES_tradnl" altLang="es-MX" sz="462" dirty="0"/>
              <a:t>MONITOREO A DISTANCIA</a:t>
            </a:r>
          </a:p>
        </p:txBody>
      </p:sp>
      <p:sp>
        <p:nvSpPr>
          <p:cNvPr id="470" name="Rectángulo 469"/>
          <p:cNvSpPr/>
          <p:nvPr/>
        </p:nvSpPr>
        <p:spPr>
          <a:xfrm rot="16200000">
            <a:off x="10777805" y="3764354"/>
            <a:ext cx="1008196" cy="187871"/>
          </a:xfrm>
          <a:prstGeom prst="rect">
            <a:avLst/>
          </a:prstGeom>
        </p:spPr>
        <p:txBody>
          <a:bodyPr wrap="none">
            <a:spAutoFit/>
          </a:bodyPr>
          <a:lstStyle/>
          <a:p>
            <a:r>
              <a:rPr lang="es-ES_tradnl" altLang="es-MX" sz="554" b="1" dirty="0"/>
              <a:t>ENFERMOS CRÓNICOS</a:t>
            </a:r>
            <a:endParaRPr lang="es-MX" sz="646" dirty="0"/>
          </a:p>
        </p:txBody>
      </p:sp>
      <p:sp>
        <p:nvSpPr>
          <p:cNvPr id="471" name="Rectángulo 470"/>
          <p:cNvSpPr/>
          <p:nvPr/>
        </p:nvSpPr>
        <p:spPr>
          <a:xfrm rot="16200000">
            <a:off x="10899620" y="3977656"/>
            <a:ext cx="559854" cy="187871"/>
          </a:xfrm>
          <a:prstGeom prst="rect">
            <a:avLst/>
          </a:prstGeom>
        </p:spPr>
        <p:txBody>
          <a:bodyPr wrap="none">
            <a:spAutoFit/>
          </a:bodyPr>
          <a:lstStyle/>
          <a:p>
            <a:pPr defTabSz="664632"/>
            <a:r>
              <a:rPr lang="es-MX" altLang="es-MX" sz="554" b="1" dirty="0"/>
              <a:t>COVID-19</a:t>
            </a:r>
          </a:p>
        </p:txBody>
      </p:sp>
      <p:sp>
        <p:nvSpPr>
          <p:cNvPr id="472" name="Rectángulo 471"/>
          <p:cNvSpPr/>
          <p:nvPr/>
        </p:nvSpPr>
        <p:spPr>
          <a:xfrm rot="16200000">
            <a:off x="10827817" y="3707556"/>
            <a:ext cx="1125070" cy="187871"/>
          </a:xfrm>
          <a:prstGeom prst="rect">
            <a:avLst/>
          </a:prstGeom>
        </p:spPr>
        <p:txBody>
          <a:bodyPr wrap="none">
            <a:spAutoFit/>
          </a:bodyPr>
          <a:lstStyle/>
          <a:p>
            <a:pPr defTabSz="664632"/>
            <a:r>
              <a:rPr lang="es-ES_tradnl" altLang="es-MX" sz="554" b="1" dirty="0"/>
              <a:t>EMBARAZO Y PUERPERIO</a:t>
            </a:r>
          </a:p>
        </p:txBody>
      </p:sp>
      <p:sp>
        <p:nvSpPr>
          <p:cNvPr id="474" name="CuadroTexto 473"/>
          <p:cNvSpPr txBox="1"/>
          <p:nvPr/>
        </p:nvSpPr>
        <p:spPr>
          <a:xfrm>
            <a:off x="10936906" y="4252557"/>
            <a:ext cx="574886" cy="212292"/>
          </a:xfrm>
          <a:prstGeom prst="rect">
            <a:avLst/>
          </a:prstGeom>
          <a:noFill/>
        </p:spPr>
        <p:txBody>
          <a:bodyPr wrap="square" rtlCol="0">
            <a:spAutoFit/>
          </a:bodyPr>
          <a:lstStyle/>
          <a:p>
            <a:r>
              <a:rPr lang="es-MX" sz="554" b="1" dirty="0"/>
              <a:t> 5    6    6    6</a:t>
            </a:r>
            <a:endParaRPr lang="es-MX" sz="1662" b="1" dirty="0"/>
          </a:p>
        </p:txBody>
      </p:sp>
      <p:sp>
        <p:nvSpPr>
          <p:cNvPr id="86" name="Line 57"/>
          <p:cNvSpPr>
            <a:spLocks noChangeShapeType="1"/>
          </p:cNvSpPr>
          <p:nvPr/>
        </p:nvSpPr>
        <p:spPr bwMode="auto">
          <a:xfrm>
            <a:off x="9503106"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93" name="Line 46"/>
          <p:cNvSpPr>
            <a:spLocks noChangeShapeType="1"/>
          </p:cNvSpPr>
          <p:nvPr/>
        </p:nvSpPr>
        <p:spPr bwMode="auto">
          <a:xfrm flipH="1">
            <a:off x="8935310"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35" name="Rectángulo 234"/>
          <p:cNvSpPr/>
          <p:nvPr/>
        </p:nvSpPr>
        <p:spPr>
          <a:xfrm rot="16200000">
            <a:off x="8149934" y="3428024"/>
            <a:ext cx="1695642" cy="187871"/>
          </a:xfrm>
          <a:prstGeom prst="rect">
            <a:avLst/>
          </a:prstGeom>
        </p:spPr>
        <p:txBody>
          <a:bodyPr wrap="square">
            <a:spAutoFit/>
          </a:bodyPr>
          <a:lstStyle/>
          <a:p>
            <a:pPr defTabSz="664632">
              <a:spcBef>
                <a:spcPts val="138"/>
              </a:spcBef>
            </a:pPr>
            <a:r>
              <a:rPr lang="es-ES_tradnl" altLang="es-MX" sz="554" b="1" dirty="0"/>
              <a:t>EMBARAZO (</a:t>
            </a:r>
            <a:r>
              <a:rPr lang="es-ES_tradnl" altLang="es-MX" sz="462" b="1" dirty="0"/>
              <a:t>SEMANA DE GESTACIÓN</a:t>
            </a:r>
            <a:r>
              <a:rPr lang="es-ES_tradnl" altLang="es-MX" sz="554" b="1" dirty="0"/>
              <a:t>)</a:t>
            </a:r>
          </a:p>
        </p:txBody>
      </p:sp>
      <p:sp>
        <p:nvSpPr>
          <p:cNvPr id="236" name="Rectángulo 235"/>
          <p:cNvSpPr/>
          <p:nvPr/>
        </p:nvSpPr>
        <p:spPr>
          <a:xfrm rot="16200000">
            <a:off x="8395906" y="3560749"/>
            <a:ext cx="1430192" cy="187871"/>
          </a:xfrm>
          <a:prstGeom prst="rect">
            <a:avLst/>
          </a:prstGeom>
        </p:spPr>
        <p:txBody>
          <a:bodyPr wrap="square">
            <a:spAutoFit/>
          </a:bodyPr>
          <a:lstStyle/>
          <a:p>
            <a:pPr defTabSz="664632">
              <a:spcBef>
                <a:spcPts val="138"/>
              </a:spcBef>
              <a:spcAft>
                <a:spcPts val="274"/>
              </a:spcAft>
            </a:pPr>
            <a:r>
              <a:rPr lang="es-ES_tradnl" altLang="es-MX" sz="554" b="1" dirty="0"/>
              <a:t>PUERPERIO (DÍAS)</a:t>
            </a:r>
          </a:p>
        </p:txBody>
      </p:sp>
      <p:sp>
        <p:nvSpPr>
          <p:cNvPr id="238" name="Rectángulo 237"/>
          <p:cNvSpPr/>
          <p:nvPr/>
        </p:nvSpPr>
        <p:spPr>
          <a:xfrm rot="16200000">
            <a:off x="9009567" y="3948465"/>
            <a:ext cx="654758" cy="187871"/>
          </a:xfrm>
          <a:prstGeom prst="rect">
            <a:avLst/>
          </a:prstGeom>
        </p:spPr>
        <p:txBody>
          <a:bodyPr wrap="square">
            <a:spAutoFit/>
          </a:bodyPr>
          <a:lstStyle/>
          <a:p>
            <a:r>
              <a:rPr lang="es-ES_tradnl" altLang="es-MX" sz="554" b="1" dirty="0"/>
              <a:t>DIABETES</a:t>
            </a:r>
            <a:endParaRPr lang="es-MX" sz="646" dirty="0"/>
          </a:p>
        </p:txBody>
      </p:sp>
      <p:sp>
        <p:nvSpPr>
          <p:cNvPr id="475" name="Line 338"/>
          <p:cNvSpPr>
            <a:spLocks noChangeShapeType="1"/>
          </p:cNvSpPr>
          <p:nvPr/>
        </p:nvSpPr>
        <p:spPr bwMode="auto">
          <a:xfrm>
            <a:off x="9736119"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76" name="Line 58"/>
          <p:cNvSpPr>
            <a:spLocks noChangeShapeType="1"/>
          </p:cNvSpPr>
          <p:nvPr/>
        </p:nvSpPr>
        <p:spPr bwMode="auto">
          <a:xfrm>
            <a:off x="9616465"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77" name="Line 339"/>
          <p:cNvSpPr>
            <a:spLocks noChangeShapeType="1"/>
          </p:cNvSpPr>
          <p:nvPr/>
        </p:nvSpPr>
        <p:spPr bwMode="auto">
          <a:xfrm>
            <a:off x="9962439"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78" name="Line 59"/>
          <p:cNvSpPr>
            <a:spLocks noChangeShapeType="1"/>
          </p:cNvSpPr>
          <p:nvPr/>
        </p:nvSpPr>
        <p:spPr bwMode="auto">
          <a:xfrm>
            <a:off x="9850661"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79" name="Rectángulo 478"/>
          <p:cNvSpPr/>
          <p:nvPr/>
        </p:nvSpPr>
        <p:spPr>
          <a:xfrm rot="16200000">
            <a:off x="8871045" y="3703706"/>
            <a:ext cx="1144276" cy="187871"/>
          </a:xfrm>
          <a:prstGeom prst="rect">
            <a:avLst/>
          </a:prstGeom>
        </p:spPr>
        <p:txBody>
          <a:bodyPr wrap="square">
            <a:spAutoFit/>
          </a:bodyPr>
          <a:lstStyle/>
          <a:p>
            <a:pPr defTabSz="664632"/>
            <a:r>
              <a:rPr lang="es-ES_tradnl" altLang="es-MX" sz="554" b="1" dirty="0"/>
              <a:t>HIPERTENSIÓN </a:t>
            </a:r>
          </a:p>
        </p:txBody>
      </p:sp>
      <p:sp>
        <p:nvSpPr>
          <p:cNvPr id="480" name="Rectángulo 479"/>
          <p:cNvSpPr/>
          <p:nvPr/>
        </p:nvSpPr>
        <p:spPr>
          <a:xfrm rot="16200000">
            <a:off x="9300602" y="3668397"/>
            <a:ext cx="1214892" cy="187871"/>
          </a:xfrm>
          <a:prstGeom prst="rect">
            <a:avLst/>
          </a:prstGeom>
        </p:spPr>
        <p:txBody>
          <a:bodyPr wrap="square">
            <a:spAutoFit/>
          </a:bodyPr>
          <a:lstStyle/>
          <a:p>
            <a:pPr defTabSz="664632"/>
            <a:r>
              <a:rPr lang="es-ES_tradnl" altLang="es-MX" sz="554" b="1" dirty="0"/>
              <a:t>INMUNOSUPRESIÓN</a:t>
            </a:r>
          </a:p>
        </p:txBody>
      </p:sp>
      <p:sp>
        <p:nvSpPr>
          <p:cNvPr id="481" name="Rectángulo 480"/>
          <p:cNvSpPr/>
          <p:nvPr/>
        </p:nvSpPr>
        <p:spPr>
          <a:xfrm rot="16200000">
            <a:off x="8732272" y="3442732"/>
            <a:ext cx="1666224" cy="187871"/>
          </a:xfrm>
          <a:prstGeom prst="rect">
            <a:avLst/>
          </a:prstGeom>
        </p:spPr>
        <p:txBody>
          <a:bodyPr wrap="square">
            <a:spAutoFit/>
          </a:bodyPr>
          <a:lstStyle/>
          <a:p>
            <a:pPr defTabSz="664632"/>
            <a:r>
              <a:rPr lang="es-MX" altLang="es-MX" sz="554" b="1" dirty="0"/>
              <a:t>ENFERMEDAD CARDIOVASCULAR</a:t>
            </a:r>
          </a:p>
        </p:txBody>
      </p:sp>
      <p:sp>
        <p:nvSpPr>
          <p:cNvPr id="482" name="Rectángulo 481"/>
          <p:cNvSpPr/>
          <p:nvPr/>
        </p:nvSpPr>
        <p:spPr>
          <a:xfrm rot="16200000">
            <a:off x="9360776" y="3605593"/>
            <a:ext cx="1335830" cy="187871"/>
          </a:xfrm>
          <a:prstGeom prst="rect">
            <a:avLst/>
          </a:prstGeom>
        </p:spPr>
        <p:txBody>
          <a:bodyPr wrap="none">
            <a:spAutoFit/>
          </a:bodyPr>
          <a:lstStyle/>
          <a:p>
            <a:pPr defTabSz="664632">
              <a:spcBef>
                <a:spcPts val="274"/>
              </a:spcBef>
            </a:pPr>
            <a:r>
              <a:rPr lang="es-ES_tradnl" altLang="es-MX" sz="554" b="1" dirty="0"/>
              <a:t>INSUFICIENCIA RENAL CRÓNICA</a:t>
            </a:r>
          </a:p>
        </p:txBody>
      </p:sp>
      <p:sp>
        <p:nvSpPr>
          <p:cNvPr id="483" name="Rectángulo 482"/>
          <p:cNvSpPr/>
          <p:nvPr/>
        </p:nvSpPr>
        <p:spPr>
          <a:xfrm rot="16200000">
            <a:off x="9462342" y="4048402"/>
            <a:ext cx="439145" cy="187871"/>
          </a:xfrm>
          <a:prstGeom prst="rect">
            <a:avLst/>
          </a:prstGeom>
        </p:spPr>
        <p:txBody>
          <a:bodyPr wrap="none">
            <a:spAutoFit/>
          </a:bodyPr>
          <a:lstStyle/>
          <a:p>
            <a:pPr defTabSz="664632">
              <a:spcBef>
                <a:spcPts val="343"/>
              </a:spcBef>
            </a:pPr>
            <a:r>
              <a:rPr lang="es-ES_tradnl" altLang="es-MX" sz="554" b="1" dirty="0"/>
              <a:t>ASMA</a:t>
            </a:r>
          </a:p>
        </p:txBody>
      </p:sp>
      <p:sp>
        <p:nvSpPr>
          <p:cNvPr id="3081" name="Line 34"/>
          <p:cNvSpPr>
            <a:spLocks noChangeShapeType="1"/>
          </p:cNvSpPr>
          <p:nvPr/>
        </p:nvSpPr>
        <p:spPr bwMode="auto">
          <a:xfrm flipH="1">
            <a:off x="8706228"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078" name="Line 20"/>
          <p:cNvSpPr>
            <a:spLocks noChangeShapeType="1"/>
          </p:cNvSpPr>
          <p:nvPr/>
        </p:nvSpPr>
        <p:spPr bwMode="auto">
          <a:xfrm flipH="1">
            <a:off x="8588009"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079" name="Line 30"/>
          <p:cNvSpPr>
            <a:spLocks noChangeShapeType="1"/>
          </p:cNvSpPr>
          <p:nvPr/>
        </p:nvSpPr>
        <p:spPr bwMode="auto">
          <a:xfrm flipH="1">
            <a:off x="8819477"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05" name="Rectángulo 204"/>
          <p:cNvSpPr/>
          <p:nvPr/>
        </p:nvSpPr>
        <p:spPr>
          <a:xfrm rot="16200000">
            <a:off x="6561556" y="3560900"/>
            <a:ext cx="1429889" cy="187871"/>
          </a:xfrm>
          <a:prstGeom prst="rect">
            <a:avLst/>
          </a:prstGeom>
        </p:spPr>
        <p:txBody>
          <a:bodyPr wrap="square">
            <a:spAutoFit/>
          </a:bodyPr>
          <a:lstStyle/>
          <a:p>
            <a:pPr defTabSz="664632">
              <a:spcAft>
                <a:spcPts val="274"/>
              </a:spcAft>
            </a:pPr>
            <a:r>
              <a:rPr lang="es-MX" sz="554" b="1" dirty="0"/>
              <a:t>FIEBRE</a:t>
            </a:r>
          </a:p>
        </p:txBody>
      </p:sp>
      <p:sp>
        <p:nvSpPr>
          <p:cNvPr id="217" name="Rectángulo 216"/>
          <p:cNvSpPr/>
          <p:nvPr/>
        </p:nvSpPr>
        <p:spPr>
          <a:xfrm rot="16200000">
            <a:off x="7031115" y="3567682"/>
            <a:ext cx="1416326" cy="187871"/>
          </a:xfrm>
          <a:prstGeom prst="rect">
            <a:avLst/>
          </a:prstGeom>
        </p:spPr>
        <p:txBody>
          <a:bodyPr wrap="square">
            <a:spAutoFit/>
          </a:bodyPr>
          <a:lstStyle/>
          <a:p>
            <a:pPr defTabSz="664632">
              <a:spcBef>
                <a:spcPts val="274"/>
              </a:spcBef>
              <a:spcAft>
                <a:spcPts val="274"/>
              </a:spcAft>
            </a:pPr>
            <a:r>
              <a:rPr lang="es-ES_tradnl" altLang="es-MX" sz="554" b="1" dirty="0"/>
              <a:t>CONJUNTIVITIS</a:t>
            </a:r>
          </a:p>
        </p:txBody>
      </p:sp>
      <p:sp>
        <p:nvSpPr>
          <p:cNvPr id="221" name="Rectángulo 220"/>
          <p:cNvSpPr/>
          <p:nvPr/>
        </p:nvSpPr>
        <p:spPr>
          <a:xfrm rot="16200000">
            <a:off x="8064920" y="3567682"/>
            <a:ext cx="1416326" cy="187871"/>
          </a:xfrm>
          <a:prstGeom prst="rect">
            <a:avLst/>
          </a:prstGeom>
        </p:spPr>
        <p:txBody>
          <a:bodyPr wrap="square">
            <a:spAutoFit/>
          </a:bodyPr>
          <a:lstStyle/>
          <a:p>
            <a:pPr defTabSz="664632">
              <a:spcAft>
                <a:spcPts val="274"/>
              </a:spcAft>
            </a:pPr>
            <a:r>
              <a:rPr lang="es-MX" altLang="es-MX" sz="554" b="1" dirty="0"/>
              <a:t>DISGEUSIA Y/O ANOSMIA</a:t>
            </a:r>
          </a:p>
        </p:txBody>
      </p:sp>
      <p:sp>
        <p:nvSpPr>
          <p:cNvPr id="222" name="Rectángulo 221"/>
          <p:cNvSpPr/>
          <p:nvPr/>
        </p:nvSpPr>
        <p:spPr>
          <a:xfrm rot="16200000">
            <a:off x="8176404" y="3567682"/>
            <a:ext cx="1416326" cy="187871"/>
          </a:xfrm>
          <a:prstGeom prst="rect">
            <a:avLst/>
          </a:prstGeom>
        </p:spPr>
        <p:txBody>
          <a:bodyPr wrap="square">
            <a:spAutoFit/>
          </a:bodyPr>
          <a:lstStyle/>
          <a:p>
            <a:r>
              <a:rPr lang="es-ES_tradnl" sz="554" b="1" dirty="0"/>
              <a:t>OTRO</a:t>
            </a:r>
            <a:endParaRPr lang="es-MX" sz="646" dirty="0"/>
          </a:p>
        </p:txBody>
      </p:sp>
      <p:sp>
        <p:nvSpPr>
          <p:cNvPr id="433" name="Line 338"/>
          <p:cNvSpPr>
            <a:spLocks noChangeShapeType="1"/>
          </p:cNvSpPr>
          <p:nvPr/>
        </p:nvSpPr>
        <p:spPr bwMode="auto">
          <a:xfrm flipH="1">
            <a:off x="8248976"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48" name="Line 339"/>
          <p:cNvSpPr>
            <a:spLocks noChangeShapeType="1"/>
          </p:cNvSpPr>
          <p:nvPr/>
        </p:nvSpPr>
        <p:spPr bwMode="auto">
          <a:xfrm>
            <a:off x="7557056"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49" name="Line 59"/>
          <p:cNvSpPr>
            <a:spLocks noChangeShapeType="1"/>
          </p:cNvSpPr>
          <p:nvPr/>
        </p:nvSpPr>
        <p:spPr bwMode="auto">
          <a:xfrm>
            <a:off x="7328042"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50" name="Line 377"/>
          <p:cNvSpPr>
            <a:spLocks noChangeShapeType="1"/>
          </p:cNvSpPr>
          <p:nvPr/>
        </p:nvSpPr>
        <p:spPr bwMode="auto">
          <a:xfrm>
            <a:off x="7440300"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r>
              <a:rPr lang="es-MX" sz="1662" dirty="0"/>
              <a:t> </a:t>
            </a:r>
          </a:p>
        </p:txBody>
      </p:sp>
      <p:sp>
        <p:nvSpPr>
          <p:cNvPr id="451" name="Line 377"/>
          <p:cNvSpPr>
            <a:spLocks noChangeShapeType="1"/>
          </p:cNvSpPr>
          <p:nvPr/>
        </p:nvSpPr>
        <p:spPr bwMode="auto">
          <a:xfrm flipH="1">
            <a:off x="7900638"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52" name="Line 339"/>
          <p:cNvSpPr>
            <a:spLocks noChangeShapeType="1"/>
          </p:cNvSpPr>
          <p:nvPr/>
        </p:nvSpPr>
        <p:spPr bwMode="auto">
          <a:xfrm flipH="1">
            <a:off x="8014299"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53" name="Line 59"/>
          <p:cNvSpPr>
            <a:spLocks noChangeShapeType="1"/>
          </p:cNvSpPr>
          <p:nvPr/>
        </p:nvSpPr>
        <p:spPr bwMode="auto">
          <a:xfrm flipH="1">
            <a:off x="7669651"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54" name="Line 377"/>
          <p:cNvSpPr>
            <a:spLocks noChangeShapeType="1"/>
          </p:cNvSpPr>
          <p:nvPr/>
        </p:nvSpPr>
        <p:spPr bwMode="auto">
          <a:xfrm flipH="1">
            <a:off x="7785009"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10" name="Rectángulo 209"/>
          <p:cNvSpPr/>
          <p:nvPr/>
        </p:nvSpPr>
        <p:spPr>
          <a:xfrm rot="16200000">
            <a:off x="8413638" y="4010351"/>
            <a:ext cx="487046" cy="187871"/>
          </a:xfrm>
          <a:prstGeom prst="rect">
            <a:avLst/>
          </a:prstGeom>
        </p:spPr>
        <p:txBody>
          <a:bodyPr wrap="none">
            <a:spAutoFit/>
          </a:bodyPr>
          <a:lstStyle/>
          <a:p>
            <a:pPr defTabSz="664632"/>
            <a:r>
              <a:rPr lang="es-ES_tradnl" altLang="es-MX" sz="554" b="1" dirty="0"/>
              <a:t>DISNEA</a:t>
            </a:r>
          </a:p>
        </p:txBody>
      </p:sp>
      <p:sp>
        <p:nvSpPr>
          <p:cNvPr id="444" name="Rectángulo 443"/>
          <p:cNvSpPr/>
          <p:nvPr/>
        </p:nvSpPr>
        <p:spPr>
          <a:xfrm rot="16200000">
            <a:off x="7826705" y="3567682"/>
            <a:ext cx="1416326" cy="187871"/>
          </a:xfrm>
          <a:prstGeom prst="rect">
            <a:avLst/>
          </a:prstGeom>
        </p:spPr>
        <p:txBody>
          <a:bodyPr wrap="square">
            <a:spAutoFit/>
          </a:bodyPr>
          <a:lstStyle/>
          <a:p>
            <a:pPr defTabSz="664632">
              <a:spcAft>
                <a:spcPts val="274"/>
              </a:spcAft>
            </a:pPr>
            <a:r>
              <a:rPr lang="es-ES_tradnl" altLang="es-MX" sz="554" b="1" dirty="0"/>
              <a:t>DOLOR TORÁCICO</a:t>
            </a:r>
          </a:p>
        </p:txBody>
      </p:sp>
      <p:sp>
        <p:nvSpPr>
          <p:cNvPr id="213" name="Rectángulo 212"/>
          <p:cNvSpPr/>
          <p:nvPr/>
        </p:nvSpPr>
        <p:spPr>
          <a:xfrm rot="16200000">
            <a:off x="7716558" y="3567682"/>
            <a:ext cx="1416326" cy="187871"/>
          </a:xfrm>
          <a:prstGeom prst="rect">
            <a:avLst/>
          </a:prstGeom>
        </p:spPr>
        <p:txBody>
          <a:bodyPr wrap="square">
            <a:spAutoFit/>
          </a:bodyPr>
          <a:lstStyle/>
          <a:p>
            <a:pPr defTabSz="664632"/>
            <a:r>
              <a:rPr lang="es-ES_tradnl" altLang="es-MX" sz="554" b="1" dirty="0"/>
              <a:t>DIARREA Y/O VÓMITO</a:t>
            </a:r>
          </a:p>
        </p:txBody>
      </p:sp>
      <p:sp>
        <p:nvSpPr>
          <p:cNvPr id="458" name="Rectángulo 457"/>
          <p:cNvSpPr/>
          <p:nvPr/>
        </p:nvSpPr>
        <p:spPr>
          <a:xfrm rot="16200000">
            <a:off x="7551998" y="3515253"/>
            <a:ext cx="1521183" cy="187871"/>
          </a:xfrm>
          <a:prstGeom prst="rect">
            <a:avLst/>
          </a:prstGeom>
        </p:spPr>
        <p:txBody>
          <a:bodyPr wrap="square">
            <a:spAutoFit/>
          </a:bodyPr>
          <a:lstStyle/>
          <a:p>
            <a:pPr defTabSz="664632"/>
            <a:r>
              <a:rPr lang="es-MX" altLang="es-MX" sz="554" b="1" dirty="0"/>
              <a:t>ATAQUE AL ESTADO GENERAL</a:t>
            </a:r>
          </a:p>
        </p:txBody>
      </p:sp>
      <p:sp>
        <p:nvSpPr>
          <p:cNvPr id="206" name="Rectángulo 205"/>
          <p:cNvSpPr/>
          <p:nvPr/>
        </p:nvSpPr>
        <p:spPr>
          <a:xfrm rot="16200000">
            <a:off x="7130634" y="3560900"/>
            <a:ext cx="1429889" cy="187871"/>
          </a:xfrm>
          <a:prstGeom prst="rect">
            <a:avLst/>
          </a:prstGeom>
        </p:spPr>
        <p:txBody>
          <a:bodyPr wrap="square">
            <a:spAutoFit/>
          </a:bodyPr>
          <a:lstStyle/>
          <a:p>
            <a:pPr defTabSz="664632">
              <a:spcAft>
                <a:spcPts val="274"/>
              </a:spcAft>
            </a:pPr>
            <a:r>
              <a:rPr lang="es-ES_tradnl" altLang="es-MX" sz="554" b="1" dirty="0"/>
              <a:t>TOS</a:t>
            </a:r>
          </a:p>
        </p:txBody>
      </p:sp>
      <p:sp>
        <p:nvSpPr>
          <p:cNvPr id="209" name="Rectángulo 208"/>
          <p:cNvSpPr/>
          <p:nvPr/>
        </p:nvSpPr>
        <p:spPr>
          <a:xfrm rot="16200000">
            <a:off x="7696803" y="3967786"/>
            <a:ext cx="527281" cy="187871"/>
          </a:xfrm>
          <a:prstGeom prst="rect">
            <a:avLst/>
          </a:prstGeom>
        </p:spPr>
        <p:txBody>
          <a:bodyPr wrap="none">
            <a:spAutoFit/>
          </a:bodyPr>
          <a:lstStyle/>
          <a:p>
            <a:pPr defTabSz="664632"/>
            <a:r>
              <a:rPr lang="es-MX" altLang="es-MX" sz="554" b="1" dirty="0"/>
              <a:t>CEFALEA</a:t>
            </a:r>
          </a:p>
        </p:txBody>
      </p:sp>
      <p:sp>
        <p:nvSpPr>
          <p:cNvPr id="456" name="Rectángulo 455"/>
          <p:cNvSpPr/>
          <p:nvPr/>
        </p:nvSpPr>
        <p:spPr>
          <a:xfrm rot="16200000">
            <a:off x="7365888" y="3567682"/>
            <a:ext cx="1416326" cy="187871"/>
          </a:xfrm>
          <a:prstGeom prst="rect">
            <a:avLst/>
          </a:prstGeom>
        </p:spPr>
        <p:txBody>
          <a:bodyPr wrap="square">
            <a:spAutoFit/>
          </a:bodyPr>
          <a:lstStyle/>
          <a:p>
            <a:pPr defTabSz="664632">
              <a:spcAft>
                <a:spcPts val="274"/>
              </a:spcAft>
            </a:pPr>
            <a:r>
              <a:rPr lang="es-MX" sz="554" b="1" dirty="0"/>
              <a:t>MIALGIAS</a:t>
            </a:r>
          </a:p>
        </p:txBody>
      </p:sp>
      <p:sp>
        <p:nvSpPr>
          <p:cNvPr id="457" name="Rectángulo 456"/>
          <p:cNvSpPr/>
          <p:nvPr/>
        </p:nvSpPr>
        <p:spPr>
          <a:xfrm rot="16200000">
            <a:off x="7479817" y="3567682"/>
            <a:ext cx="1416326" cy="187871"/>
          </a:xfrm>
          <a:prstGeom prst="rect">
            <a:avLst/>
          </a:prstGeom>
        </p:spPr>
        <p:txBody>
          <a:bodyPr wrap="square">
            <a:spAutoFit/>
          </a:bodyPr>
          <a:lstStyle/>
          <a:p>
            <a:pPr defTabSz="664632">
              <a:spcAft>
                <a:spcPts val="274"/>
              </a:spcAft>
            </a:pPr>
            <a:r>
              <a:rPr lang="es-ES_tradnl" altLang="es-MX" sz="554" b="1" dirty="0"/>
              <a:t>ARTRALGIAS</a:t>
            </a:r>
          </a:p>
        </p:txBody>
      </p:sp>
      <p:sp>
        <p:nvSpPr>
          <p:cNvPr id="445" name="Rectángulo 444"/>
          <p:cNvSpPr/>
          <p:nvPr/>
        </p:nvSpPr>
        <p:spPr>
          <a:xfrm rot="16200000">
            <a:off x="6673047" y="3567682"/>
            <a:ext cx="1416326" cy="187871"/>
          </a:xfrm>
          <a:prstGeom prst="rect">
            <a:avLst/>
          </a:prstGeom>
        </p:spPr>
        <p:txBody>
          <a:bodyPr wrap="square">
            <a:spAutoFit/>
          </a:bodyPr>
          <a:lstStyle/>
          <a:p>
            <a:pPr defTabSz="664632"/>
            <a:r>
              <a:rPr lang="es-MX" altLang="es-MX" sz="554" b="1" dirty="0"/>
              <a:t>ESCALOFRÍOS</a:t>
            </a:r>
          </a:p>
        </p:txBody>
      </p:sp>
      <p:sp>
        <p:nvSpPr>
          <p:cNvPr id="446" name="Rectángulo 445"/>
          <p:cNvSpPr/>
          <p:nvPr/>
        </p:nvSpPr>
        <p:spPr>
          <a:xfrm rot="16200000">
            <a:off x="6793115" y="3567682"/>
            <a:ext cx="1416326" cy="187871"/>
          </a:xfrm>
          <a:prstGeom prst="rect">
            <a:avLst/>
          </a:prstGeom>
        </p:spPr>
        <p:txBody>
          <a:bodyPr wrap="square">
            <a:spAutoFit/>
          </a:bodyPr>
          <a:lstStyle/>
          <a:p>
            <a:pPr defTabSz="664632"/>
            <a:r>
              <a:rPr lang="es-ES_tradnl" altLang="es-MX" sz="554" b="1" dirty="0"/>
              <a:t>ODINOFAGIA</a:t>
            </a:r>
          </a:p>
        </p:txBody>
      </p:sp>
      <p:sp>
        <p:nvSpPr>
          <p:cNvPr id="455" name="Line 339"/>
          <p:cNvSpPr>
            <a:spLocks noChangeShapeType="1"/>
          </p:cNvSpPr>
          <p:nvPr/>
        </p:nvSpPr>
        <p:spPr bwMode="auto">
          <a:xfrm flipH="1">
            <a:off x="8129925"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59" name="Rectángulo 458"/>
          <p:cNvSpPr/>
          <p:nvPr/>
        </p:nvSpPr>
        <p:spPr>
          <a:xfrm rot="16200000">
            <a:off x="6906913" y="3567682"/>
            <a:ext cx="1416326" cy="187871"/>
          </a:xfrm>
          <a:prstGeom prst="rect">
            <a:avLst/>
          </a:prstGeom>
        </p:spPr>
        <p:txBody>
          <a:bodyPr wrap="square">
            <a:spAutoFit/>
          </a:bodyPr>
          <a:lstStyle/>
          <a:p>
            <a:pPr defTabSz="664632"/>
            <a:r>
              <a:rPr lang="es-ES_tradnl" altLang="es-MX" sz="554" b="1" dirty="0"/>
              <a:t>RINORREA</a:t>
            </a:r>
          </a:p>
        </p:txBody>
      </p:sp>
      <p:sp>
        <p:nvSpPr>
          <p:cNvPr id="460" name="Line 338"/>
          <p:cNvSpPr>
            <a:spLocks noChangeShapeType="1"/>
          </p:cNvSpPr>
          <p:nvPr/>
        </p:nvSpPr>
        <p:spPr bwMode="auto">
          <a:xfrm flipH="1">
            <a:off x="8362103"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61" name="Line 338"/>
          <p:cNvSpPr>
            <a:spLocks noChangeShapeType="1"/>
          </p:cNvSpPr>
          <p:nvPr/>
        </p:nvSpPr>
        <p:spPr bwMode="auto">
          <a:xfrm flipH="1">
            <a:off x="8474028"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84" name="Line 30"/>
          <p:cNvSpPr>
            <a:spLocks noChangeShapeType="1"/>
          </p:cNvSpPr>
          <p:nvPr/>
        </p:nvSpPr>
        <p:spPr bwMode="auto">
          <a:xfrm>
            <a:off x="9050125" y="2787643"/>
            <a:ext cx="1"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85" name="Line 30"/>
          <p:cNvSpPr>
            <a:spLocks noChangeShapeType="1"/>
          </p:cNvSpPr>
          <p:nvPr/>
        </p:nvSpPr>
        <p:spPr bwMode="auto">
          <a:xfrm>
            <a:off x="9388171"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86" name="Rectángulo 485"/>
          <p:cNvSpPr/>
          <p:nvPr/>
        </p:nvSpPr>
        <p:spPr>
          <a:xfrm rot="16200000">
            <a:off x="9393348" y="3872244"/>
            <a:ext cx="807200" cy="187871"/>
          </a:xfrm>
          <a:prstGeom prst="rect">
            <a:avLst/>
          </a:prstGeom>
        </p:spPr>
        <p:txBody>
          <a:bodyPr wrap="square">
            <a:spAutoFit/>
          </a:bodyPr>
          <a:lstStyle/>
          <a:p>
            <a:pPr defTabSz="664632"/>
            <a:r>
              <a:rPr lang="es-MX" altLang="es-MX" sz="554" b="1" dirty="0"/>
              <a:t>EPOC</a:t>
            </a:r>
          </a:p>
        </p:txBody>
      </p:sp>
      <p:sp>
        <p:nvSpPr>
          <p:cNvPr id="487" name="Line 30"/>
          <p:cNvSpPr>
            <a:spLocks noChangeShapeType="1"/>
          </p:cNvSpPr>
          <p:nvPr/>
        </p:nvSpPr>
        <p:spPr bwMode="auto">
          <a:xfrm>
            <a:off x="9160793" y="2787643"/>
            <a:ext cx="1"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88" name="Line 30"/>
          <p:cNvSpPr>
            <a:spLocks noChangeShapeType="1"/>
          </p:cNvSpPr>
          <p:nvPr/>
        </p:nvSpPr>
        <p:spPr bwMode="auto">
          <a:xfrm>
            <a:off x="9276730" y="2787643"/>
            <a:ext cx="1"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89" name="Rectángulo 488"/>
          <p:cNvSpPr/>
          <p:nvPr/>
        </p:nvSpPr>
        <p:spPr>
          <a:xfrm rot="16200000">
            <a:off x="8882991" y="3938408"/>
            <a:ext cx="674873" cy="187871"/>
          </a:xfrm>
          <a:prstGeom prst="rect">
            <a:avLst/>
          </a:prstGeom>
        </p:spPr>
        <p:txBody>
          <a:bodyPr wrap="square">
            <a:spAutoFit/>
          </a:bodyPr>
          <a:lstStyle/>
          <a:p>
            <a:pPr defTabSz="664632">
              <a:spcBef>
                <a:spcPts val="274"/>
              </a:spcBef>
            </a:pPr>
            <a:r>
              <a:rPr lang="es-ES_tradnl" altLang="es-MX" sz="554" b="1" dirty="0"/>
              <a:t>OBESIDAD</a:t>
            </a:r>
          </a:p>
        </p:txBody>
      </p:sp>
      <p:sp>
        <p:nvSpPr>
          <p:cNvPr id="490" name="Line 338"/>
          <p:cNvSpPr>
            <a:spLocks noChangeShapeType="1"/>
          </p:cNvSpPr>
          <p:nvPr/>
        </p:nvSpPr>
        <p:spPr bwMode="auto">
          <a:xfrm>
            <a:off x="10078681"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91" name="Line 59"/>
          <p:cNvSpPr>
            <a:spLocks noChangeShapeType="1"/>
          </p:cNvSpPr>
          <p:nvPr/>
        </p:nvSpPr>
        <p:spPr bwMode="auto">
          <a:xfrm>
            <a:off x="10191983"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92" name="Rectángulo 491"/>
          <p:cNvSpPr/>
          <p:nvPr/>
        </p:nvSpPr>
        <p:spPr>
          <a:xfrm rot="16200000">
            <a:off x="9537772" y="3668397"/>
            <a:ext cx="1214892" cy="187871"/>
          </a:xfrm>
          <a:prstGeom prst="rect">
            <a:avLst/>
          </a:prstGeom>
        </p:spPr>
        <p:txBody>
          <a:bodyPr wrap="square">
            <a:spAutoFit/>
          </a:bodyPr>
          <a:lstStyle/>
          <a:p>
            <a:pPr defTabSz="664632"/>
            <a:r>
              <a:rPr lang="es-ES_tradnl" altLang="es-MX" sz="554" b="1" dirty="0"/>
              <a:t>TABAQUISMO</a:t>
            </a:r>
          </a:p>
        </p:txBody>
      </p:sp>
      <p:sp>
        <p:nvSpPr>
          <p:cNvPr id="493" name="Rectángulo 492"/>
          <p:cNvSpPr/>
          <p:nvPr/>
        </p:nvSpPr>
        <p:spPr>
          <a:xfrm rot="16200000">
            <a:off x="9980776" y="3990037"/>
            <a:ext cx="552190" cy="187871"/>
          </a:xfrm>
          <a:prstGeom prst="rect">
            <a:avLst/>
          </a:prstGeom>
        </p:spPr>
        <p:txBody>
          <a:bodyPr wrap="none">
            <a:spAutoFit/>
          </a:bodyPr>
          <a:lstStyle/>
          <a:p>
            <a:pPr defTabSz="664632">
              <a:spcBef>
                <a:spcPts val="274"/>
              </a:spcBef>
            </a:pPr>
            <a:r>
              <a:rPr lang="es-ES_tradnl" altLang="es-MX" sz="554" b="1" dirty="0"/>
              <a:t>VIH/SIDA</a:t>
            </a:r>
          </a:p>
        </p:txBody>
      </p:sp>
      <p:sp>
        <p:nvSpPr>
          <p:cNvPr id="494" name="Rectángulo 493"/>
          <p:cNvSpPr/>
          <p:nvPr/>
        </p:nvSpPr>
        <p:spPr>
          <a:xfrm rot="16200000">
            <a:off x="10090125" y="3989584"/>
            <a:ext cx="572521" cy="187871"/>
          </a:xfrm>
          <a:prstGeom prst="rect">
            <a:avLst/>
          </a:prstGeom>
        </p:spPr>
        <p:txBody>
          <a:bodyPr wrap="square">
            <a:spAutoFit/>
          </a:bodyPr>
          <a:lstStyle/>
          <a:p>
            <a:pPr defTabSz="664632">
              <a:spcBef>
                <a:spcPts val="274"/>
              </a:spcBef>
            </a:pPr>
            <a:r>
              <a:rPr lang="es-ES_tradnl" altLang="es-MX" sz="554" b="1" dirty="0"/>
              <a:t>CÁNCER</a:t>
            </a:r>
          </a:p>
        </p:txBody>
      </p:sp>
      <p:sp>
        <p:nvSpPr>
          <p:cNvPr id="495" name="Rectángulo 494"/>
          <p:cNvSpPr/>
          <p:nvPr/>
        </p:nvSpPr>
        <p:spPr>
          <a:xfrm rot="16200000">
            <a:off x="10264312" y="4050888"/>
            <a:ext cx="449913" cy="187871"/>
          </a:xfrm>
          <a:prstGeom prst="rect">
            <a:avLst/>
          </a:prstGeom>
        </p:spPr>
        <p:txBody>
          <a:bodyPr wrap="square">
            <a:spAutoFit/>
          </a:bodyPr>
          <a:lstStyle/>
          <a:p>
            <a:pPr defTabSz="664632">
              <a:spcBef>
                <a:spcPts val="274"/>
              </a:spcBef>
            </a:pPr>
            <a:r>
              <a:rPr lang="es-ES_tradnl" altLang="es-MX" sz="554" b="1" dirty="0"/>
              <a:t>OTRO</a:t>
            </a:r>
          </a:p>
        </p:txBody>
      </p:sp>
      <p:sp>
        <p:nvSpPr>
          <p:cNvPr id="496" name="Line 338"/>
          <p:cNvSpPr>
            <a:spLocks noChangeShapeType="1"/>
          </p:cNvSpPr>
          <p:nvPr/>
        </p:nvSpPr>
        <p:spPr bwMode="auto">
          <a:xfrm>
            <a:off x="10307780"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97" name="Line 59"/>
          <p:cNvSpPr>
            <a:spLocks noChangeShapeType="1"/>
          </p:cNvSpPr>
          <p:nvPr/>
        </p:nvSpPr>
        <p:spPr bwMode="auto">
          <a:xfrm flipH="1">
            <a:off x="10423562" y="2787643"/>
            <a:ext cx="1"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98" name="CuadroTexto 497"/>
          <p:cNvSpPr txBox="1"/>
          <p:nvPr/>
        </p:nvSpPr>
        <p:spPr>
          <a:xfrm>
            <a:off x="221403" y="5069719"/>
            <a:ext cx="11607678" cy="1661993"/>
          </a:xfrm>
          <a:prstGeom prst="rect">
            <a:avLst/>
          </a:prstGeom>
          <a:noFill/>
        </p:spPr>
        <p:txBody>
          <a:bodyPr wrap="square" rtlCol="0">
            <a:spAutoFit/>
          </a:bodyPr>
          <a:lstStyle/>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1. DERECHOHABIENCIA:</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1</a:t>
            </a:r>
            <a:r>
              <a:rPr lang="es-MX" sz="600" dirty="0">
                <a:latin typeface="Tahoma" panose="020B0604030504040204" pitchFamily="34" charset="0"/>
                <a:ea typeface="Tahoma" panose="020B0604030504040204" pitchFamily="34" charset="0"/>
                <a:cs typeface="Tahoma" panose="020B0604030504040204" pitchFamily="34" charset="0"/>
              </a:rPr>
              <a:t>.IMSS,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.ISSSTE,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.INSABI/SPSS,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.PEMEX, </a:t>
            </a:r>
            <a:r>
              <a:rPr lang="es-MX" sz="600" b="1" dirty="0">
                <a:latin typeface="Tahoma" panose="020B0604030504040204" pitchFamily="34" charset="0"/>
                <a:ea typeface="Tahoma" panose="020B0604030504040204" pitchFamily="34" charset="0"/>
                <a:cs typeface="Tahoma" panose="020B0604030504040204" pitchFamily="34" charset="0"/>
              </a:rPr>
              <a:t>5</a:t>
            </a:r>
            <a:r>
              <a:rPr lang="es-MX" sz="600" dirty="0">
                <a:latin typeface="Tahoma" panose="020B0604030504040204" pitchFamily="34" charset="0"/>
                <a:ea typeface="Tahoma" panose="020B0604030504040204" pitchFamily="34" charset="0"/>
                <a:cs typeface="Tahoma" panose="020B0604030504040204" pitchFamily="34" charset="0"/>
              </a:rPr>
              <a:t>.SEDENA,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.SEMAR, </a:t>
            </a:r>
            <a:r>
              <a:rPr lang="es-MX" sz="600" b="1" dirty="0">
                <a:latin typeface="Tahoma" panose="020B0604030504040204" pitchFamily="34" charset="0"/>
                <a:ea typeface="Tahoma" panose="020B0604030504040204" pitchFamily="34" charset="0"/>
                <a:cs typeface="Tahoma" panose="020B0604030504040204" pitchFamily="34" charset="0"/>
              </a:rPr>
              <a:t>7</a:t>
            </a:r>
            <a:r>
              <a:rPr lang="es-MX" sz="600" dirty="0">
                <a:latin typeface="Tahoma" panose="020B0604030504040204" pitchFamily="34" charset="0"/>
                <a:ea typeface="Tahoma" panose="020B0604030504040204" pitchFamily="34" charset="0"/>
                <a:cs typeface="Tahoma" panose="020B0604030504040204" pitchFamily="34" charset="0"/>
              </a:rPr>
              <a:t>.IMSS-BIENESTAR, </a:t>
            </a:r>
            <a:r>
              <a:rPr lang="es-MX" sz="600" b="1" dirty="0">
                <a:latin typeface="Tahoma" panose="020B0604030504040204" pitchFamily="34" charset="0"/>
                <a:ea typeface="Tahoma" panose="020B0604030504040204" pitchFamily="34" charset="0"/>
                <a:cs typeface="Tahoma" panose="020B0604030504040204" pitchFamily="34" charset="0"/>
              </a:rPr>
              <a:t>8</a:t>
            </a:r>
            <a:r>
              <a:rPr lang="es-MX" sz="600" dirty="0">
                <a:latin typeface="Tahoma" panose="020B0604030504040204" pitchFamily="34" charset="0"/>
                <a:ea typeface="Tahoma" panose="020B0604030504040204" pitchFamily="34" charset="0"/>
                <a:cs typeface="Tahoma" panose="020B0604030504040204" pitchFamily="34" charset="0"/>
              </a:rPr>
              <a:t>.GOBIERNO ESTATAL, </a:t>
            </a:r>
            <a:r>
              <a:rPr lang="es-MX" sz="600" b="1" dirty="0">
                <a:latin typeface="Tahoma" panose="020B0604030504040204" pitchFamily="34" charset="0"/>
                <a:ea typeface="Tahoma" panose="020B0604030504040204" pitchFamily="34" charset="0"/>
                <a:cs typeface="Tahoma" panose="020B0604030504040204" pitchFamily="34" charset="0"/>
              </a:rPr>
              <a:t>9</a:t>
            </a:r>
            <a:r>
              <a:rPr lang="es-MX" sz="600" dirty="0">
                <a:latin typeface="Tahoma" panose="020B0604030504040204" pitchFamily="34" charset="0"/>
                <a:ea typeface="Tahoma" panose="020B0604030504040204" pitchFamily="34" charset="0"/>
                <a:cs typeface="Tahoma" panose="020B0604030504040204" pitchFamily="34" charset="0"/>
              </a:rPr>
              <a:t>.SEGURO PRIVADO, </a:t>
            </a:r>
            <a:r>
              <a:rPr lang="es-MX" sz="600" b="1" dirty="0">
                <a:latin typeface="Tahoma" panose="020B0604030504040204" pitchFamily="34" charset="0"/>
                <a:ea typeface="Tahoma" panose="020B0604030504040204" pitchFamily="34" charset="0"/>
                <a:cs typeface="Tahoma" panose="020B0604030504040204" pitchFamily="34" charset="0"/>
              </a:rPr>
              <a:t>10</a:t>
            </a:r>
            <a:r>
              <a:rPr lang="es-MX" sz="600" dirty="0">
                <a:latin typeface="Tahoma" panose="020B0604030504040204" pitchFamily="34" charset="0"/>
                <a:ea typeface="Tahoma" panose="020B0604030504040204" pitchFamily="34" charset="0"/>
                <a:cs typeface="Tahoma" panose="020B0604030504040204" pitchFamily="34" charset="0"/>
              </a:rPr>
              <a:t>.ISFAM, </a:t>
            </a:r>
            <a:r>
              <a:rPr lang="es-MX" sz="600" b="1" dirty="0">
                <a:latin typeface="Tahoma" panose="020B0604030504040204" pitchFamily="34" charset="0"/>
                <a:ea typeface="Tahoma" panose="020B0604030504040204" pitchFamily="34" charset="0"/>
                <a:cs typeface="Tahoma" panose="020B0604030504040204" pitchFamily="34" charset="0"/>
              </a:rPr>
              <a:t>88</a:t>
            </a:r>
            <a:r>
              <a:rPr lang="es-MX" sz="600" dirty="0">
                <a:latin typeface="Tahoma" panose="020B0604030504040204" pitchFamily="34" charset="0"/>
                <a:ea typeface="Tahoma" panose="020B0604030504040204" pitchFamily="34" charset="0"/>
                <a:cs typeface="Tahoma" panose="020B0604030504040204" pitchFamily="34" charset="0"/>
              </a:rPr>
              <a:t>.OTRA, </a:t>
            </a:r>
            <a:r>
              <a:rPr lang="es-MX" sz="600" b="1" dirty="0">
                <a:latin typeface="Tahoma" panose="020B0604030504040204" pitchFamily="34" charset="0"/>
                <a:ea typeface="Tahoma" panose="020B0604030504040204" pitchFamily="34" charset="0"/>
                <a:cs typeface="Tahoma" panose="020B0604030504040204" pitchFamily="34" charset="0"/>
              </a:rPr>
              <a:t>99</a:t>
            </a:r>
            <a:r>
              <a:rPr lang="es-MX" sz="600" dirty="0">
                <a:latin typeface="Tahoma" panose="020B0604030504040204" pitchFamily="34" charset="0"/>
                <a:ea typeface="Tahoma" panose="020B0604030504040204" pitchFamily="34" charset="0"/>
                <a:cs typeface="Tahoma" panose="020B0604030504040204" pitchFamily="34" charset="0"/>
              </a:rPr>
              <a:t>.SE IGANORA, </a:t>
            </a:r>
            <a:r>
              <a:rPr lang="es-MX" sz="600" b="1" dirty="0">
                <a:latin typeface="Tahoma" panose="020B0604030504040204" pitchFamily="34" charset="0"/>
                <a:ea typeface="Tahoma" panose="020B0604030504040204" pitchFamily="34" charset="0"/>
                <a:cs typeface="Tahoma" panose="020B0604030504040204" pitchFamily="34" charset="0"/>
              </a:rPr>
              <a:t>0</a:t>
            </a:r>
            <a:r>
              <a:rPr lang="es-MX" sz="600" dirty="0">
                <a:latin typeface="Tahoma" panose="020B0604030504040204" pitchFamily="34" charset="0"/>
                <a:ea typeface="Tahoma" panose="020B0604030504040204" pitchFamily="34" charset="0"/>
                <a:cs typeface="Tahoma" panose="020B0604030504040204" pitchFamily="34" charset="0"/>
              </a:rPr>
              <a:t>.NINGUNA</a:t>
            </a:r>
            <a:endParaRPr lang="es-MX" sz="600" b="1" dirty="0">
              <a:latin typeface="Tahoma" panose="020B0604030504040204" pitchFamily="34" charset="0"/>
              <a:ea typeface="Tahoma" panose="020B0604030504040204" pitchFamily="34" charset="0"/>
              <a:cs typeface="Tahoma" panose="020B0604030504040204" pitchFamily="34" charset="0"/>
            </a:endParaRP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2. CLAVE DE EDAD:</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D</a:t>
            </a:r>
            <a:r>
              <a:rPr lang="es-MX" sz="600" dirty="0">
                <a:latin typeface="Tahoma" panose="020B0604030504040204" pitchFamily="34" charset="0"/>
                <a:ea typeface="Tahoma" panose="020B0604030504040204" pitchFamily="34" charset="0"/>
                <a:cs typeface="Tahoma" panose="020B0604030504040204" pitchFamily="34" charset="0"/>
              </a:rPr>
              <a:t>.DÍAS, </a:t>
            </a:r>
            <a:r>
              <a:rPr lang="es-MX" sz="600" b="1" dirty="0">
                <a:latin typeface="Tahoma" panose="020B0604030504040204" pitchFamily="34" charset="0"/>
                <a:ea typeface="Tahoma" panose="020B0604030504040204" pitchFamily="34" charset="0"/>
                <a:cs typeface="Tahoma" panose="020B0604030504040204" pitchFamily="34" charset="0"/>
              </a:rPr>
              <a:t>M</a:t>
            </a:r>
            <a:r>
              <a:rPr lang="es-MX" sz="600" dirty="0">
                <a:latin typeface="Tahoma" panose="020B0604030504040204" pitchFamily="34" charset="0"/>
                <a:ea typeface="Tahoma" panose="020B0604030504040204" pitchFamily="34" charset="0"/>
                <a:cs typeface="Tahoma" panose="020B0604030504040204" pitchFamily="34" charset="0"/>
              </a:rPr>
              <a:t>.MESES, </a:t>
            </a:r>
            <a:r>
              <a:rPr lang="es-MX" sz="600" b="1" dirty="0">
                <a:latin typeface="Tahoma" panose="020B0604030504040204" pitchFamily="34" charset="0"/>
                <a:ea typeface="Tahoma" panose="020B0604030504040204" pitchFamily="34" charset="0"/>
                <a:cs typeface="Tahoma" panose="020B0604030504040204" pitchFamily="34" charset="0"/>
              </a:rPr>
              <a:t>A</a:t>
            </a:r>
            <a:r>
              <a:rPr lang="es-MX" sz="600" dirty="0">
                <a:latin typeface="Tahoma" panose="020B0604030504040204" pitchFamily="34" charset="0"/>
                <a:ea typeface="Tahoma" panose="020B0604030504040204" pitchFamily="34" charset="0"/>
                <a:cs typeface="Tahoma" panose="020B0604030504040204" pitchFamily="34" charset="0"/>
              </a:rPr>
              <a:t>.AÑOS </a:t>
            </a: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3. SEXO:</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1</a:t>
            </a:r>
            <a:r>
              <a:rPr lang="es-MX" sz="600" dirty="0">
                <a:latin typeface="Tahoma" panose="020B0604030504040204" pitchFamily="34" charset="0"/>
                <a:ea typeface="Tahoma" panose="020B0604030504040204" pitchFamily="34" charset="0"/>
                <a:cs typeface="Tahoma" panose="020B0604030504040204" pitchFamily="34" charset="0"/>
              </a:rPr>
              <a:t>.HOMBRE,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.MUJER,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.ITERSEXUAL, </a:t>
            </a:r>
            <a:r>
              <a:rPr lang="es-MX" sz="600" b="1" dirty="0">
                <a:latin typeface="Tahoma" panose="020B0604030504040204" pitchFamily="34" charset="0"/>
                <a:ea typeface="Tahoma" panose="020B0604030504040204" pitchFamily="34" charset="0"/>
                <a:cs typeface="Tahoma" panose="020B0604030504040204" pitchFamily="34" charset="0"/>
              </a:rPr>
              <a:t>8</a:t>
            </a:r>
            <a:r>
              <a:rPr lang="es-MX" sz="600" dirty="0">
                <a:latin typeface="Tahoma" panose="020B0604030504040204" pitchFamily="34" charset="0"/>
                <a:ea typeface="Tahoma" panose="020B0604030504040204" pitchFamily="34" charset="0"/>
                <a:cs typeface="Tahoma" panose="020B0604030504040204" pitchFamily="34" charset="0"/>
              </a:rPr>
              <a:t>.SE IGNORA, </a:t>
            </a:r>
            <a:r>
              <a:rPr lang="es-MX" sz="600" b="1" dirty="0">
                <a:latin typeface="Tahoma" panose="020B0604030504040204" pitchFamily="34" charset="0"/>
                <a:ea typeface="Tahoma" panose="020B0604030504040204" pitchFamily="34" charset="0"/>
                <a:cs typeface="Tahoma" panose="020B0604030504040204" pitchFamily="34" charset="0"/>
              </a:rPr>
              <a:t>9</a:t>
            </a:r>
            <a:r>
              <a:rPr lang="es-MX" sz="600" dirty="0">
                <a:latin typeface="Tahoma" panose="020B0604030504040204" pitchFamily="34" charset="0"/>
                <a:ea typeface="Tahoma" panose="020B0604030504040204" pitchFamily="34" charset="0"/>
                <a:cs typeface="Tahoma" panose="020B0604030504040204" pitchFamily="34" charset="0"/>
              </a:rPr>
              <a:t>.NO ESPECIFICADO</a:t>
            </a: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4. ORIENTACIÓN OTROS TEMAS DE SALUD: 1</a:t>
            </a:r>
            <a:r>
              <a:rPr lang="es-MX" sz="600" dirty="0">
                <a:latin typeface="Tahoma" panose="020B0604030504040204" pitchFamily="34" charset="0"/>
                <a:ea typeface="Tahoma" panose="020B0604030504040204" pitchFamily="34" charset="0"/>
                <a:cs typeface="Tahoma" panose="020B0604030504040204" pitchFamily="34" charset="0"/>
              </a:rPr>
              <a:t>.DEPRESIÓN,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.ANSIEDAD,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.ADICCIONES,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.OTRO PROBLEMA DE SALUD MENTAL, </a:t>
            </a:r>
            <a:r>
              <a:rPr lang="es-MX" sz="600" b="1" dirty="0">
                <a:latin typeface="Tahoma" panose="020B0604030504040204" pitchFamily="34" charset="0"/>
                <a:ea typeface="Tahoma" panose="020B0604030504040204" pitchFamily="34" charset="0"/>
                <a:cs typeface="Tahoma" panose="020B0604030504040204" pitchFamily="34" charset="0"/>
              </a:rPr>
              <a:t>5</a:t>
            </a:r>
            <a:r>
              <a:rPr lang="es-MX" sz="600" dirty="0">
                <a:latin typeface="Tahoma" panose="020B0604030504040204" pitchFamily="34" charset="0"/>
                <a:ea typeface="Tahoma" panose="020B0604030504040204" pitchFamily="34" charset="0"/>
                <a:cs typeface="Tahoma" panose="020B0604030504040204" pitchFamily="34" charset="0"/>
              </a:rPr>
              <a:t>.VACUNACIÓN,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.ESTIMULACIÓN TEMPRANA, </a:t>
            </a:r>
            <a:r>
              <a:rPr lang="es-MX" sz="600" b="1" dirty="0">
                <a:latin typeface="Tahoma" panose="020B0604030504040204" pitchFamily="34" charset="0"/>
                <a:ea typeface="Tahoma" panose="020B0604030504040204" pitchFamily="34" charset="0"/>
                <a:cs typeface="Tahoma" panose="020B0604030504040204" pitchFamily="34" charset="0"/>
              </a:rPr>
              <a:t>7</a:t>
            </a:r>
            <a:r>
              <a:rPr lang="es-MX" sz="600" dirty="0">
                <a:latin typeface="Tahoma" panose="020B0604030504040204" pitchFamily="34" charset="0"/>
                <a:ea typeface="Tahoma" panose="020B0604030504040204" pitchFamily="34" charset="0"/>
                <a:cs typeface="Tahoma" panose="020B0604030504040204" pitchFamily="34" charset="0"/>
              </a:rPr>
              <a:t>.ENFERMEDADES CRÓNICAS, </a:t>
            </a:r>
            <a:r>
              <a:rPr lang="es-MX" sz="600" b="1" dirty="0">
                <a:latin typeface="Tahoma" panose="020B0604030504040204" pitchFamily="34" charset="0"/>
                <a:ea typeface="Tahoma" panose="020B0604030504040204" pitchFamily="34" charset="0"/>
                <a:cs typeface="Tahoma" panose="020B0604030504040204" pitchFamily="34" charset="0"/>
              </a:rPr>
              <a:t>8</a:t>
            </a:r>
            <a:r>
              <a:rPr lang="es-MX" sz="600" dirty="0">
                <a:latin typeface="Tahoma" panose="020B0604030504040204" pitchFamily="34" charset="0"/>
                <a:ea typeface="Tahoma" panose="020B0604030504040204" pitchFamily="34" charset="0"/>
                <a:cs typeface="Tahoma" panose="020B0604030504040204" pitchFamily="34" charset="0"/>
              </a:rPr>
              <a:t>.INFECCIONES DE TRASMISIÓN SEXUAL, </a:t>
            </a:r>
            <a:r>
              <a:rPr lang="es-MX" sz="600" b="1" dirty="0">
                <a:latin typeface="Tahoma" panose="020B0604030504040204" pitchFamily="34" charset="0"/>
                <a:ea typeface="Tahoma" panose="020B0604030504040204" pitchFamily="34" charset="0"/>
                <a:cs typeface="Tahoma" panose="020B0604030504040204" pitchFamily="34" charset="0"/>
              </a:rPr>
              <a:t>9</a:t>
            </a:r>
            <a:r>
              <a:rPr lang="es-MX" sz="600" dirty="0">
                <a:latin typeface="Tahoma" panose="020B0604030504040204" pitchFamily="34" charset="0"/>
                <a:ea typeface="Tahoma" panose="020B0604030504040204" pitchFamily="34" charset="0"/>
                <a:cs typeface="Tahoma" panose="020B0604030504040204" pitchFamily="34" charset="0"/>
              </a:rPr>
              <a:t>.EMBARAZO, </a:t>
            </a:r>
            <a:r>
              <a:rPr lang="es-MX" sz="600" b="1" dirty="0">
                <a:latin typeface="Tahoma" panose="020B0604030504040204" pitchFamily="34" charset="0"/>
                <a:ea typeface="Tahoma" panose="020B0604030504040204" pitchFamily="34" charset="0"/>
                <a:cs typeface="Tahoma" panose="020B0604030504040204" pitchFamily="34" charset="0"/>
              </a:rPr>
              <a:t>10</a:t>
            </a:r>
            <a:r>
              <a:rPr lang="es-MX" sz="600" dirty="0">
                <a:latin typeface="Tahoma" panose="020B0604030504040204" pitchFamily="34" charset="0"/>
                <a:ea typeface="Tahoma" panose="020B0604030504040204" pitchFamily="34" charset="0"/>
                <a:cs typeface="Tahoma" panose="020B0604030504040204" pitchFamily="34" charset="0"/>
              </a:rPr>
              <a:t>.VIOLENCIA FAMILIAR, </a:t>
            </a:r>
            <a:r>
              <a:rPr lang="es-MX" sz="600" b="1" dirty="0">
                <a:latin typeface="Tahoma" panose="020B0604030504040204" pitchFamily="34" charset="0"/>
                <a:ea typeface="Tahoma" panose="020B0604030504040204" pitchFamily="34" charset="0"/>
                <a:cs typeface="Tahoma" panose="020B0604030504040204" pitchFamily="34" charset="0"/>
              </a:rPr>
              <a:t>11</a:t>
            </a:r>
            <a:r>
              <a:rPr lang="es-MX" sz="600" dirty="0">
                <a:latin typeface="Tahoma" panose="020B0604030504040204" pitchFamily="34" charset="0"/>
                <a:ea typeface="Tahoma" panose="020B0604030504040204" pitchFamily="34" charset="0"/>
                <a:cs typeface="Tahoma" panose="020B0604030504040204" pitchFamily="34" charset="0"/>
              </a:rPr>
              <a:t>.ABUSO SEXUAL, </a:t>
            </a:r>
            <a:r>
              <a:rPr lang="es-MX" sz="600" b="1" dirty="0">
                <a:latin typeface="Tahoma" panose="020B0604030504040204" pitchFamily="34" charset="0"/>
                <a:ea typeface="Tahoma" panose="020B0604030504040204" pitchFamily="34" charset="0"/>
                <a:cs typeface="Tahoma" panose="020B0604030504040204" pitchFamily="34" charset="0"/>
              </a:rPr>
              <a:t>12</a:t>
            </a:r>
            <a:r>
              <a:rPr lang="es-MX" sz="600" dirty="0">
                <a:latin typeface="Tahoma" panose="020B0604030504040204" pitchFamily="34" charset="0"/>
                <a:ea typeface="Tahoma" panose="020B0604030504040204" pitchFamily="34" charset="0"/>
                <a:cs typeface="Tahoma" panose="020B0604030504040204" pitchFamily="34" charset="0"/>
              </a:rPr>
              <a:t>.CÁNCER DE MAMA, </a:t>
            </a:r>
            <a:r>
              <a:rPr lang="es-MX" sz="600" b="1" dirty="0">
                <a:latin typeface="Tahoma" panose="020B0604030504040204" pitchFamily="34" charset="0"/>
                <a:ea typeface="Tahoma" panose="020B0604030504040204" pitchFamily="34" charset="0"/>
                <a:cs typeface="Tahoma" panose="020B0604030504040204" pitchFamily="34" charset="0"/>
              </a:rPr>
              <a:t>13</a:t>
            </a:r>
            <a:r>
              <a:rPr lang="es-MX" sz="600" dirty="0">
                <a:latin typeface="Tahoma" panose="020B0604030504040204" pitchFamily="34" charset="0"/>
                <a:ea typeface="Tahoma" panose="020B0604030504040204" pitchFamily="34" charset="0"/>
                <a:cs typeface="Tahoma" panose="020B0604030504040204" pitchFamily="34" charset="0"/>
              </a:rPr>
              <a:t>.ANTICONCEPCIÓN DE EMERGENCIA, </a:t>
            </a:r>
            <a:r>
              <a:rPr lang="es-MX" sz="600" b="1" dirty="0">
                <a:latin typeface="Tahoma" panose="020B0604030504040204" pitchFamily="34" charset="0"/>
                <a:ea typeface="Tahoma" panose="020B0604030504040204" pitchFamily="34" charset="0"/>
                <a:cs typeface="Tahoma" panose="020B0604030504040204" pitchFamily="34" charset="0"/>
              </a:rPr>
              <a:t>14</a:t>
            </a:r>
            <a:r>
              <a:rPr lang="es-MX" sz="600" dirty="0">
                <a:latin typeface="Tahoma" panose="020B0604030504040204" pitchFamily="34" charset="0"/>
                <a:ea typeface="Tahoma" panose="020B0604030504040204" pitchFamily="34" charset="0"/>
                <a:cs typeface="Tahoma" panose="020B0604030504040204" pitchFamily="34" charset="0"/>
              </a:rPr>
              <a:t>.ENFERMEDADES DIARREICAS O RESPIRATORIAS EN MENORES DE 5 AÑOS, </a:t>
            </a:r>
            <a:r>
              <a:rPr lang="es-MX" sz="600" b="1" dirty="0">
                <a:latin typeface="Tahoma" panose="020B0604030504040204" pitchFamily="34" charset="0"/>
                <a:ea typeface="Tahoma" panose="020B0604030504040204" pitchFamily="34" charset="0"/>
                <a:cs typeface="Tahoma" panose="020B0604030504040204" pitchFamily="34" charset="0"/>
              </a:rPr>
              <a:t>15</a:t>
            </a:r>
            <a:r>
              <a:rPr lang="es-MX" sz="600" dirty="0">
                <a:latin typeface="Tahoma" panose="020B0604030504040204" pitchFamily="34" charset="0"/>
                <a:ea typeface="Tahoma" panose="020B0604030504040204" pitchFamily="34" charset="0"/>
                <a:cs typeface="Tahoma" panose="020B0604030504040204" pitchFamily="34" charset="0"/>
              </a:rPr>
              <a:t>.NUTRICIÓN, </a:t>
            </a:r>
            <a:r>
              <a:rPr lang="es-MX" sz="600" b="1" dirty="0">
                <a:latin typeface="Tahoma" panose="020B0604030504040204" pitchFamily="34" charset="0"/>
                <a:ea typeface="Tahoma" panose="020B0604030504040204" pitchFamily="34" charset="0"/>
                <a:cs typeface="Tahoma" panose="020B0604030504040204" pitchFamily="34" charset="0"/>
              </a:rPr>
              <a:t>88</a:t>
            </a:r>
            <a:r>
              <a:rPr lang="es-MX" sz="600" dirty="0">
                <a:latin typeface="Tahoma" panose="020B0604030504040204" pitchFamily="34" charset="0"/>
                <a:ea typeface="Tahoma" panose="020B0604030504040204" pitchFamily="34" charset="0"/>
                <a:cs typeface="Tahoma" panose="020B0604030504040204" pitchFamily="34" charset="0"/>
              </a:rPr>
              <a:t>.OTRO.</a:t>
            </a:r>
            <a:endParaRPr lang="es-MX" sz="600" b="1" dirty="0">
              <a:latin typeface="Tahoma" panose="020B0604030504040204" pitchFamily="34" charset="0"/>
              <a:ea typeface="Tahoma" panose="020B0604030504040204" pitchFamily="34" charset="0"/>
              <a:cs typeface="Tahoma" panose="020B0604030504040204" pitchFamily="34" charset="0"/>
            </a:endParaRP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5. OTROS PROBLEMAS DE SALUD: 1.</a:t>
            </a:r>
            <a:r>
              <a:rPr lang="es-MX" sz="600" dirty="0">
                <a:latin typeface="Tahoma" panose="020B0604030504040204" pitchFamily="34" charset="0"/>
                <a:ea typeface="Tahoma" panose="020B0604030504040204" pitchFamily="34" charset="0"/>
                <a:cs typeface="Tahoma" panose="020B0604030504040204" pitchFamily="34" charset="0"/>
              </a:rPr>
              <a:t>LEPRA,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.TUBERCULOSIS,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.BRUCELOSIS,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.TAENOSIS/CISTICERCOSIS, </a:t>
            </a:r>
            <a:r>
              <a:rPr lang="es-MX" sz="600" b="1" dirty="0">
                <a:latin typeface="Tahoma" panose="020B0604030504040204" pitchFamily="34" charset="0"/>
                <a:ea typeface="Tahoma" panose="020B0604030504040204" pitchFamily="34" charset="0"/>
                <a:cs typeface="Tahoma" panose="020B0604030504040204" pitchFamily="34" charset="0"/>
              </a:rPr>
              <a:t>5</a:t>
            </a:r>
            <a:r>
              <a:rPr lang="es-MX" sz="600" dirty="0">
                <a:latin typeface="Tahoma" panose="020B0604030504040204" pitchFamily="34" charset="0"/>
                <a:ea typeface="Tahoma" panose="020B0604030504040204" pitchFamily="34" charset="0"/>
                <a:cs typeface="Tahoma" panose="020B0604030504040204" pitchFamily="34" charset="0"/>
              </a:rPr>
              <a:t>.PLANIFICACIÓN FAMILIAR,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.APOYO PSICOEMOCIONAL POR VIOLENCIA DE GÉNERO</a:t>
            </a:r>
            <a:r>
              <a:rPr lang="es-MX" sz="600" b="1" dirty="0">
                <a:latin typeface="Tahoma" panose="020B0604030504040204" pitchFamily="34" charset="0"/>
                <a:ea typeface="Tahoma" panose="020B0604030504040204" pitchFamily="34" charset="0"/>
                <a:cs typeface="Tahoma" panose="020B0604030504040204" pitchFamily="34" charset="0"/>
              </a:rPr>
              <a:t>, 7.</a:t>
            </a:r>
            <a:r>
              <a:rPr lang="es-MX" sz="600" dirty="0">
                <a:latin typeface="Tahoma" panose="020B0604030504040204" pitchFamily="34" charset="0"/>
                <a:ea typeface="Tahoma" panose="020B0604030504040204" pitchFamily="34" charset="0"/>
                <a:cs typeface="Tahoma" panose="020B0604030504040204" pitchFamily="34" charset="0"/>
              </a:rPr>
              <a:t>ASMA</a:t>
            </a:r>
            <a:r>
              <a:rPr lang="es-MX" sz="600" b="1" dirty="0">
                <a:latin typeface="Tahoma" panose="020B0604030504040204" pitchFamily="34" charset="0"/>
                <a:ea typeface="Tahoma" panose="020B0604030504040204" pitchFamily="34" charset="0"/>
                <a:cs typeface="Tahoma" panose="020B0604030504040204" pitchFamily="34" charset="0"/>
              </a:rPr>
              <a:t>, 8</a:t>
            </a:r>
            <a:r>
              <a:rPr lang="es-MX" sz="600" dirty="0">
                <a:latin typeface="Tahoma" panose="020B0604030504040204" pitchFamily="34" charset="0"/>
                <a:ea typeface="Tahoma" panose="020B0604030504040204" pitchFamily="34" charset="0"/>
                <a:cs typeface="Tahoma" panose="020B0604030504040204" pitchFamily="34" charset="0"/>
              </a:rPr>
              <a:t>.EPOC, </a:t>
            </a:r>
            <a:r>
              <a:rPr lang="es-MX" sz="600" b="1" dirty="0">
                <a:latin typeface="Tahoma" panose="020B0604030504040204" pitchFamily="34" charset="0"/>
                <a:ea typeface="Tahoma" panose="020B0604030504040204" pitchFamily="34" charset="0"/>
                <a:cs typeface="Tahoma" panose="020B0604030504040204" pitchFamily="34" charset="0"/>
              </a:rPr>
              <a:t>9.</a:t>
            </a:r>
            <a:r>
              <a:rPr lang="es-MX" sz="600" dirty="0">
                <a:latin typeface="Tahoma" panose="020B0604030504040204" pitchFamily="34" charset="0"/>
                <a:ea typeface="Tahoma" panose="020B0604030504040204" pitchFamily="34" charset="0"/>
                <a:cs typeface="Tahoma" panose="020B0604030504040204" pitchFamily="34" charset="0"/>
              </a:rPr>
              <a:t>DERMATITIS</a:t>
            </a:r>
            <a:r>
              <a:rPr lang="es-MX" sz="600" b="1" dirty="0">
                <a:latin typeface="Tahoma" panose="020B0604030504040204" pitchFamily="34" charset="0"/>
                <a:ea typeface="Tahoma" panose="020B0604030504040204" pitchFamily="34" charset="0"/>
                <a:cs typeface="Tahoma" panose="020B0604030504040204" pitchFamily="34" charset="0"/>
              </a:rPr>
              <a:t>, 10.</a:t>
            </a:r>
            <a:r>
              <a:rPr lang="es-MX" sz="600" dirty="0">
                <a:latin typeface="Tahoma" panose="020B0604030504040204" pitchFamily="34" charset="0"/>
                <a:ea typeface="Tahoma" panose="020B0604030504040204" pitchFamily="34" charset="0"/>
                <a:cs typeface="Tahoma" panose="020B0604030504040204" pitchFamily="34" charset="0"/>
              </a:rPr>
              <a:t>EPILEPSIA</a:t>
            </a:r>
            <a:r>
              <a:rPr lang="es-MX" sz="600" b="1" dirty="0">
                <a:latin typeface="Tahoma" panose="020B0604030504040204" pitchFamily="34" charset="0"/>
                <a:ea typeface="Tahoma" panose="020B0604030504040204" pitchFamily="34" charset="0"/>
                <a:cs typeface="Tahoma" panose="020B0604030504040204" pitchFamily="34" charset="0"/>
              </a:rPr>
              <a:t>, 11.</a:t>
            </a:r>
            <a:r>
              <a:rPr lang="es-MX" sz="600" dirty="0">
                <a:latin typeface="Tahoma" panose="020B0604030504040204" pitchFamily="34" charset="0"/>
                <a:ea typeface="Tahoma" panose="020B0604030504040204" pitchFamily="34" charset="0"/>
                <a:cs typeface="Tahoma" panose="020B0604030504040204" pitchFamily="34" charset="0"/>
              </a:rPr>
              <a:t>VIH</a:t>
            </a:r>
            <a:r>
              <a:rPr lang="es-MX" sz="600" b="1" dirty="0">
                <a:latin typeface="Tahoma" panose="020B0604030504040204" pitchFamily="34" charset="0"/>
                <a:ea typeface="Tahoma" panose="020B0604030504040204" pitchFamily="34" charset="0"/>
                <a:cs typeface="Tahoma" panose="020B0604030504040204" pitchFamily="34" charset="0"/>
              </a:rPr>
              <a:t>, 12.</a:t>
            </a:r>
            <a:r>
              <a:rPr lang="es-MX" sz="600" dirty="0">
                <a:latin typeface="Tahoma" panose="020B0604030504040204" pitchFamily="34" charset="0"/>
                <a:ea typeface="Tahoma" panose="020B0604030504040204" pitchFamily="34" charset="0"/>
                <a:cs typeface="Tahoma" panose="020B0604030504040204" pitchFamily="34" charset="0"/>
              </a:rPr>
              <a:t>IVU PERSISTENTE</a:t>
            </a:r>
            <a:r>
              <a:rPr lang="es-MX" sz="600" b="1" dirty="0">
                <a:latin typeface="Tahoma" panose="020B0604030504040204" pitchFamily="34" charset="0"/>
                <a:ea typeface="Tahoma" panose="020B0604030504040204" pitchFamily="34" charset="0"/>
                <a:cs typeface="Tahoma" panose="020B0604030504040204" pitchFamily="34" charset="0"/>
              </a:rPr>
              <a:t>, 13.</a:t>
            </a:r>
            <a:r>
              <a:rPr lang="es-MX" sz="600" dirty="0">
                <a:latin typeface="Tahoma" panose="020B0604030504040204" pitchFamily="34" charset="0"/>
                <a:ea typeface="Tahoma" panose="020B0604030504040204" pitchFamily="34" charset="0"/>
                <a:cs typeface="Tahoma" panose="020B0604030504040204" pitchFamily="34" charset="0"/>
              </a:rPr>
              <a:t>UROLITIASIS</a:t>
            </a:r>
            <a:r>
              <a:rPr lang="es-MX" sz="600" b="1" dirty="0">
                <a:latin typeface="Tahoma" panose="020B0604030504040204" pitchFamily="34" charset="0"/>
                <a:ea typeface="Tahoma" panose="020B0604030504040204" pitchFamily="34" charset="0"/>
                <a:cs typeface="Tahoma" panose="020B0604030504040204" pitchFamily="34" charset="0"/>
              </a:rPr>
              <a:t>, 14.</a:t>
            </a:r>
            <a:r>
              <a:rPr lang="es-MX" sz="600" dirty="0">
                <a:latin typeface="Tahoma" panose="020B0604030504040204" pitchFamily="34" charset="0"/>
                <a:ea typeface="Tahoma" panose="020B0604030504040204" pitchFamily="34" charset="0"/>
                <a:cs typeface="Tahoma" panose="020B0604030504040204" pitchFamily="34" charset="0"/>
              </a:rPr>
              <a:t>REFLUJO GASTROESOFAGICO</a:t>
            </a:r>
            <a:r>
              <a:rPr lang="es-MX" sz="600" b="1" dirty="0">
                <a:latin typeface="Tahoma" panose="020B0604030504040204" pitchFamily="34" charset="0"/>
                <a:ea typeface="Tahoma" panose="020B0604030504040204" pitchFamily="34" charset="0"/>
                <a:cs typeface="Tahoma" panose="020B0604030504040204" pitchFamily="34" charset="0"/>
              </a:rPr>
              <a:t>, 15.</a:t>
            </a:r>
            <a:r>
              <a:rPr lang="es-MX" sz="600" dirty="0">
                <a:latin typeface="Tahoma" panose="020B0604030504040204" pitchFamily="34" charset="0"/>
                <a:ea typeface="Tahoma" panose="020B0604030504040204" pitchFamily="34" charset="0"/>
                <a:cs typeface="Tahoma" panose="020B0604030504040204" pitchFamily="34" charset="0"/>
              </a:rPr>
              <a:t>MIGRAÑA, </a:t>
            </a:r>
            <a:r>
              <a:rPr lang="es-MX" sz="600" b="1" dirty="0">
                <a:latin typeface="Tahoma" panose="020B0604030504040204" pitchFamily="34" charset="0"/>
                <a:ea typeface="Tahoma" panose="020B0604030504040204" pitchFamily="34" charset="0"/>
                <a:cs typeface="Tahoma" panose="020B0604030504040204" pitchFamily="34" charset="0"/>
              </a:rPr>
              <a:t>16.</a:t>
            </a:r>
            <a:r>
              <a:rPr lang="es-MX" sz="600" dirty="0">
                <a:latin typeface="Tahoma" panose="020B0604030504040204" pitchFamily="34" charset="0"/>
                <a:ea typeface="Tahoma" panose="020B0604030504040204" pitchFamily="34" charset="0"/>
                <a:cs typeface="Tahoma" panose="020B0604030504040204" pitchFamily="34" charset="0"/>
              </a:rPr>
              <a:t>NUTRICIÓN, </a:t>
            </a:r>
            <a:r>
              <a:rPr lang="es-MX" sz="600" b="1" dirty="0">
                <a:latin typeface="Tahoma" panose="020B0604030504040204" pitchFamily="34" charset="0"/>
                <a:ea typeface="Tahoma" panose="020B0604030504040204" pitchFamily="34" charset="0"/>
                <a:cs typeface="Tahoma" panose="020B0604030504040204" pitchFamily="34" charset="0"/>
              </a:rPr>
              <a:t>17</a:t>
            </a:r>
            <a:r>
              <a:rPr lang="es-MX" sz="600" dirty="0">
                <a:latin typeface="Tahoma" panose="020B0604030504040204" pitchFamily="34" charset="0"/>
                <a:ea typeface="Tahoma" panose="020B0604030504040204" pitchFamily="34" charset="0"/>
                <a:cs typeface="Tahoma" panose="020B0604030504040204" pitchFamily="34" charset="0"/>
              </a:rPr>
              <a:t>.CÁNCER DE MAMA, </a:t>
            </a:r>
            <a:r>
              <a:rPr lang="es-MX" sz="600" b="1" dirty="0">
                <a:solidFill>
                  <a:srgbClr val="691B31"/>
                </a:solidFill>
                <a:latin typeface="Tahoma" panose="020B0604030504040204" pitchFamily="34" charset="0"/>
                <a:ea typeface="Tahoma" panose="020B0604030504040204" pitchFamily="34" charset="0"/>
                <a:cs typeface="Tahoma" panose="020B0604030504040204" pitchFamily="34" charset="0"/>
              </a:rPr>
              <a:t>18</a:t>
            </a:r>
            <a:r>
              <a:rPr lang="es-MX" sz="600" dirty="0">
                <a:solidFill>
                  <a:srgbClr val="691B31"/>
                </a:solidFill>
                <a:latin typeface="Tahoma" panose="020B0604030504040204" pitchFamily="34" charset="0"/>
                <a:ea typeface="Tahoma" panose="020B0604030504040204" pitchFamily="34" charset="0"/>
                <a:cs typeface="Tahoma" panose="020B0604030504040204" pitchFamily="34" charset="0"/>
              </a:rPr>
              <a:t>.CÁNCER CERVICOUTERINO</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19</a:t>
            </a:r>
            <a:r>
              <a:rPr lang="es-MX" sz="600" dirty="0">
                <a:latin typeface="Tahoma" panose="020B0604030504040204" pitchFamily="34" charset="0"/>
                <a:ea typeface="Tahoma" panose="020B0604030504040204" pitchFamily="34" charset="0"/>
                <a:cs typeface="Tahoma" panose="020B0604030504040204" pitchFamily="34" charset="0"/>
              </a:rPr>
              <a:t>.POSTVACUNACIÓN COVID-19, </a:t>
            </a:r>
            <a:r>
              <a:rPr lang="es-MX" sz="600" b="1" dirty="0">
                <a:latin typeface="Tahoma" panose="020B0604030504040204" pitchFamily="34" charset="0"/>
                <a:ea typeface="Tahoma" panose="020B0604030504040204" pitchFamily="34" charset="0"/>
                <a:cs typeface="Tahoma" panose="020B0604030504040204" pitchFamily="34" charset="0"/>
              </a:rPr>
              <a:t>88</a:t>
            </a:r>
            <a:r>
              <a:rPr lang="es-MX" sz="600" dirty="0">
                <a:latin typeface="Tahoma" panose="020B0604030504040204" pitchFamily="34" charset="0"/>
                <a:ea typeface="Tahoma" panose="020B0604030504040204" pitchFamily="34" charset="0"/>
                <a:cs typeface="Tahoma" panose="020B0604030504040204" pitchFamily="34" charset="0"/>
              </a:rPr>
              <a:t>.OTRO</a:t>
            </a: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6. MONITOREO A DISTANCIA</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1</a:t>
            </a:r>
            <a:r>
              <a:rPr lang="es-MX" sz="600" dirty="0">
                <a:latin typeface="Tahoma" panose="020B0604030504040204" pitchFamily="34" charset="0"/>
                <a:ea typeface="Tahoma" panose="020B0604030504040204" pitchFamily="34" charset="0"/>
                <a:cs typeface="Tahoma" panose="020B0604030504040204" pitchFamily="34" charset="0"/>
              </a:rPr>
              <a:t>.AMBULATORIO, </a:t>
            </a:r>
            <a:r>
              <a:rPr lang="es-MX" sz="600" b="1" dirty="0">
                <a:solidFill>
                  <a:srgbClr val="691B31"/>
                </a:solidFill>
                <a:latin typeface="Tahoma" panose="020B0604030504040204" pitchFamily="34" charset="0"/>
                <a:ea typeface="Tahoma" panose="020B0604030504040204" pitchFamily="34" charset="0"/>
                <a:cs typeface="Tahoma" panose="020B0604030504040204" pitchFamily="34" charset="0"/>
              </a:rPr>
              <a:t>2</a:t>
            </a:r>
            <a:r>
              <a:rPr lang="es-MX" sz="600" dirty="0">
                <a:solidFill>
                  <a:srgbClr val="691B31"/>
                </a:solidFill>
                <a:latin typeface="Tahoma" panose="020B0604030504040204" pitchFamily="34" charset="0"/>
                <a:ea typeface="Tahoma" panose="020B0604030504040204" pitchFamily="34" charset="0"/>
                <a:cs typeface="Tahoma" panose="020B0604030504040204" pitchFamily="34" charset="0"/>
              </a:rPr>
              <a:t>.HOSPITALARIO</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.DOMICILIARIO</a:t>
            </a: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7. INTERCONSULTA A DISTANCIA COVID-19: </a:t>
            </a:r>
            <a:r>
              <a:rPr lang="pt-BR" sz="600" b="1" dirty="0">
                <a:latin typeface="Tahoma" panose="020B0604030504040204" pitchFamily="34" charset="0"/>
                <a:ea typeface="Tahoma" panose="020B0604030504040204" pitchFamily="34" charset="0"/>
                <a:cs typeface="Tahoma" panose="020B0604030504040204" pitchFamily="34" charset="0"/>
              </a:rPr>
              <a:t>1.</a:t>
            </a:r>
            <a:r>
              <a:rPr lang="pt-BR" sz="600" dirty="0">
                <a:latin typeface="Tahoma" panose="020B0604030504040204" pitchFamily="34" charset="0"/>
                <a:ea typeface="Tahoma" panose="020B0604030504040204" pitchFamily="34" charset="0"/>
                <a:cs typeface="Tahoma" panose="020B0604030504040204" pitchFamily="34" charset="0"/>
              </a:rPr>
              <a:t>MÉDICO GENERAL - MÉDICO ESPECIALISTA, </a:t>
            </a:r>
            <a:r>
              <a:rPr lang="pt-BR" sz="600" b="1" dirty="0">
                <a:latin typeface="Tahoma" panose="020B0604030504040204" pitchFamily="34" charset="0"/>
                <a:ea typeface="Tahoma" panose="020B0604030504040204" pitchFamily="34" charset="0"/>
                <a:cs typeface="Tahoma" panose="020B0604030504040204" pitchFamily="34" charset="0"/>
              </a:rPr>
              <a:t>2</a:t>
            </a:r>
            <a:r>
              <a:rPr lang="pt-BR" sz="600" dirty="0">
                <a:latin typeface="Tahoma" panose="020B0604030504040204" pitchFamily="34" charset="0"/>
                <a:ea typeface="Tahoma" panose="020B0604030504040204" pitchFamily="34" charset="0"/>
                <a:cs typeface="Tahoma" panose="020B0604030504040204" pitchFamily="34" charset="0"/>
              </a:rPr>
              <a:t>.MÉDICO PASANTE - MÉDICO ESPECIALISTA, </a:t>
            </a:r>
            <a:r>
              <a:rPr lang="pt-BR" sz="600" b="1" dirty="0">
                <a:latin typeface="Tahoma" panose="020B0604030504040204" pitchFamily="34" charset="0"/>
                <a:ea typeface="Tahoma" panose="020B0604030504040204" pitchFamily="34" charset="0"/>
                <a:cs typeface="Tahoma" panose="020B0604030504040204" pitchFamily="34" charset="0"/>
              </a:rPr>
              <a:t>3</a:t>
            </a:r>
            <a:r>
              <a:rPr lang="pt-BR" sz="600" dirty="0">
                <a:latin typeface="Tahoma" panose="020B0604030504040204" pitchFamily="34" charset="0"/>
                <a:ea typeface="Tahoma" panose="020B0604030504040204" pitchFamily="34" charset="0"/>
                <a:cs typeface="Tahoma" panose="020B0604030504040204" pitchFamily="34" charset="0"/>
              </a:rPr>
              <a:t>.ENFERMERA - MÉDICO GENERAL, </a:t>
            </a:r>
            <a:r>
              <a:rPr lang="pt-BR" sz="600" b="1" dirty="0">
                <a:latin typeface="Tahoma" panose="020B0604030504040204" pitchFamily="34" charset="0"/>
                <a:ea typeface="Tahoma" panose="020B0604030504040204" pitchFamily="34" charset="0"/>
                <a:cs typeface="Tahoma" panose="020B0604030504040204" pitchFamily="34" charset="0"/>
              </a:rPr>
              <a:t>4</a:t>
            </a:r>
            <a:r>
              <a:rPr lang="pt-BR" sz="600" dirty="0">
                <a:latin typeface="Tahoma" panose="020B0604030504040204" pitchFamily="34" charset="0"/>
                <a:ea typeface="Tahoma" panose="020B0604030504040204" pitchFamily="34" charset="0"/>
                <a:cs typeface="Tahoma" panose="020B0604030504040204" pitchFamily="34" charset="0"/>
              </a:rPr>
              <a:t>.MÉDICO GENERAL - MÉDICO GENERAL CON MAS EXPERIENCIA, </a:t>
            </a:r>
            <a:r>
              <a:rPr lang="pt-BR" sz="600" b="1" dirty="0">
                <a:latin typeface="Tahoma" panose="020B0604030504040204" pitchFamily="34" charset="0"/>
                <a:ea typeface="Tahoma" panose="020B0604030504040204" pitchFamily="34" charset="0"/>
                <a:cs typeface="Tahoma" panose="020B0604030504040204" pitchFamily="34" charset="0"/>
              </a:rPr>
              <a:t>5</a:t>
            </a:r>
            <a:r>
              <a:rPr lang="pt-BR" sz="600" dirty="0">
                <a:latin typeface="Tahoma" panose="020B0604030504040204" pitchFamily="34" charset="0"/>
                <a:ea typeface="Tahoma" panose="020B0604030504040204" pitchFamily="34" charset="0"/>
                <a:cs typeface="Tahoma" panose="020B0604030504040204" pitchFamily="34" charset="0"/>
              </a:rPr>
              <a:t>.MÉDICO ESPECIALISTA - MÉDICO ESPECIALISTA, </a:t>
            </a:r>
            <a:r>
              <a:rPr lang="pt-BR" sz="600" b="1" dirty="0">
                <a:latin typeface="Tahoma" panose="020B0604030504040204" pitchFamily="34" charset="0"/>
                <a:ea typeface="Tahoma" panose="020B0604030504040204" pitchFamily="34" charset="0"/>
                <a:cs typeface="Tahoma" panose="020B0604030504040204" pitchFamily="34" charset="0"/>
              </a:rPr>
              <a:t>6</a:t>
            </a:r>
            <a:r>
              <a:rPr lang="pt-BR" sz="600" dirty="0">
                <a:latin typeface="Tahoma" panose="020B0604030504040204" pitchFamily="34" charset="0"/>
                <a:ea typeface="Tahoma" panose="020B0604030504040204" pitchFamily="34" charset="0"/>
                <a:cs typeface="Tahoma" panose="020B0604030504040204" pitchFamily="34" charset="0"/>
              </a:rPr>
              <a:t>.MÉDICO GENERAL - NUTRIÓLOGO, </a:t>
            </a:r>
            <a:r>
              <a:rPr lang="pt-BR" sz="600" b="1" dirty="0">
                <a:latin typeface="Tahoma" panose="020B0604030504040204" pitchFamily="34" charset="0"/>
                <a:ea typeface="Tahoma" panose="020B0604030504040204" pitchFamily="34" charset="0"/>
                <a:cs typeface="Tahoma" panose="020B0604030504040204" pitchFamily="34" charset="0"/>
              </a:rPr>
              <a:t>7</a:t>
            </a:r>
            <a:r>
              <a:rPr lang="pt-BR" sz="600" dirty="0">
                <a:latin typeface="Tahoma" panose="020B0604030504040204" pitchFamily="34" charset="0"/>
                <a:ea typeface="Tahoma" panose="020B0604030504040204" pitchFamily="34" charset="0"/>
                <a:cs typeface="Tahoma" panose="020B0604030504040204" pitchFamily="34" charset="0"/>
              </a:rPr>
              <a:t>.MÉDICO – PSICÓLOGO</a:t>
            </a:r>
          </a:p>
          <a:p>
            <a:pPr marL="180975" indent="-180975" algn="just"/>
            <a:r>
              <a:rPr lang="pt-BR" sz="600" b="1" dirty="0">
                <a:latin typeface="Tahoma" panose="020B0604030504040204" pitchFamily="34" charset="0"/>
                <a:ea typeface="Tahoma" panose="020B0604030504040204" pitchFamily="34" charset="0"/>
                <a:cs typeface="Tahoma" panose="020B0604030504040204" pitchFamily="34" charset="0"/>
              </a:rPr>
              <a:t>8. PASE DE VISITA A DISTANCIA</a:t>
            </a:r>
            <a:r>
              <a:rPr lang="pt-BR" sz="600" dirty="0">
                <a:latin typeface="Tahoma" panose="020B0604030504040204" pitchFamily="34" charset="0"/>
                <a:ea typeface="Tahoma" panose="020B0604030504040204" pitchFamily="34" charset="0"/>
                <a:cs typeface="Tahoma" panose="020B0604030504040204" pitchFamily="34" charset="0"/>
              </a:rPr>
              <a:t>: </a:t>
            </a:r>
            <a:r>
              <a:rPr lang="pt-BR" sz="600" b="1" dirty="0">
                <a:latin typeface="Tahoma" panose="020B0604030504040204" pitchFamily="34" charset="0"/>
                <a:ea typeface="Tahoma" panose="020B0604030504040204" pitchFamily="34" charset="0"/>
                <a:cs typeface="Tahoma" panose="020B0604030504040204" pitchFamily="34" charset="0"/>
              </a:rPr>
              <a:t>1</a:t>
            </a:r>
            <a:r>
              <a:rPr lang="pt-BR" sz="600" dirty="0">
                <a:latin typeface="Tahoma" panose="020B0604030504040204" pitchFamily="34" charset="0"/>
                <a:ea typeface="Tahoma" panose="020B0604030504040204" pitchFamily="34" charset="0"/>
                <a:cs typeface="Tahoma" panose="020B0604030504040204" pitchFamily="34" charset="0"/>
              </a:rPr>
              <a:t>.ENTRE PERSONALES DE LA SALUD, </a:t>
            </a:r>
            <a:r>
              <a:rPr lang="pt-BR" sz="600" b="1" dirty="0">
                <a:latin typeface="Tahoma" panose="020B0604030504040204" pitchFamily="34" charset="0"/>
                <a:ea typeface="Tahoma" panose="020B0604030504040204" pitchFamily="34" charset="0"/>
                <a:cs typeface="Tahoma" panose="020B0604030504040204" pitchFamily="34" charset="0"/>
              </a:rPr>
              <a:t>2</a:t>
            </a:r>
            <a:r>
              <a:rPr lang="pt-BR" sz="600" dirty="0">
                <a:latin typeface="Tahoma" panose="020B0604030504040204" pitchFamily="34" charset="0"/>
                <a:ea typeface="Tahoma" panose="020B0604030504040204" pitchFamily="34" charset="0"/>
                <a:cs typeface="Tahoma" panose="020B0604030504040204" pitchFamily="34" charset="0"/>
              </a:rPr>
              <a:t>. PROFESIONAL DE LA SALUD-FAMILIAR, </a:t>
            </a:r>
            <a:r>
              <a:rPr lang="pt-BR" sz="600" b="1" dirty="0">
                <a:latin typeface="Tahoma" panose="020B0604030504040204" pitchFamily="34" charset="0"/>
                <a:ea typeface="Tahoma" panose="020B0604030504040204" pitchFamily="34" charset="0"/>
                <a:cs typeface="Tahoma" panose="020B0604030504040204" pitchFamily="34" charset="0"/>
              </a:rPr>
              <a:t>3</a:t>
            </a:r>
            <a:r>
              <a:rPr lang="pt-BR" sz="600" dirty="0">
                <a:latin typeface="Tahoma" panose="020B0604030504040204" pitchFamily="34" charset="0"/>
                <a:ea typeface="Tahoma" panose="020B0604030504040204" pitchFamily="34" charset="0"/>
                <a:cs typeface="Tahoma" panose="020B0604030504040204" pitchFamily="34" charset="0"/>
              </a:rPr>
              <a:t>.PACIENTE-FAMILIAR</a:t>
            </a: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9. REFERIDO A: 1.</a:t>
            </a:r>
            <a:r>
              <a:rPr lang="es-MX" sz="600" dirty="0">
                <a:latin typeface="Tahoma" panose="020B0604030504040204" pitchFamily="34" charset="0"/>
                <a:ea typeface="Tahoma" panose="020B0604030504040204" pitchFamily="34" charset="0"/>
                <a:cs typeface="Tahoma" panose="020B0604030504040204" pitchFamily="34" charset="0"/>
              </a:rPr>
              <a:t>UNIDAD DE SALUD</a:t>
            </a:r>
            <a:r>
              <a:rPr lang="es-MX" sz="600" b="1" dirty="0">
                <a:latin typeface="Tahoma" panose="020B0604030504040204" pitchFamily="34" charset="0"/>
                <a:ea typeface="Tahoma" panose="020B0604030504040204" pitchFamily="34" charset="0"/>
                <a:cs typeface="Tahoma" panose="020B0604030504040204" pitchFamily="34" charset="0"/>
              </a:rPr>
              <a:t>, 2.</a:t>
            </a:r>
            <a:r>
              <a:rPr lang="es-MX" sz="600" dirty="0">
                <a:latin typeface="Tahoma" panose="020B0604030504040204" pitchFamily="34" charset="0"/>
                <a:ea typeface="Tahoma" panose="020B0604030504040204" pitchFamily="34" charset="0"/>
                <a:cs typeface="Tahoma" panose="020B0604030504040204" pitchFamily="34" charset="0"/>
              </a:rPr>
              <a:t>URGENCIAS,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.HOSPITAL 2 NIVEL,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.HOSPITAL 3 NIVEL (INSTITUTO DE SALUD U HOSPITAL DE ALTA ESPECIALIDAD), </a:t>
            </a:r>
            <a:r>
              <a:rPr lang="es-MX" sz="600" b="1" dirty="0">
                <a:latin typeface="Tahoma" panose="020B0604030504040204" pitchFamily="34" charset="0"/>
                <a:ea typeface="Tahoma" panose="020B0604030504040204" pitchFamily="34" charset="0"/>
                <a:cs typeface="Tahoma" panose="020B0604030504040204" pitchFamily="34" charset="0"/>
              </a:rPr>
              <a:t>5</a:t>
            </a:r>
            <a:r>
              <a:rPr lang="es-MX" sz="600" dirty="0">
                <a:latin typeface="Tahoma" panose="020B0604030504040204" pitchFamily="34" charset="0"/>
                <a:ea typeface="Tahoma" panose="020B0604030504040204" pitchFamily="34" charset="0"/>
                <a:cs typeface="Tahoma" panose="020B0604030504040204" pitchFamily="34" charset="0"/>
              </a:rPr>
              <a:t>.UNEMES,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.UNIDAD PSIQUATRICA Y DE SALUD MENTAL, </a:t>
            </a:r>
            <a:r>
              <a:rPr lang="es-MX" sz="600" b="1" dirty="0">
                <a:latin typeface="Tahoma" panose="020B0604030504040204" pitchFamily="34" charset="0"/>
                <a:ea typeface="Tahoma" panose="020B0604030504040204" pitchFamily="34" charset="0"/>
                <a:cs typeface="Tahoma" panose="020B0604030504040204" pitchFamily="34" charset="0"/>
              </a:rPr>
              <a:t>8.</a:t>
            </a:r>
            <a:r>
              <a:rPr lang="es-MX" sz="600" dirty="0">
                <a:latin typeface="Tahoma" panose="020B0604030504040204" pitchFamily="34" charset="0"/>
                <a:ea typeface="Tahoma" panose="020B0604030504040204" pitchFamily="34" charset="0"/>
                <a:cs typeface="Tahoma" panose="020B0604030504040204" pitchFamily="34" charset="0"/>
              </a:rPr>
              <a:t>OTRA</a:t>
            </a: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10. ESPECIALIDAD:</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1</a:t>
            </a:r>
            <a:r>
              <a:rPr lang="es-MX" sz="600" dirty="0">
                <a:latin typeface="Tahoma" panose="020B0604030504040204" pitchFamily="34" charset="0"/>
                <a:ea typeface="Tahoma" panose="020B0604030504040204" pitchFamily="34" charset="0"/>
                <a:cs typeface="Tahoma" panose="020B0604030504040204" pitchFamily="34" charset="0"/>
              </a:rPr>
              <a:t>.ALERGÓLOGO,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.ANESTESIÓLOGO,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.ANGIÓLOGO,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.CARDIÓLOGO, </a:t>
            </a:r>
            <a:r>
              <a:rPr lang="es-MX" sz="600" b="1" dirty="0">
                <a:latin typeface="Tahoma" panose="020B0604030504040204" pitchFamily="34" charset="0"/>
                <a:ea typeface="Tahoma" panose="020B0604030504040204" pitchFamily="34" charset="0"/>
                <a:cs typeface="Tahoma" panose="020B0604030504040204" pitchFamily="34" charset="0"/>
              </a:rPr>
              <a:t>5</a:t>
            </a:r>
            <a:r>
              <a:rPr lang="es-MX" sz="600" dirty="0">
                <a:latin typeface="Tahoma" panose="020B0604030504040204" pitchFamily="34" charset="0"/>
                <a:ea typeface="Tahoma" panose="020B0604030504040204" pitchFamily="34" charset="0"/>
                <a:cs typeface="Tahoma" panose="020B0604030504040204" pitchFamily="34" charset="0"/>
              </a:rPr>
              <a:t>.CIRUJANO,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.DERMATÓLOGO, </a:t>
            </a:r>
            <a:r>
              <a:rPr lang="es-MX" sz="600" b="1" dirty="0">
                <a:latin typeface="Tahoma" panose="020B0604030504040204" pitchFamily="34" charset="0"/>
                <a:ea typeface="Tahoma" panose="020B0604030504040204" pitchFamily="34" charset="0"/>
                <a:cs typeface="Tahoma" panose="020B0604030504040204" pitchFamily="34" charset="0"/>
              </a:rPr>
              <a:t>7</a:t>
            </a:r>
            <a:r>
              <a:rPr lang="es-MX" sz="600" dirty="0">
                <a:latin typeface="Tahoma" panose="020B0604030504040204" pitchFamily="34" charset="0"/>
                <a:ea typeface="Tahoma" panose="020B0604030504040204" pitchFamily="34" charset="0"/>
                <a:cs typeface="Tahoma" panose="020B0604030504040204" pitchFamily="34" charset="0"/>
              </a:rPr>
              <a:t>.ENDOCRINÓLOGO, </a:t>
            </a:r>
            <a:r>
              <a:rPr lang="es-MX" sz="600" b="1" dirty="0">
                <a:latin typeface="Tahoma" panose="020B0604030504040204" pitchFamily="34" charset="0"/>
                <a:ea typeface="Tahoma" panose="020B0604030504040204" pitchFamily="34" charset="0"/>
                <a:cs typeface="Tahoma" panose="020B0604030504040204" pitchFamily="34" charset="0"/>
              </a:rPr>
              <a:t>8</a:t>
            </a:r>
            <a:r>
              <a:rPr lang="es-MX" sz="600" dirty="0">
                <a:latin typeface="Tahoma" panose="020B0604030504040204" pitchFamily="34" charset="0"/>
                <a:ea typeface="Tahoma" panose="020B0604030504040204" pitchFamily="34" charset="0"/>
                <a:cs typeface="Tahoma" panose="020B0604030504040204" pitchFamily="34" charset="0"/>
              </a:rPr>
              <a:t>.EPIDEMIÓLOGO, </a:t>
            </a:r>
            <a:r>
              <a:rPr lang="es-MX" sz="600" b="1" dirty="0">
                <a:latin typeface="Tahoma" panose="020B0604030504040204" pitchFamily="34" charset="0"/>
                <a:ea typeface="Tahoma" panose="020B0604030504040204" pitchFamily="34" charset="0"/>
                <a:cs typeface="Tahoma" panose="020B0604030504040204" pitchFamily="34" charset="0"/>
              </a:rPr>
              <a:t>9</a:t>
            </a:r>
            <a:r>
              <a:rPr lang="es-MX" sz="600" dirty="0">
                <a:latin typeface="Tahoma" panose="020B0604030504040204" pitchFamily="34" charset="0"/>
                <a:ea typeface="Tahoma" panose="020B0604030504040204" pitchFamily="34" charset="0"/>
                <a:cs typeface="Tahoma" panose="020B0604030504040204" pitchFamily="34" charset="0"/>
              </a:rPr>
              <a:t>.GASTROENTERÓLOGO, </a:t>
            </a:r>
            <a:r>
              <a:rPr lang="es-MX" sz="600" b="1" dirty="0">
                <a:latin typeface="Tahoma" panose="020B0604030504040204" pitchFamily="34" charset="0"/>
                <a:ea typeface="Tahoma" panose="020B0604030504040204" pitchFamily="34" charset="0"/>
                <a:cs typeface="Tahoma" panose="020B0604030504040204" pitchFamily="34" charset="0"/>
              </a:rPr>
              <a:t>10</a:t>
            </a:r>
            <a:r>
              <a:rPr lang="es-MX" sz="600" dirty="0">
                <a:latin typeface="Tahoma" panose="020B0604030504040204" pitchFamily="34" charset="0"/>
                <a:ea typeface="Tahoma" panose="020B0604030504040204" pitchFamily="34" charset="0"/>
                <a:cs typeface="Tahoma" panose="020B0604030504040204" pitchFamily="34" charset="0"/>
              </a:rPr>
              <a:t>.GERIATRA, </a:t>
            </a:r>
            <a:r>
              <a:rPr lang="es-MX" sz="600" b="1" dirty="0">
                <a:latin typeface="Tahoma" panose="020B0604030504040204" pitchFamily="34" charset="0"/>
                <a:ea typeface="Tahoma" panose="020B0604030504040204" pitchFamily="34" charset="0"/>
                <a:cs typeface="Tahoma" panose="020B0604030504040204" pitchFamily="34" charset="0"/>
              </a:rPr>
              <a:t>11</a:t>
            </a:r>
            <a:r>
              <a:rPr lang="es-MX" sz="600" dirty="0">
                <a:latin typeface="Tahoma" panose="020B0604030504040204" pitchFamily="34" charset="0"/>
                <a:ea typeface="Tahoma" panose="020B0604030504040204" pitchFamily="34" charset="0"/>
                <a:cs typeface="Tahoma" panose="020B0604030504040204" pitchFamily="34" charset="0"/>
              </a:rPr>
              <a:t>.GINECOOBSTÉTRA, </a:t>
            </a:r>
            <a:r>
              <a:rPr lang="es-MX" sz="600" b="1" dirty="0">
                <a:latin typeface="Tahoma" panose="020B0604030504040204" pitchFamily="34" charset="0"/>
                <a:ea typeface="Tahoma" panose="020B0604030504040204" pitchFamily="34" charset="0"/>
                <a:cs typeface="Tahoma" panose="020B0604030504040204" pitchFamily="34" charset="0"/>
              </a:rPr>
              <a:t>12</a:t>
            </a:r>
            <a:r>
              <a:rPr lang="es-MX" sz="600" dirty="0">
                <a:latin typeface="Tahoma" panose="020B0604030504040204" pitchFamily="34" charset="0"/>
                <a:ea typeface="Tahoma" panose="020B0604030504040204" pitchFamily="34" charset="0"/>
                <a:cs typeface="Tahoma" panose="020B0604030504040204" pitchFamily="34" charset="0"/>
              </a:rPr>
              <a:t>.HEMATÓLOGO, </a:t>
            </a:r>
            <a:r>
              <a:rPr lang="es-MX" sz="600" b="1" dirty="0">
                <a:latin typeface="Tahoma" panose="020B0604030504040204" pitchFamily="34" charset="0"/>
                <a:ea typeface="Tahoma" panose="020B0604030504040204" pitchFamily="34" charset="0"/>
                <a:cs typeface="Tahoma" panose="020B0604030504040204" pitchFamily="34" charset="0"/>
              </a:rPr>
              <a:t>13</a:t>
            </a:r>
            <a:r>
              <a:rPr lang="es-MX" sz="600" dirty="0">
                <a:latin typeface="Tahoma" panose="020B0604030504040204" pitchFamily="34" charset="0"/>
                <a:ea typeface="Tahoma" panose="020B0604030504040204" pitchFamily="34" charset="0"/>
                <a:cs typeface="Tahoma" panose="020B0604030504040204" pitchFamily="34" charset="0"/>
              </a:rPr>
              <a:t>.INFECTÓLOGO, </a:t>
            </a:r>
            <a:r>
              <a:rPr lang="es-MX" sz="600" b="1" dirty="0">
                <a:latin typeface="Tahoma" panose="020B0604030504040204" pitchFamily="34" charset="0"/>
                <a:ea typeface="Tahoma" panose="020B0604030504040204" pitchFamily="34" charset="0"/>
                <a:cs typeface="Tahoma" panose="020B0604030504040204" pitchFamily="34" charset="0"/>
              </a:rPr>
              <a:t>14</a:t>
            </a:r>
            <a:r>
              <a:rPr lang="es-MX" sz="600" dirty="0">
                <a:latin typeface="Tahoma" panose="020B0604030504040204" pitchFamily="34" charset="0"/>
                <a:ea typeface="Tahoma" panose="020B0604030504040204" pitchFamily="34" charset="0"/>
                <a:cs typeface="Tahoma" panose="020B0604030504040204" pitchFamily="34" charset="0"/>
              </a:rPr>
              <a:t>.INMUNÓLOGO, </a:t>
            </a:r>
            <a:r>
              <a:rPr lang="es-MX" sz="600" b="1" dirty="0">
                <a:latin typeface="Tahoma" panose="020B0604030504040204" pitchFamily="34" charset="0"/>
                <a:ea typeface="Tahoma" panose="020B0604030504040204" pitchFamily="34" charset="0"/>
                <a:cs typeface="Tahoma" panose="020B0604030504040204" pitchFamily="34" charset="0"/>
              </a:rPr>
              <a:t>15</a:t>
            </a:r>
            <a:r>
              <a:rPr lang="es-MX" sz="600" dirty="0">
                <a:latin typeface="Tahoma" panose="020B0604030504040204" pitchFamily="34" charset="0"/>
                <a:ea typeface="Tahoma" panose="020B0604030504040204" pitchFamily="34" charset="0"/>
                <a:cs typeface="Tahoma" panose="020B0604030504040204" pitchFamily="34" charset="0"/>
              </a:rPr>
              <a:t>.INTERNISTA, </a:t>
            </a:r>
            <a:r>
              <a:rPr lang="es-MX" sz="600" b="1" dirty="0">
                <a:latin typeface="Tahoma" panose="020B0604030504040204" pitchFamily="34" charset="0"/>
                <a:ea typeface="Tahoma" panose="020B0604030504040204" pitchFamily="34" charset="0"/>
                <a:cs typeface="Tahoma" panose="020B0604030504040204" pitchFamily="34" charset="0"/>
              </a:rPr>
              <a:t>16</a:t>
            </a:r>
            <a:r>
              <a:rPr lang="es-MX" sz="600" dirty="0">
                <a:latin typeface="Tahoma" panose="020B0604030504040204" pitchFamily="34" charset="0"/>
                <a:ea typeface="Tahoma" panose="020B0604030504040204" pitchFamily="34" charset="0"/>
                <a:cs typeface="Tahoma" panose="020B0604030504040204" pitchFamily="34" charset="0"/>
              </a:rPr>
              <a:t>.MEDICINA CRÍTICA, </a:t>
            </a:r>
            <a:r>
              <a:rPr lang="es-MX" sz="600" b="1" dirty="0">
                <a:latin typeface="Tahoma" panose="020B0604030504040204" pitchFamily="34" charset="0"/>
                <a:ea typeface="Tahoma" panose="020B0604030504040204" pitchFamily="34" charset="0"/>
                <a:cs typeface="Tahoma" panose="020B0604030504040204" pitchFamily="34" charset="0"/>
              </a:rPr>
              <a:t>17</a:t>
            </a:r>
            <a:r>
              <a:rPr lang="es-MX" sz="600" dirty="0">
                <a:latin typeface="Tahoma" panose="020B0604030504040204" pitchFamily="34" charset="0"/>
                <a:ea typeface="Tahoma" panose="020B0604030504040204" pitchFamily="34" charset="0"/>
                <a:cs typeface="Tahoma" panose="020B0604030504040204" pitchFamily="34" charset="0"/>
              </a:rPr>
              <a:t>.NEFRÓLOGO, </a:t>
            </a:r>
            <a:r>
              <a:rPr lang="es-MX" sz="600" b="1" dirty="0">
                <a:latin typeface="Tahoma" panose="020B0604030504040204" pitchFamily="34" charset="0"/>
                <a:ea typeface="Tahoma" panose="020B0604030504040204" pitchFamily="34" charset="0"/>
                <a:cs typeface="Tahoma" panose="020B0604030504040204" pitchFamily="34" charset="0"/>
              </a:rPr>
              <a:t>18</a:t>
            </a:r>
            <a:r>
              <a:rPr lang="es-MX" sz="600" dirty="0">
                <a:latin typeface="Tahoma" panose="020B0604030504040204" pitchFamily="34" charset="0"/>
                <a:ea typeface="Tahoma" panose="020B0604030504040204" pitchFamily="34" charset="0"/>
                <a:cs typeface="Tahoma" panose="020B0604030504040204" pitchFamily="34" charset="0"/>
              </a:rPr>
              <a:t>.NEONATÓLOGO, </a:t>
            </a:r>
            <a:r>
              <a:rPr lang="es-MX" sz="600" b="1" dirty="0">
                <a:latin typeface="Tahoma" panose="020B0604030504040204" pitchFamily="34" charset="0"/>
                <a:ea typeface="Tahoma" panose="020B0604030504040204" pitchFamily="34" charset="0"/>
                <a:cs typeface="Tahoma" panose="020B0604030504040204" pitchFamily="34" charset="0"/>
              </a:rPr>
              <a:t>19</a:t>
            </a:r>
            <a:r>
              <a:rPr lang="es-MX" sz="600" dirty="0">
                <a:latin typeface="Tahoma" panose="020B0604030504040204" pitchFamily="34" charset="0"/>
                <a:ea typeface="Tahoma" panose="020B0604030504040204" pitchFamily="34" charset="0"/>
                <a:cs typeface="Tahoma" panose="020B0604030504040204" pitchFamily="34" charset="0"/>
              </a:rPr>
              <a:t>.NEUMÓLOGO, </a:t>
            </a:r>
            <a:r>
              <a:rPr lang="es-MX" sz="600" b="1" dirty="0">
                <a:latin typeface="Tahoma" panose="020B0604030504040204" pitchFamily="34" charset="0"/>
                <a:ea typeface="Tahoma" panose="020B0604030504040204" pitchFamily="34" charset="0"/>
                <a:cs typeface="Tahoma" panose="020B0604030504040204" pitchFamily="34" charset="0"/>
              </a:rPr>
              <a:t>20</a:t>
            </a:r>
            <a:r>
              <a:rPr lang="es-MX" sz="600" dirty="0">
                <a:latin typeface="Tahoma" panose="020B0604030504040204" pitchFamily="34" charset="0"/>
                <a:ea typeface="Tahoma" panose="020B0604030504040204" pitchFamily="34" charset="0"/>
                <a:cs typeface="Tahoma" panose="020B0604030504040204" pitchFamily="34" charset="0"/>
              </a:rPr>
              <a:t>.NEUROCIRUJANO, </a:t>
            </a:r>
            <a:r>
              <a:rPr lang="es-MX" sz="600" b="1" dirty="0">
                <a:latin typeface="Tahoma" panose="020B0604030504040204" pitchFamily="34" charset="0"/>
                <a:ea typeface="Tahoma" panose="020B0604030504040204" pitchFamily="34" charset="0"/>
                <a:cs typeface="Tahoma" panose="020B0604030504040204" pitchFamily="34" charset="0"/>
              </a:rPr>
              <a:t>21</a:t>
            </a:r>
            <a:r>
              <a:rPr lang="es-MX" sz="600" dirty="0">
                <a:latin typeface="Tahoma" panose="020B0604030504040204" pitchFamily="34" charset="0"/>
                <a:ea typeface="Tahoma" panose="020B0604030504040204" pitchFamily="34" charset="0"/>
                <a:cs typeface="Tahoma" panose="020B0604030504040204" pitchFamily="34" charset="0"/>
              </a:rPr>
              <a:t>.NEURÓLOGO, </a:t>
            </a:r>
            <a:r>
              <a:rPr lang="es-MX" sz="600" b="1" dirty="0">
                <a:latin typeface="Tahoma" panose="020B0604030504040204" pitchFamily="34" charset="0"/>
                <a:ea typeface="Tahoma" panose="020B0604030504040204" pitchFamily="34" charset="0"/>
                <a:cs typeface="Tahoma" panose="020B0604030504040204" pitchFamily="34" charset="0"/>
              </a:rPr>
              <a:t>22</a:t>
            </a:r>
            <a:r>
              <a:rPr lang="es-MX" sz="600" dirty="0">
                <a:latin typeface="Tahoma" panose="020B0604030504040204" pitchFamily="34" charset="0"/>
                <a:ea typeface="Tahoma" panose="020B0604030504040204" pitchFamily="34" charset="0"/>
                <a:cs typeface="Tahoma" panose="020B0604030504040204" pitchFamily="34" charset="0"/>
              </a:rPr>
              <a:t>.OFTALMÓLOGO, </a:t>
            </a:r>
            <a:r>
              <a:rPr lang="es-MX" sz="600" b="1" dirty="0">
                <a:latin typeface="Tahoma" panose="020B0604030504040204" pitchFamily="34" charset="0"/>
                <a:ea typeface="Tahoma" panose="020B0604030504040204" pitchFamily="34" charset="0"/>
                <a:cs typeface="Tahoma" panose="020B0604030504040204" pitchFamily="34" charset="0"/>
              </a:rPr>
              <a:t>23</a:t>
            </a:r>
            <a:r>
              <a:rPr lang="es-MX" sz="600" dirty="0">
                <a:latin typeface="Tahoma" panose="020B0604030504040204" pitchFamily="34" charset="0"/>
                <a:ea typeface="Tahoma" panose="020B0604030504040204" pitchFamily="34" charset="0"/>
                <a:cs typeface="Tahoma" panose="020B0604030504040204" pitchFamily="34" charset="0"/>
              </a:rPr>
              <a:t>.ONCÓLOGO, </a:t>
            </a:r>
            <a:r>
              <a:rPr lang="es-MX" sz="600" b="1" dirty="0">
                <a:latin typeface="Tahoma" panose="020B0604030504040204" pitchFamily="34" charset="0"/>
                <a:ea typeface="Tahoma" panose="020B0604030504040204" pitchFamily="34" charset="0"/>
                <a:cs typeface="Tahoma" panose="020B0604030504040204" pitchFamily="34" charset="0"/>
              </a:rPr>
              <a:t>24</a:t>
            </a:r>
            <a:r>
              <a:rPr lang="es-MX" sz="600" dirty="0">
                <a:latin typeface="Tahoma" panose="020B0604030504040204" pitchFamily="34" charset="0"/>
                <a:ea typeface="Tahoma" panose="020B0604030504040204" pitchFamily="34" charset="0"/>
                <a:cs typeface="Tahoma" panose="020B0604030504040204" pitchFamily="34" charset="0"/>
              </a:rPr>
              <a:t>.ORTOPEDISTA, </a:t>
            </a:r>
            <a:r>
              <a:rPr lang="es-MX" sz="600" b="1" dirty="0">
                <a:latin typeface="Tahoma" panose="020B0604030504040204" pitchFamily="34" charset="0"/>
                <a:ea typeface="Tahoma" panose="020B0604030504040204" pitchFamily="34" charset="0"/>
                <a:cs typeface="Tahoma" panose="020B0604030504040204" pitchFamily="34" charset="0"/>
              </a:rPr>
              <a:t>25</a:t>
            </a:r>
            <a:r>
              <a:rPr lang="es-MX" sz="600" dirty="0">
                <a:latin typeface="Tahoma" panose="020B0604030504040204" pitchFamily="34" charset="0"/>
                <a:ea typeface="Tahoma" panose="020B0604030504040204" pitchFamily="34" charset="0"/>
                <a:cs typeface="Tahoma" panose="020B0604030504040204" pitchFamily="34" charset="0"/>
              </a:rPr>
              <a:t>.OTORRINOLARINGÓLOGO, </a:t>
            </a:r>
            <a:r>
              <a:rPr lang="es-MX" sz="600" b="1" dirty="0">
                <a:latin typeface="Tahoma" panose="020B0604030504040204" pitchFamily="34" charset="0"/>
                <a:ea typeface="Tahoma" panose="020B0604030504040204" pitchFamily="34" charset="0"/>
                <a:cs typeface="Tahoma" panose="020B0604030504040204" pitchFamily="34" charset="0"/>
              </a:rPr>
              <a:t>26</a:t>
            </a:r>
            <a:r>
              <a:rPr lang="es-MX" sz="600" dirty="0">
                <a:latin typeface="Tahoma" panose="020B0604030504040204" pitchFamily="34" charset="0"/>
                <a:ea typeface="Tahoma" panose="020B0604030504040204" pitchFamily="34" charset="0"/>
                <a:cs typeface="Tahoma" panose="020B0604030504040204" pitchFamily="34" charset="0"/>
              </a:rPr>
              <a:t>.PEDIATRA, </a:t>
            </a:r>
            <a:r>
              <a:rPr lang="es-MX" sz="600" b="1" dirty="0">
                <a:latin typeface="Tahoma" panose="020B0604030504040204" pitchFamily="34" charset="0"/>
                <a:ea typeface="Tahoma" panose="020B0604030504040204" pitchFamily="34" charset="0"/>
                <a:cs typeface="Tahoma" panose="020B0604030504040204" pitchFamily="34" charset="0"/>
              </a:rPr>
              <a:t>27</a:t>
            </a:r>
            <a:r>
              <a:rPr lang="es-MX" sz="600" dirty="0">
                <a:latin typeface="Tahoma" panose="020B0604030504040204" pitchFamily="34" charset="0"/>
                <a:ea typeface="Tahoma" panose="020B0604030504040204" pitchFamily="34" charset="0"/>
                <a:cs typeface="Tahoma" panose="020B0604030504040204" pitchFamily="34" charset="0"/>
              </a:rPr>
              <a:t>.PROCTÓLOGO, </a:t>
            </a:r>
            <a:r>
              <a:rPr lang="es-MX" sz="600" b="1" dirty="0">
                <a:latin typeface="Tahoma" panose="020B0604030504040204" pitchFamily="34" charset="0"/>
                <a:ea typeface="Tahoma" panose="020B0604030504040204" pitchFamily="34" charset="0"/>
                <a:cs typeface="Tahoma" panose="020B0604030504040204" pitchFamily="34" charset="0"/>
              </a:rPr>
              <a:t>28</a:t>
            </a:r>
            <a:r>
              <a:rPr lang="es-MX" sz="600" dirty="0">
                <a:latin typeface="Tahoma" panose="020B0604030504040204" pitchFamily="34" charset="0"/>
                <a:ea typeface="Tahoma" panose="020B0604030504040204" pitchFamily="34" charset="0"/>
                <a:cs typeface="Tahoma" panose="020B0604030504040204" pitchFamily="34" charset="0"/>
              </a:rPr>
              <a:t>.PSIQUIÁTRA, </a:t>
            </a:r>
            <a:r>
              <a:rPr lang="es-MX" sz="600" b="1" dirty="0">
                <a:latin typeface="Tahoma" panose="020B0604030504040204" pitchFamily="34" charset="0"/>
                <a:ea typeface="Tahoma" panose="020B0604030504040204" pitchFamily="34" charset="0"/>
                <a:cs typeface="Tahoma" panose="020B0604030504040204" pitchFamily="34" charset="0"/>
              </a:rPr>
              <a:t>29</a:t>
            </a:r>
            <a:r>
              <a:rPr lang="es-MX" sz="600" dirty="0">
                <a:latin typeface="Tahoma" panose="020B0604030504040204" pitchFamily="34" charset="0"/>
                <a:ea typeface="Tahoma" panose="020B0604030504040204" pitchFamily="34" charset="0"/>
                <a:cs typeface="Tahoma" panose="020B0604030504040204" pitchFamily="34" charset="0"/>
              </a:rPr>
              <a:t>.REUMATÓLOGO, </a:t>
            </a:r>
            <a:r>
              <a:rPr lang="es-MX" sz="600" b="1" dirty="0">
                <a:latin typeface="Tahoma" panose="020B0604030504040204" pitchFamily="34" charset="0"/>
                <a:ea typeface="Tahoma" panose="020B0604030504040204" pitchFamily="34" charset="0"/>
                <a:cs typeface="Tahoma" panose="020B0604030504040204" pitchFamily="34" charset="0"/>
              </a:rPr>
              <a:t>30</a:t>
            </a:r>
            <a:r>
              <a:rPr lang="es-MX" sz="600" dirty="0">
                <a:latin typeface="Tahoma" panose="020B0604030504040204" pitchFamily="34" charset="0"/>
                <a:ea typeface="Tahoma" panose="020B0604030504040204" pitchFamily="34" charset="0"/>
                <a:cs typeface="Tahoma" panose="020B0604030504040204" pitchFamily="34" charset="0"/>
              </a:rPr>
              <a:t>.TERAPISTA, </a:t>
            </a:r>
            <a:r>
              <a:rPr lang="es-MX" sz="600" b="1" dirty="0">
                <a:latin typeface="Tahoma" panose="020B0604030504040204" pitchFamily="34" charset="0"/>
                <a:ea typeface="Tahoma" panose="020B0604030504040204" pitchFamily="34" charset="0"/>
                <a:cs typeface="Tahoma" panose="020B0604030504040204" pitchFamily="34" charset="0"/>
              </a:rPr>
              <a:t>31</a:t>
            </a:r>
            <a:r>
              <a:rPr lang="es-MX" sz="600" dirty="0">
                <a:latin typeface="Tahoma" panose="020B0604030504040204" pitchFamily="34" charset="0"/>
                <a:ea typeface="Tahoma" panose="020B0604030504040204" pitchFamily="34" charset="0"/>
                <a:cs typeface="Tahoma" panose="020B0604030504040204" pitchFamily="34" charset="0"/>
              </a:rPr>
              <a:t>.TRAUMATÓLOGO, </a:t>
            </a:r>
            <a:r>
              <a:rPr lang="es-MX" sz="600" b="1" dirty="0">
                <a:latin typeface="Tahoma" panose="020B0604030504040204" pitchFamily="34" charset="0"/>
                <a:ea typeface="Tahoma" panose="020B0604030504040204" pitchFamily="34" charset="0"/>
                <a:cs typeface="Tahoma" panose="020B0604030504040204" pitchFamily="34" charset="0"/>
              </a:rPr>
              <a:t>32</a:t>
            </a:r>
            <a:r>
              <a:rPr lang="es-MX" sz="600" dirty="0">
                <a:latin typeface="Tahoma" panose="020B0604030504040204" pitchFamily="34" charset="0"/>
                <a:ea typeface="Tahoma" panose="020B0604030504040204" pitchFamily="34" charset="0"/>
                <a:cs typeface="Tahoma" panose="020B0604030504040204" pitchFamily="34" charset="0"/>
              </a:rPr>
              <a:t>.URGENCIÓLOGO, </a:t>
            </a:r>
            <a:r>
              <a:rPr lang="es-MX" sz="600" b="1" dirty="0">
                <a:latin typeface="Tahoma" panose="020B0604030504040204" pitchFamily="34" charset="0"/>
                <a:ea typeface="Tahoma" panose="020B0604030504040204" pitchFamily="34" charset="0"/>
                <a:cs typeface="Tahoma" panose="020B0604030504040204" pitchFamily="34" charset="0"/>
              </a:rPr>
              <a:t>33</a:t>
            </a:r>
            <a:r>
              <a:rPr lang="es-MX" sz="600" dirty="0">
                <a:latin typeface="Tahoma" panose="020B0604030504040204" pitchFamily="34" charset="0"/>
                <a:ea typeface="Tahoma" panose="020B0604030504040204" pitchFamily="34" charset="0"/>
                <a:cs typeface="Tahoma" panose="020B0604030504040204" pitchFamily="34" charset="0"/>
              </a:rPr>
              <a:t>.URÓLOGO, </a:t>
            </a:r>
            <a:r>
              <a:rPr lang="es-MX" sz="600" b="1" dirty="0">
                <a:latin typeface="Tahoma" panose="020B0604030504040204" pitchFamily="34" charset="0"/>
                <a:ea typeface="Tahoma" panose="020B0604030504040204" pitchFamily="34" charset="0"/>
                <a:cs typeface="Tahoma" panose="020B0604030504040204" pitchFamily="34" charset="0"/>
              </a:rPr>
              <a:t>88</a:t>
            </a:r>
            <a:r>
              <a:rPr lang="es-MX" sz="600" dirty="0">
                <a:latin typeface="Tahoma" panose="020B0604030504040204" pitchFamily="34" charset="0"/>
                <a:ea typeface="Tahoma" panose="020B0604030504040204" pitchFamily="34" charset="0"/>
                <a:cs typeface="Tahoma" panose="020B0604030504040204" pitchFamily="34" charset="0"/>
              </a:rPr>
              <a:t>.OTROS</a:t>
            </a: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11. CONSEJERÍA DE PLANIFICACIÓN FAMILIAR</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1</a:t>
            </a:r>
            <a:r>
              <a:rPr lang="es-MX" sz="600" dirty="0">
                <a:latin typeface="Tahoma" panose="020B0604030504040204" pitchFamily="34" charset="0"/>
                <a:ea typeface="Tahoma" panose="020B0604030504040204" pitchFamily="34" charset="0"/>
                <a:cs typeface="Tahoma" panose="020B0604030504040204" pitchFamily="34" charset="0"/>
              </a:rPr>
              <a:t>.MÉTODOS ANTICONCEPTIVOS EN GENERAL,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.HORMONAL ORAL,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.INYECTABLE MENSUAL,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.INYECTABLE BIMESTRAL, </a:t>
            </a:r>
            <a:r>
              <a:rPr lang="es-MX" sz="600" b="1" dirty="0">
                <a:latin typeface="Tahoma" panose="020B0604030504040204" pitchFamily="34" charset="0"/>
                <a:ea typeface="Tahoma" panose="020B0604030504040204" pitchFamily="34" charset="0"/>
                <a:cs typeface="Tahoma" panose="020B0604030504040204" pitchFamily="34" charset="0"/>
              </a:rPr>
              <a:t>5</a:t>
            </a:r>
            <a:r>
              <a:rPr lang="es-MX" sz="600" dirty="0">
                <a:latin typeface="Tahoma" panose="020B0604030504040204" pitchFamily="34" charset="0"/>
                <a:ea typeface="Tahoma" panose="020B0604030504040204" pitchFamily="34" charset="0"/>
                <a:cs typeface="Tahoma" panose="020B0604030504040204" pitchFamily="34" charset="0"/>
              </a:rPr>
              <a:t>.INYECTABLE TRIMESTRAL,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.DISPOSITIVO INTRAUTERINO (DIU), </a:t>
            </a:r>
            <a:r>
              <a:rPr lang="es-MX" sz="600" b="1" dirty="0">
                <a:latin typeface="Tahoma" panose="020B0604030504040204" pitchFamily="34" charset="0"/>
                <a:ea typeface="Tahoma" panose="020B0604030504040204" pitchFamily="34" charset="0"/>
                <a:cs typeface="Tahoma" panose="020B0604030504040204" pitchFamily="34" charset="0"/>
              </a:rPr>
              <a:t>7</a:t>
            </a:r>
            <a:r>
              <a:rPr lang="es-MX" sz="600" dirty="0">
                <a:latin typeface="Tahoma" panose="020B0604030504040204" pitchFamily="34" charset="0"/>
                <a:ea typeface="Tahoma" panose="020B0604030504040204" pitchFamily="34" charset="0"/>
                <a:cs typeface="Tahoma" panose="020B0604030504040204" pitchFamily="34" charset="0"/>
              </a:rPr>
              <a:t>.IMPLANTE SUBDÉRMICO, </a:t>
            </a:r>
            <a:r>
              <a:rPr lang="es-MX" sz="600" b="1" dirty="0">
                <a:latin typeface="Tahoma" panose="020B0604030504040204" pitchFamily="34" charset="0"/>
                <a:ea typeface="Tahoma" panose="020B0604030504040204" pitchFamily="34" charset="0"/>
                <a:cs typeface="Tahoma" panose="020B0604030504040204" pitchFamily="34" charset="0"/>
              </a:rPr>
              <a:t>8</a:t>
            </a:r>
            <a:r>
              <a:rPr lang="es-MX" sz="600" dirty="0">
                <a:latin typeface="Tahoma" panose="020B0604030504040204" pitchFamily="34" charset="0"/>
                <a:ea typeface="Tahoma" panose="020B0604030504040204" pitchFamily="34" charset="0"/>
                <a:cs typeface="Tahoma" panose="020B0604030504040204" pitchFamily="34" charset="0"/>
              </a:rPr>
              <a:t>.OTB, </a:t>
            </a:r>
            <a:r>
              <a:rPr lang="es-MX" sz="600" b="1" dirty="0">
                <a:latin typeface="Tahoma" panose="020B0604030504040204" pitchFamily="34" charset="0"/>
                <a:ea typeface="Tahoma" panose="020B0604030504040204" pitchFamily="34" charset="0"/>
                <a:cs typeface="Tahoma" panose="020B0604030504040204" pitchFamily="34" charset="0"/>
              </a:rPr>
              <a:t>9</a:t>
            </a:r>
            <a:r>
              <a:rPr lang="es-MX" sz="600" dirty="0">
                <a:latin typeface="Tahoma" panose="020B0604030504040204" pitchFamily="34" charset="0"/>
                <a:ea typeface="Tahoma" panose="020B0604030504040204" pitchFamily="34" charset="0"/>
                <a:cs typeface="Tahoma" panose="020B0604030504040204" pitchFamily="34" charset="0"/>
              </a:rPr>
              <a:t>.VASECTOMÍA, </a:t>
            </a:r>
            <a:r>
              <a:rPr lang="es-MX" sz="600" b="1" dirty="0">
                <a:latin typeface="Tahoma" panose="020B0604030504040204" pitchFamily="34" charset="0"/>
                <a:ea typeface="Tahoma" panose="020B0604030504040204" pitchFamily="34" charset="0"/>
                <a:cs typeface="Tahoma" panose="020B0604030504040204" pitchFamily="34" charset="0"/>
              </a:rPr>
              <a:t>10</a:t>
            </a:r>
            <a:r>
              <a:rPr lang="es-MX" sz="600" dirty="0">
                <a:latin typeface="Tahoma" panose="020B0604030504040204" pitchFamily="34" charset="0"/>
                <a:ea typeface="Tahoma" panose="020B0604030504040204" pitchFamily="34" charset="0"/>
                <a:cs typeface="Tahoma" panose="020B0604030504040204" pitchFamily="34" charset="0"/>
              </a:rPr>
              <a:t>.PRESERVATIVO MASCULINO, </a:t>
            </a:r>
            <a:r>
              <a:rPr lang="es-MX" sz="600" b="1" dirty="0">
                <a:latin typeface="Tahoma" panose="020B0604030504040204" pitchFamily="34" charset="0"/>
                <a:ea typeface="Tahoma" panose="020B0604030504040204" pitchFamily="34" charset="0"/>
                <a:cs typeface="Tahoma" panose="020B0604030504040204" pitchFamily="34" charset="0"/>
              </a:rPr>
              <a:t>11</a:t>
            </a:r>
            <a:r>
              <a:rPr lang="es-MX" sz="600" dirty="0">
                <a:latin typeface="Tahoma" panose="020B0604030504040204" pitchFamily="34" charset="0"/>
                <a:ea typeface="Tahoma" panose="020B0604030504040204" pitchFamily="34" charset="0"/>
                <a:cs typeface="Tahoma" panose="020B0604030504040204" pitchFamily="34" charset="0"/>
              </a:rPr>
              <a:t>.PRESERVATIVO FEMENINO, </a:t>
            </a:r>
            <a:r>
              <a:rPr lang="es-MX" sz="600" b="1" dirty="0">
                <a:latin typeface="Tahoma" panose="020B0604030504040204" pitchFamily="34" charset="0"/>
                <a:ea typeface="Tahoma" panose="020B0604030504040204" pitchFamily="34" charset="0"/>
                <a:cs typeface="Tahoma" panose="020B0604030504040204" pitchFamily="34" charset="0"/>
              </a:rPr>
              <a:t>12</a:t>
            </a:r>
            <a:r>
              <a:rPr lang="es-MX" sz="600" dirty="0">
                <a:latin typeface="Tahoma" panose="020B0604030504040204" pitchFamily="34" charset="0"/>
                <a:ea typeface="Tahoma" panose="020B0604030504040204" pitchFamily="34" charset="0"/>
                <a:cs typeface="Tahoma" panose="020B0604030504040204" pitchFamily="34" charset="0"/>
              </a:rPr>
              <a:t>.ANTICONCEPCIÓN DE EMERGENCIA, </a:t>
            </a:r>
            <a:r>
              <a:rPr lang="es-MX" sz="600" b="1" dirty="0">
                <a:latin typeface="Tahoma" panose="020B0604030504040204" pitchFamily="34" charset="0"/>
                <a:ea typeface="Tahoma" panose="020B0604030504040204" pitchFamily="34" charset="0"/>
                <a:cs typeface="Tahoma" panose="020B0604030504040204" pitchFamily="34" charset="0"/>
              </a:rPr>
              <a:t>13</a:t>
            </a:r>
            <a:r>
              <a:rPr lang="es-MX" sz="600" dirty="0">
                <a:latin typeface="Tahoma" panose="020B0604030504040204" pitchFamily="34" charset="0"/>
                <a:ea typeface="Tahoma" panose="020B0604030504040204" pitchFamily="34" charset="0"/>
                <a:cs typeface="Tahoma" panose="020B0604030504040204" pitchFamily="34" charset="0"/>
              </a:rPr>
              <a:t>.DIU MEDICADO, </a:t>
            </a:r>
            <a:r>
              <a:rPr lang="es-MX" sz="600" b="1" dirty="0">
                <a:latin typeface="Tahoma" panose="020B0604030504040204" pitchFamily="34" charset="0"/>
                <a:ea typeface="Tahoma" panose="020B0604030504040204" pitchFamily="34" charset="0"/>
                <a:cs typeface="Tahoma" panose="020B0604030504040204" pitchFamily="34" charset="0"/>
              </a:rPr>
              <a:t>14</a:t>
            </a:r>
            <a:r>
              <a:rPr lang="es-MX" sz="600" dirty="0">
                <a:latin typeface="Tahoma" panose="020B0604030504040204" pitchFamily="34" charset="0"/>
                <a:ea typeface="Tahoma" panose="020B0604030504040204" pitchFamily="34" charset="0"/>
                <a:cs typeface="Tahoma" panose="020B0604030504040204" pitchFamily="34" charset="0"/>
              </a:rPr>
              <a:t>.PARCHE DÉRMICO</a:t>
            </a:r>
            <a:endParaRPr lang="pt-BR" sz="600" dirty="0">
              <a:latin typeface="Tahoma" panose="020B0604030504040204" pitchFamily="34" charset="0"/>
              <a:ea typeface="Tahoma" panose="020B0604030504040204" pitchFamily="34" charset="0"/>
              <a:cs typeface="Tahoma" panose="020B0604030504040204" pitchFamily="34" charset="0"/>
            </a:endParaRPr>
          </a:p>
        </p:txBody>
      </p:sp>
      <p:sp>
        <p:nvSpPr>
          <p:cNvPr id="291" name="Rectángulo 290"/>
          <p:cNvSpPr/>
          <p:nvPr/>
        </p:nvSpPr>
        <p:spPr bwMode="auto">
          <a:xfrm>
            <a:off x="227676" y="4298720"/>
            <a:ext cx="2636256" cy="91354"/>
          </a:xfrm>
          <a:prstGeom prst="rect">
            <a:avLst/>
          </a:prstGeom>
          <a:solidFill>
            <a:schemeClr val="bg1">
              <a:lumMod val="50000"/>
            </a:schemeClr>
          </a:solidFill>
          <a:ln w="9525" cap="flat" cmpd="sng" algn="ctr">
            <a:solidFill>
              <a:schemeClr val="bg1">
                <a:lumMod val="50000"/>
              </a:schemeClr>
            </a:solidFill>
            <a:prstDash val="solid"/>
            <a:round/>
            <a:headEnd type="none" w="med" len="med"/>
            <a:tailEnd type="none" w="med" len="med"/>
          </a:ln>
          <a:effectLst/>
        </p:spPr>
        <p:txBody>
          <a:bodyPr vert="horz" wrap="square" lIns="84406" tIns="42203" rIns="84406" bIns="42203" numCol="1" rtlCol="0" anchor="t" anchorCtr="0" compatLnSpc="1">
            <a:prstTxWarp prst="textNoShape">
              <a:avLst/>
            </a:prstTxWarp>
          </a:bodyPr>
          <a:lstStyle/>
          <a:p>
            <a:pPr defTabSz="844083" eaLnBrk="0" fontAlgn="base" hangingPunct="0">
              <a:spcBef>
                <a:spcPct val="0"/>
              </a:spcBef>
              <a:spcAft>
                <a:spcPct val="0"/>
              </a:spcAft>
            </a:pPr>
            <a:endParaRPr lang="es-MX" sz="923">
              <a:latin typeface="Arial" charset="0"/>
            </a:endParaRPr>
          </a:p>
        </p:txBody>
      </p:sp>
      <p:sp>
        <p:nvSpPr>
          <p:cNvPr id="294" name="Text Box 351"/>
          <p:cNvSpPr txBox="1">
            <a:spLocks noChangeArrowheads="1"/>
          </p:cNvSpPr>
          <p:nvPr/>
        </p:nvSpPr>
        <p:spPr bwMode="auto">
          <a:xfrm>
            <a:off x="9025367" y="2629007"/>
            <a:ext cx="1442298" cy="181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r>
              <a:rPr lang="es-MX" altLang="es-MX" sz="462" b="1" dirty="0"/>
              <a:t>CO-MORBILIDADES</a:t>
            </a:r>
            <a:endParaRPr lang="es-ES_tradnl" altLang="es-MX" sz="646" dirty="0"/>
          </a:p>
        </p:txBody>
      </p:sp>
      <p:sp>
        <p:nvSpPr>
          <p:cNvPr id="237" name="Line 59"/>
          <p:cNvSpPr>
            <a:spLocks noChangeShapeType="1"/>
          </p:cNvSpPr>
          <p:nvPr/>
        </p:nvSpPr>
        <p:spPr bwMode="auto">
          <a:xfrm>
            <a:off x="7037125" y="2901096"/>
            <a:ext cx="0" cy="2151453"/>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39" name="Rectángulo 238"/>
          <p:cNvSpPr/>
          <p:nvPr/>
        </p:nvSpPr>
        <p:spPr>
          <a:xfrm>
            <a:off x="6832840" y="2620760"/>
            <a:ext cx="430758" cy="314222"/>
          </a:xfrm>
          <a:prstGeom prst="rect">
            <a:avLst/>
          </a:prstGeom>
        </p:spPr>
        <p:txBody>
          <a:bodyPr wrap="square">
            <a:spAutoFit/>
          </a:bodyPr>
          <a:lstStyle/>
          <a:p>
            <a:pPr algn="ctr"/>
            <a:r>
              <a:rPr lang="es-ES_tradnl" altLang="es-MX" sz="554" b="1" dirty="0"/>
              <a:t>NO </a:t>
            </a:r>
          </a:p>
          <a:p>
            <a:pPr algn="ctr"/>
            <a:r>
              <a:rPr lang="es-ES_tradnl" altLang="es-MX" sz="554" b="1" dirty="0"/>
              <a:t>COVID</a:t>
            </a:r>
            <a:endParaRPr lang="es-ES_tradnl" altLang="es-MX" sz="554" dirty="0"/>
          </a:p>
        </p:txBody>
      </p:sp>
      <p:sp>
        <p:nvSpPr>
          <p:cNvPr id="243" name="Line 345"/>
          <p:cNvSpPr>
            <a:spLocks noChangeShapeType="1"/>
          </p:cNvSpPr>
          <p:nvPr/>
        </p:nvSpPr>
        <p:spPr bwMode="auto">
          <a:xfrm>
            <a:off x="6861130" y="2894860"/>
            <a:ext cx="351501"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45" name="Line 60"/>
          <p:cNvSpPr>
            <a:spLocks noChangeShapeType="1"/>
          </p:cNvSpPr>
          <p:nvPr/>
        </p:nvSpPr>
        <p:spPr bwMode="auto">
          <a:xfrm>
            <a:off x="11001606" y="278764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49" name="Rectángulo 248"/>
          <p:cNvSpPr/>
          <p:nvPr/>
        </p:nvSpPr>
        <p:spPr>
          <a:xfrm rot="16200000">
            <a:off x="10449440" y="3649192"/>
            <a:ext cx="1220870" cy="187871"/>
          </a:xfrm>
          <a:prstGeom prst="rect">
            <a:avLst/>
          </a:prstGeom>
        </p:spPr>
        <p:txBody>
          <a:bodyPr wrap="none">
            <a:spAutoFit/>
          </a:bodyPr>
          <a:lstStyle/>
          <a:p>
            <a:pPr defTabSz="664632"/>
            <a:r>
              <a:rPr lang="es-ES_tradnl" altLang="es-MX" sz="554" b="1" dirty="0"/>
              <a:t>OTRO PROBLEMA DE SALUD</a:t>
            </a:r>
          </a:p>
        </p:txBody>
      </p:sp>
      <p:sp>
        <p:nvSpPr>
          <p:cNvPr id="251" name="Rectángulo 250"/>
          <p:cNvSpPr/>
          <p:nvPr/>
        </p:nvSpPr>
        <p:spPr>
          <a:xfrm rot="16200000">
            <a:off x="10893057" y="3649192"/>
            <a:ext cx="1220870" cy="187871"/>
          </a:xfrm>
          <a:prstGeom prst="rect">
            <a:avLst/>
          </a:prstGeom>
        </p:spPr>
        <p:txBody>
          <a:bodyPr wrap="none">
            <a:spAutoFit/>
          </a:bodyPr>
          <a:lstStyle/>
          <a:p>
            <a:pPr defTabSz="664632"/>
            <a:r>
              <a:rPr lang="es-ES_tradnl" altLang="es-MX" sz="554" b="1" dirty="0"/>
              <a:t>OTRO PROBLEMA DE SALUD</a:t>
            </a:r>
          </a:p>
        </p:txBody>
      </p:sp>
      <p:sp>
        <p:nvSpPr>
          <p:cNvPr id="275" name="Line 345"/>
          <p:cNvSpPr>
            <a:spLocks noChangeShapeType="1"/>
          </p:cNvSpPr>
          <p:nvPr/>
        </p:nvSpPr>
        <p:spPr bwMode="auto">
          <a:xfrm>
            <a:off x="6117995" y="2537225"/>
            <a:ext cx="5775157"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55" name="Line 60"/>
          <p:cNvSpPr>
            <a:spLocks noChangeShapeType="1"/>
          </p:cNvSpPr>
          <p:nvPr/>
        </p:nvSpPr>
        <p:spPr bwMode="auto">
          <a:xfrm>
            <a:off x="11443671" y="278764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82" name="Line 60"/>
          <p:cNvSpPr>
            <a:spLocks noChangeShapeType="1"/>
          </p:cNvSpPr>
          <p:nvPr/>
        </p:nvSpPr>
        <p:spPr bwMode="auto">
          <a:xfrm>
            <a:off x="3212865" y="2419608"/>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83" name="Line 61"/>
          <p:cNvSpPr>
            <a:spLocks noChangeShapeType="1"/>
          </p:cNvSpPr>
          <p:nvPr/>
        </p:nvSpPr>
        <p:spPr bwMode="auto">
          <a:xfrm>
            <a:off x="3096760" y="2419608"/>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84" name="Line 331"/>
          <p:cNvSpPr>
            <a:spLocks noChangeShapeType="1"/>
          </p:cNvSpPr>
          <p:nvPr/>
        </p:nvSpPr>
        <p:spPr bwMode="auto">
          <a:xfrm>
            <a:off x="363707" y="2419608"/>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85" name="Line 63"/>
          <p:cNvSpPr>
            <a:spLocks noChangeShapeType="1"/>
          </p:cNvSpPr>
          <p:nvPr/>
        </p:nvSpPr>
        <p:spPr bwMode="auto">
          <a:xfrm>
            <a:off x="2989564" y="2419608"/>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87" name="Line 60"/>
          <p:cNvSpPr>
            <a:spLocks noChangeShapeType="1"/>
          </p:cNvSpPr>
          <p:nvPr/>
        </p:nvSpPr>
        <p:spPr bwMode="auto">
          <a:xfrm>
            <a:off x="2875582" y="2419608"/>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88" name="Text Box 376"/>
          <p:cNvSpPr txBox="1">
            <a:spLocks noChangeArrowheads="1"/>
          </p:cNvSpPr>
          <p:nvPr/>
        </p:nvSpPr>
        <p:spPr bwMode="auto">
          <a:xfrm>
            <a:off x="7664025" y="1636210"/>
            <a:ext cx="1381196" cy="203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pPr>
            <a:r>
              <a:rPr lang="es-ES_tradnl" altLang="es-MX" sz="646" b="1" dirty="0"/>
              <a:t>ESPECIALIDAD:  </a:t>
            </a:r>
            <a:r>
              <a:rPr lang="es-ES_tradnl" altLang="es-MX" sz="646" b="1" dirty="0">
                <a:solidFill>
                  <a:srgbClr val="0070C0"/>
                </a:solidFill>
              </a:rPr>
              <a:t>11</a:t>
            </a:r>
            <a:r>
              <a:rPr lang="es-ES_tradnl" altLang="es-MX" sz="738" b="1" dirty="0"/>
              <a:t> </a:t>
            </a:r>
            <a:endParaRPr lang="es-ES_tradnl" altLang="es-MX" sz="738" b="1" dirty="0">
              <a:solidFill>
                <a:schemeClr val="accent2">
                  <a:lumMod val="75000"/>
                </a:schemeClr>
              </a:solidFill>
            </a:endParaRPr>
          </a:p>
        </p:txBody>
      </p:sp>
      <p:sp>
        <p:nvSpPr>
          <p:cNvPr id="302" name="CuadroTexto 301"/>
          <p:cNvSpPr txBox="1"/>
          <p:nvPr/>
        </p:nvSpPr>
        <p:spPr>
          <a:xfrm>
            <a:off x="11354678" y="4252557"/>
            <a:ext cx="769394" cy="177613"/>
          </a:xfrm>
          <a:prstGeom prst="rect">
            <a:avLst/>
          </a:prstGeom>
          <a:noFill/>
        </p:spPr>
        <p:txBody>
          <a:bodyPr wrap="square" rtlCol="0">
            <a:spAutoFit/>
          </a:bodyPr>
          <a:lstStyle/>
          <a:p>
            <a:r>
              <a:rPr lang="es-MX" sz="554" b="1" dirty="0"/>
              <a:t>5/6  7    10     8    9</a:t>
            </a:r>
            <a:endParaRPr lang="es-MX" sz="1662" b="1" dirty="0"/>
          </a:p>
        </p:txBody>
      </p:sp>
      <p:sp>
        <p:nvSpPr>
          <p:cNvPr id="293" name="Rectángulo 292"/>
          <p:cNvSpPr/>
          <p:nvPr/>
        </p:nvSpPr>
        <p:spPr>
          <a:xfrm rot="16200000">
            <a:off x="11234311" y="3900817"/>
            <a:ext cx="772436" cy="165489"/>
          </a:xfrm>
          <a:prstGeom prst="rect">
            <a:avLst/>
          </a:prstGeom>
        </p:spPr>
        <p:txBody>
          <a:bodyPr wrap="square">
            <a:spAutoFit/>
          </a:bodyPr>
          <a:lstStyle/>
          <a:p>
            <a:pPr defTabSz="664632">
              <a:lnSpc>
                <a:spcPts val="462"/>
              </a:lnSpc>
              <a:spcAft>
                <a:spcPts val="274"/>
              </a:spcAft>
            </a:pPr>
            <a:r>
              <a:rPr lang="es-ES_tradnl" altLang="es-MX" sz="554" b="1" dirty="0"/>
              <a:t>COVID-19</a:t>
            </a:r>
          </a:p>
        </p:txBody>
      </p:sp>
      <p:sp>
        <p:nvSpPr>
          <p:cNvPr id="303" name="Rectángulo 302"/>
          <p:cNvSpPr/>
          <p:nvPr/>
        </p:nvSpPr>
        <p:spPr>
          <a:xfrm rot="16200000">
            <a:off x="11013051" y="3545372"/>
            <a:ext cx="1430158" cy="233313"/>
          </a:xfrm>
          <a:prstGeom prst="rect">
            <a:avLst/>
          </a:prstGeom>
        </p:spPr>
        <p:txBody>
          <a:bodyPr wrap="square">
            <a:spAutoFit/>
          </a:bodyPr>
          <a:lstStyle/>
          <a:p>
            <a:pPr defTabSz="664632">
              <a:lnSpc>
                <a:spcPts val="462"/>
              </a:lnSpc>
              <a:spcAft>
                <a:spcPts val="274"/>
              </a:spcAft>
            </a:pPr>
            <a:r>
              <a:rPr lang="es-ES_tradnl" altLang="es-MX" sz="508" b="1" dirty="0"/>
              <a:t>ESPECIALIDAD PARA OTRO PROBLEMA DE SALUD</a:t>
            </a:r>
          </a:p>
        </p:txBody>
      </p:sp>
      <p:sp>
        <p:nvSpPr>
          <p:cNvPr id="304" name="Line 61"/>
          <p:cNvSpPr>
            <a:spLocks noChangeShapeType="1"/>
          </p:cNvSpPr>
          <p:nvPr/>
        </p:nvSpPr>
        <p:spPr bwMode="auto">
          <a:xfrm>
            <a:off x="11653713" y="3157020"/>
            <a:ext cx="0" cy="1893279"/>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05" name="Line 345"/>
          <p:cNvSpPr>
            <a:spLocks noChangeShapeType="1"/>
          </p:cNvSpPr>
          <p:nvPr/>
        </p:nvSpPr>
        <p:spPr bwMode="auto">
          <a:xfrm>
            <a:off x="11551317" y="3154273"/>
            <a:ext cx="221446"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 name="CuadroTexto 2"/>
          <p:cNvSpPr txBox="1"/>
          <p:nvPr/>
        </p:nvSpPr>
        <p:spPr>
          <a:xfrm>
            <a:off x="10307779" y="1193259"/>
            <a:ext cx="1651761" cy="276999"/>
          </a:xfrm>
          <a:prstGeom prst="rect">
            <a:avLst/>
          </a:prstGeom>
          <a:noFill/>
        </p:spPr>
        <p:txBody>
          <a:bodyPr wrap="square" rtlCol="0">
            <a:spAutoFit/>
          </a:bodyPr>
          <a:lstStyle/>
          <a:p>
            <a:r>
              <a:rPr lang="es-MX" sz="800" b="1" dirty="0">
                <a:solidFill>
                  <a:srgbClr val="0070C0"/>
                </a:solidFill>
              </a:rPr>
              <a:t>  </a:t>
            </a:r>
            <a:r>
              <a:rPr lang="es-MX" sz="1200" b="1" dirty="0">
                <a:solidFill>
                  <a:srgbClr val="0070C0"/>
                </a:solidFill>
              </a:rPr>
              <a:t>2    1      0    9     2     1</a:t>
            </a:r>
          </a:p>
        </p:txBody>
      </p:sp>
      <p:sp>
        <p:nvSpPr>
          <p:cNvPr id="4" name="CuadroTexto 3"/>
          <p:cNvSpPr txBox="1"/>
          <p:nvPr/>
        </p:nvSpPr>
        <p:spPr>
          <a:xfrm>
            <a:off x="349633" y="1608253"/>
            <a:ext cx="1223625" cy="220188"/>
          </a:xfrm>
          <a:prstGeom prst="rect">
            <a:avLst/>
          </a:prstGeom>
          <a:noFill/>
        </p:spPr>
        <p:txBody>
          <a:bodyPr wrap="square" rtlCol="0">
            <a:spAutoFit/>
          </a:bodyPr>
          <a:lstStyle/>
          <a:p>
            <a:r>
              <a:rPr lang="es-MX" sz="831" b="1" dirty="0">
                <a:solidFill>
                  <a:srgbClr val="0070C0"/>
                </a:solidFill>
              </a:rPr>
              <a:t>ASSSA000030</a:t>
            </a:r>
          </a:p>
        </p:txBody>
      </p:sp>
      <p:sp>
        <p:nvSpPr>
          <p:cNvPr id="306" name="CuadroTexto 305"/>
          <p:cNvSpPr txBox="1"/>
          <p:nvPr/>
        </p:nvSpPr>
        <p:spPr>
          <a:xfrm>
            <a:off x="1395973" y="1612969"/>
            <a:ext cx="1540476" cy="220188"/>
          </a:xfrm>
          <a:prstGeom prst="rect">
            <a:avLst/>
          </a:prstGeom>
          <a:noFill/>
        </p:spPr>
        <p:txBody>
          <a:bodyPr wrap="square" rtlCol="0">
            <a:spAutoFit/>
          </a:bodyPr>
          <a:lstStyle/>
          <a:p>
            <a:r>
              <a:rPr lang="es-MX" sz="831" b="1" dirty="0">
                <a:solidFill>
                  <a:srgbClr val="0070C0"/>
                </a:solidFill>
              </a:rPr>
              <a:t>Hospital Tercer Milenio </a:t>
            </a:r>
          </a:p>
        </p:txBody>
      </p:sp>
      <p:sp>
        <p:nvSpPr>
          <p:cNvPr id="5" name="CuadroTexto 4"/>
          <p:cNvSpPr txBox="1"/>
          <p:nvPr/>
        </p:nvSpPr>
        <p:spPr>
          <a:xfrm>
            <a:off x="168837" y="4466430"/>
            <a:ext cx="119241" cy="416078"/>
          </a:xfrm>
          <a:prstGeom prst="rect">
            <a:avLst/>
          </a:prstGeom>
          <a:noFill/>
        </p:spPr>
        <p:txBody>
          <a:bodyPr wrap="square" rtlCol="0">
            <a:spAutoFit/>
          </a:bodyPr>
          <a:lstStyle/>
          <a:p>
            <a:r>
              <a:rPr lang="es-MX" sz="1662" b="1" dirty="0">
                <a:solidFill>
                  <a:srgbClr val="0070C0"/>
                </a:solidFill>
              </a:rPr>
              <a:t>1</a:t>
            </a:r>
          </a:p>
        </p:txBody>
      </p:sp>
      <p:sp>
        <p:nvSpPr>
          <p:cNvPr id="311" name="CuadroTexto 310"/>
          <p:cNvSpPr txBox="1"/>
          <p:nvPr/>
        </p:nvSpPr>
        <p:spPr>
          <a:xfrm>
            <a:off x="5934399" y="4588537"/>
            <a:ext cx="203220" cy="261610"/>
          </a:xfrm>
          <a:prstGeom prst="rect">
            <a:avLst/>
          </a:prstGeom>
          <a:noFill/>
        </p:spPr>
        <p:txBody>
          <a:bodyPr vert="horz" wrap="square" rtlCol="0">
            <a:spAutoFit/>
          </a:bodyPr>
          <a:lstStyle/>
          <a:p>
            <a:r>
              <a:rPr lang="es-MX" sz="1100" b="1" dirty="0">
                <a:solidFill>
                  <a:srgbClr val="0070C0"/>
                </a:solidFill>
              </a:rPr>
              <a:t>X      </a:t>
            </a:r>
          </a:p>
        </p:txBody>
      </p:sp>
      <p:sp>
        <p:nvSpPr>
          <p:cNvPr id="7" name="CuadroTexto 6"/>
          <p:cNvSpPr txBox="1"/>
          <p:nvPr/>
        </p:nvSpPr>
        <p:spPr>
          <a:xfrm>
            <a:off x="11148536" y="1606691"/>
            <a:ext cx="407932" cy="220188"/>
          </a:xfrm>
          <a:prstGeom prst="rect">
            <a:avLst/>
          </a:prstGeom>
          <a:noFill/>
        </p:spPr>
        <p:txBody>
          <a:bodyPr wrap="square" rtlCol="0">
            <a:spAutoFit/>
          </a:bodyPr>
          <a:lstStyle/>
          <a:p>
            <a:r>
              <a:rPr lang="es-MX" sz="831" b="1" dirty="0">
                <a:solidFill>
                  <a:srgbClr val="0070C0"/>
                </a:solidFill>
              </a:rPr>
              <a:t>88</a:t>
            </a:r>
          </a:p>
        </p:txBody>
      </p:sp>
      <p:sp>
        <p:nvSpPr>
          <p:cNvPr id="312" name="Text Box 20">
            <a:extLst>
              <a:ext uri="{FF2B5EF4-FFF2-40B4-BE49-F238E27FC236}">
                <a16:creationId xmlns:a16="http://schemas.microsoft.com/office/drawing/2014/main" id="{84803423-EB24-45D5-96C0-3A87F8520678}"/>
              </a:ext>
            </a:extLst>
          </p:cNvPr>
          <p:cNvSpPr txBox="1">
            <a:spLocks noChangeArrowheads="1"/>
          </p:cNvSpPr>
          <p:nvPr/>
        </p:nvSpPr>
        <p:spPr bwMode="auto">
          <a:xfrm>
            <a:off x="10681298" y="1000496"/>
            <a:ext cx="1199716" cy="260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386" tIns="44693" rIns="89386" bIns="44693">
            <a:spAutoFit/>
          </a:bodyPr>
          <a:lstStyle>
            <a:lvl1pPr defTabSz="968375">
              <a:defRPr sz="1000">
                <a:solidFill>
                  <a:schemeClr val="tx1"/>
                </a:solidFill>
                <a:latin typeface="Arial" charset="0"/>
              </a:defRPr>
            </a:lvl1pPr>
            <a:lvl2pPr marL="742950" indent="-285750" defTabSz="968375">
              <a:defRPr sz="1000">
                <a:solidFill>
                  <a:schemeClr val="tx1"/>
                </a:solidFill>
                <a:latin typeface="Arial" charset="0"/>
              </a:defRPr>
            </a:lvl2pPr>
            <a:lvl3pPr marL="1143000" indent="-228600" defTabSz="968375">
              <a:defRPr sz="1000">
                <a:solidFill>
                  <a:schemeClr val="tx1"/>
                </a:solidFill>
                <a:latin typeface="Arial" charset="0"/>
              </a:defRPr>
            </a:lvl3pPr>
            <a:lvl4pPr marL="1600200" indent="-228600" defTabSz="968375">
              <a:defRPr sz="1000">
                <a:solidFill>
                  <a:schemeClr val="tx1"/>
                </a:solidFill>
                <a:latin typeface="Arial" charset="0"/>
              </a:defRPr>
            </a:lvl4pPr>
            <a:lvl5pPr marL="2057400" indent="-228600" defTabSz="968375">
              <a:defRPr sz="1000">
                <a:solidFill>
                  <a:schemeClr val="tx1"/>
                </a:solidFill>
                <a:latin typeface="Arial" charset="0"/>
              </a:defRPr>
            </a:lvl5pPr>
            <a:lvl6pPr marL="2514600" indent="-228600" defTabSz="968375" eaLnBrk="0" fontAlgn="base" hangingPunct="0">
              <a:spcBef>
                <a:spcPct val="0"/>
              </a:spcBef>
              <a:spcAft>
                <a:spcPct val="0"/>
              </a:spcAft>
              <a:defRPr sz="1000">
                <a:solidFill>
                  <a:schemeClr val="tx1"/>
                </a:solidFill>
                <a:latin typeface="Arial" charset="0"/>
              </a:defRPr>
            </a:lvl6pPr>
            <a:lvl7pPr marL="2971800" indent="-228600" defTabSz="968375" eaLnBrk="0" fontAlgn="base" hangingPunct="0">
              <a:spcBef>
                <a:spcPct val="0"/>
              </a:spcBef>
              <a:spcAft>
                <a:spcPct val="0"/>
              </a:spcAft>
              <a:defRPr sz="1000">
                <a:solidFill>
                  <a:schemeClr val="tx1"/>
                </a:solidFill>
                <a:latin typeface="Arial" charset="0"/>
              </a:defRPr>
            </a:lvl7pPr>
            <a:lvl8pPr marL="3429000" indent="-228600" defTabSz="968375" eaLnBrk="0" fontAlgn="base" hangingPunct="0">
              <a:spcBef>
                <a:spcPct val="0"/>
              </a:spcBef>
              <a:spcAft>
                <a:spcPct val="0"/>
              </a:spcAft>
              <a:defRPr sz="1000">
                <a:solidFill>
                  <a:schemeClr val="tx1"/>
                </a:solidFill>
                <a:latin typeface="Arial" charset="0"/>
              </a:defRPr>
            </a:lvl8pPr>
            <a:lvl9pPr marL="3886200" indent="-228600" defTabSz="968375" eaLnBrk="0" fontAlgn="base" hangingPunct="0">
              <a:spcBef>
                <a:spcPct val="0"/>
              </a:spcBef>
              <a:spcAft>
                <a:spcPct val="0"/>
              </a:spcAft>
              <a:defRPr sz="1000">
                <a:solidFill>
                  <a:schemeClr val="tx1"/>
                </a:solidFill>
                <a:latin typeface="Arial" charset="0"/>
              </a:defRPr>
            </a:lvl9pPr>
          </a:lstStyle>
          <a:p>
            <a:pPr algn="r">
              <a:spcBef>
                <a:spcPct val="50000"/>
              </a:spcBef>
              <a:defRPr/>
            </a:pPr>
            <a:r>
              <a:rPr lang="es-ES_tradnl" sz="831" b="1" dirty="0"/>
              <a:t>SINBA-SIS-40-P</a:t>
            </a:r>
            <a:endParaRPr lang="es-ES_tradnl" sz="923" b="1" dirty="0"/>
          </a:p>
        </p:txBody>
      </p:sp>
      <p:sp>
        <p:nvSpPr>
          <p:cNvPr id="313" name="Line 21">
            <a:extLst>
              <a:ext uri="{FF2B5EF4-FFF2-40B4-BE49-F238E27FC236}">
                <a16:creationId xmlns:a16="http://schemas.microsoft.com/office/drawing/2014/main" id="{9CA7B974-8F0E-4C07-AF02-9887BBA11B8C}"/>
              </a:ext>
            </a:extLst>
          </p:cNvPr>
          <p:cNvSpPr>
            <a:spLocks noChangeShapeType="1"/>
          </p:cNvSpPr>
          <p:nvPr/>
        </p:nvSpPr>
        <p:spPr bwMode="auto">
          <a:xfrm flipH="1">
            <a:off x="224858" y="1535271"/>
            <a:ext cx="11783257" cy="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s-MX" sz="1662"/>
          </a:p>
        </p:txBody>
      </p:sp>
      <p:sp>
        <p:nvSpPr>
          <p:cNvPr id="316" name="Rectangle 25">
            <a:extLst>
              <a:ext uri="{FF2B5EF4-FFF2-40B4-BE49-F238E27FC236}">
                <a16:creationId xmlns:a16="http://schemas.microsoft.com/office/drawing/2014/main" id="{EBDCB3EC-9B64-4924-844E-BC50333E768A}"/>
              </a:ext>
            </a:extLst>
          </p:cNvPr>
          <p:cNvSpPr>
            <a:spLocks noChangeArrowheads="1"/>
          </p:cNvSpPr>
          <p:nvPr/>
        </p:nvSpPr>
        <p:spPr bwMode="auto">
          <a:xfrm>
            <a:off x="215560" y="1200166"/>
            <a:ext cx="11792555" cy="5522021"/>
          </a:xfrm>
          <a:prstGeom prst="rect">
            <a:avLst/>
          </a:prstGeom>
          <a:noFill/>
          <a:ln w="222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defRPr/>
            </a:pPr>
            <a:endParaRPr lang="es-MX" altLang="es-MX" sz="923"/>
          </a:p>
        </p:txBody>
      </p:sp>
      <p:sp>
        <p:nvSpPr>
          <p:cNvPr id="317" name="Rectangle 36">
            <a:extLst>
              <a:ext uri="{FF2B5EF4-FFF2-40B4-BE49-F238E27FC236}">
                <a16:creationId xmlns:a16="http://schemas.microsoft.com/office/drawing/2014/main" id="{7EA2777B-2A7B-4926-B70F-1B415C7473AC}"/>
              </a:ext>
            </a:extLst>
          </p:cNvPr>
          <p:cNvSpPr>
            <a:spLocks noChangeArrowheads="1"/>
          </p:cNvSpPr>
          <p:nvPr/>
        </p:nvSpPr>
        <p:spPr bwMode="auto">
          <a:xfrm>
            <a:off x="1412175" y="1179148"/>
            <a:ext cx="9662829" cy="36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386" tIns="44693" rIns="89386" bIns="44693" anchor="ctr"/>
          <a:lstStyle>
            <a:lvl1pPr defTabSz="968375">
              <a:defRPr sz="1000">
                <a:solidFill>
                  <a:schemeClr val="tx1"/>
                </a:solidFill>
                <a:latin typeface="Arial" panose="020B0604020202020204" pitchFamily="34" charset="0"/>
              </a:defRPr>
            </a:lvl1pPr>
            <a:lvl2pPr marL="742950" indent="-285750" defTabSz="968375">
              <a:defRPr sz="1000">
                <a:solidFill>
                  <a:schemeClr val="tx1"/>
                </a:solidFill>
                <a:latin typeface="Arial" panose="020B0604020202020204" pitchFamily="34" charset="0"/>
              </a:defRPr>
            </a:lvl2pPr>
            <a:lvl3pPr marL="1143000" indent="-228600" defTabSz="968375">
              <a:defRPr sz="1000">
                <a:solidFill>
                  <a:schemeClr val="tx1"/>
                </a:solidFill>
                <a:latin typeface="Arial" panose="020B0604020202020204" pitchFamily="34" charset="0"/>
              </a:defRPr>
            </a:lvl3pPr>
            <a:lvl4pPr marL="1600200" indent="-228600" defTabSz="968375">
              <a:defRPr sz="1000">
                <a:solidFill>
                  <a:schemeClr val="tx1"/>
                </a:solidFill>
                <a:latin typeface="Arial" panose="020B0604020202020204" pitchFamily="34" charset="0"/>
              </a:defRPr>
            </a:lvl4pPr>
            <a:lvl5pPr marL="2057400" indent="-228600" defTabSz="968375">
              <a:defRPr sz="1000">
                <a:solidFill>
                  <a:schemeClr val="tx1"/>
                </a:solidFill>
                <a:latin typeface="Arial" panose="020B0604020202020204" pitchFamily="34" charset="0"/>
              </a:defRPr>
            </a:lvl5pPr>
            <a:lvl6pPr marL="2514600" indent="-228600" defTabSz="968375" eaLnBrk="0" fontAlgn="base" hangingPunct="0">
              <a:spcBef>
                <a:spcPct val="0"/>
              </a:spcBef>
              <a:spcAft>
                <a:spcPct val="0"/>
              </a:spcAft>
              <a:defRPr sz="1000">
                <a:solidFill>
                  <a:schemeClr val="tx1"/>
                </a:solidFill>
                <a:latin typeface="Arial" panose="020B0604020202020204" pitchFamily="34" charset="0"/>
              </a:defRPr>
            </a:lvl6pPr>
            <a:lvl7pPr marL="2971800" indent="-228600" defTabSz="968375" eaLnBrk="0" fontAlgn="base" hangingPunct="0">
              <a:spcBef>
                <a:spcPct val="0"/>
              </a:spcBef>
              <a:spcAft>
                <a:spcPct val="0"/>
              </a:spcAft>
              <a:defRPr sz="1000">
                <a:solidFill>
                  <a:schemeClr val="tx1"/>
                </a:solidFill>
                <a:latin typeface="Arial" panose="020B0604020202020204" pitchFamily="34" charset="0"/>
              </a:defRPr>
            </a:lvl7pPr>
            <a:lvl8pPr marL="3429000" indent="-228600" defTabSz="968375" eaLnBrk="0" fontAlgn="base" hangingPunct="0">
              <a:spcBef>
                <a:spcPct val="0"/>
              </a:spcBef>
              <a:spcAft>
                <a:spcPct val="0"/>
              </a:spcAft>
              <a:defRPr sz="1000">
                <a:solidFill>
                  <a:schemeClr val="tx1"/>
                </a:solidFill>
                <a:latin typeface="Arial" panose="020B0604020202020204" pitchFamily="34" charset="0"/>
              </a:defRPr>
            </a:lvl8pPr>
            <a:lvl9pPr marL="3886200" indent="-228600" defTabSz="968375" eaLnBrk="0" fontAlgn="base" hangingPunct="0">
              <a:spcBef>
                <a:spcPct val="0"/>
              </a:spcBef>
              <a:spcAft>
                <a:spcPct val="0"/>
              </a:spcAft>
              <a:defRPr sz="1000">
                <a:solidFill>
                  <a:schemeClr val="tx1"/>
                </a:solidFill>
                <a:latin typeface="Arial" panose="020B0604020202020204" pitchFamily="34" charset="0"/>
              </a:defRPr>
            </a:lvl9pPr>
          </a:lstStyle>
          <a:p>
            <a:pPr algn="ctr">
              <a:defRPr/>
            </a:pPr>
            <a:r>
              <a:rPr lang="en-US" altLang="es-MX" sz="1200" b="1" dirty="0">
                <a:solidFill>
                  <a:schemeClr val="tx2"/>
                </a:solidFill>
              </a:rPr>
              <a:t>H O J A   D I A R I A   D E   A T E N C I O N E S   A   D I S T A N C I A</a:t>
            </a:r>
          </a:p>
        </p:txBody>
      </p:sp>
      <p:grpSp>
        <p:nvGrpSpPr>
          <p:cNvPr id="318" name="Group 44">
            <a:extLst>
              <a:ext uri="{FF2B5EF4-FFF2-40B4-BE49-F238E27FC236}">
                <a16:creationId xmlns:a16="http://schemas.microsoft.com/office/drawing/2014/main" id="{8EFD959E-0414-4F9B-8D1F-CE1135CAB43B}"/>
              </a:ext>
            </a:extLst>
          </p:cNvPr>
          <p:cNvGrpSpPr>
            <a:grpSpLocks/>
          </p:cNvGrpSpPr>
          <p:nvPr/>
        </p:nvGrpSpPr>
        <p:grpSpPr bwMode="auto">
          <a:xfrm>
            <a:off x="9853587" y="1226439"/>
            <a:ext cx="1965426" cy="367940"/>
            <a:chOff x="3368" y="354"/>
            <a:chExt cx="1268" cy="323"/>
          </a:xfrm>
        </p:grpSpPr>
        <p:sp>
          <p:nvSpPr>
            <p:cNvPr id="320" name="Text Box 45">
              <a:extLst>
                <a:ext uri="{FF2B5EF4-FFF2-40B4-BE49-F238E27FC236}">
                  <a16:creationId xmlns:a16="http://schemas.microsoft.com/office/drawing/2014/main" id="{AB1F4150-CB20-46C1-A2EB-D1B2C22E0234}"/>
                </a:ext>
              </a:extLst>
            </p:cNvPr>
            <p:cNvSpPr txBox="1">
              <a:spLocks noChangeArrowheads="1"/>
            </p:cNvSpPr>
            <p:nvPr userDrawn="1"/>
          </p:nvSpPr>
          <p:spPr bwMode="auto">
            <a:xfrm>
              <a:off x="3368" y="369"/>
              <a:ext cx="400" cy="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660" tIns="47330" rIns="94660" bIns="47330">
              <a:spAutoFit/>
            </a:bodyPr>
            <a:lstStyle>
              <a:lvl1pPr defTabSz="968375">
                <a:defRPr sz="1000">
                  <a:solidFill>
                    <a:schemeClr val="tx1"/>
                  </a:solidFill>
                  <a:latin typeface="Arial" charset="0"/>
                </a:defRPr>
              </a:lvl1pPr>
              <a:lvl2pPr marL="742950" indent="-285750" defTabSz="968375">
                <a:defRPr sz="1000">
                  <a:solidFill>
                    <a:schemeClr val="tx1"/>
                  </a:solidFill>
                  <a:latin typeface="Arial" charset="0"/>
                </a:defRPr>
              </a:lvl2pPr>
              <a:lvl3pPr marL="1143000" indent="-228600" defTabSz="968375">
                <a:defRPr sz="1000">
                  <a:solidFill>
                    <a:schemeClr val="tx1"/>
                  </a:solidFill>
                  <a:latin typeface="Arial" charset="0"/>
                </a:defRPr>
              </a:lvl3pPr>
              <a:lvl4pPr marL="1600200" indent="-228600" defTabSz="968375">
                <a:defRPr sz="1000">
                  <a:solidFill>
                    <a:schemeClr val="tx1"/>
                  </a:solidFill>
                  <a:latin typeface="Arial" charset="0"/>
                </a:defRPr>
              </a:lvl4pPr>
              <a:lvl5pPr marL="2057400" indent="-228600" defTabSz="968375">
                <a:defRPr sz="1000">
                  <a:solidFill>
                    <a:schemeClr val="tx1"/>
                  </a:solidFill>
                  <a:latin typeface="Arial" charset="0"/>
                </a:defRPr>
              </a:lvl5pPr>
              <a:lvl6pPr marL="2514600" indent="-228600" defTabSz="968375" eaLnBrk="0" fontAlgn="base" hangingPunct="0">
                <a:spcBef>
                  <a:spcPct val="0"/>
                </a:spcBef>
                <a:spcAft>
                  <a:spcPct val="0"/>
                </a:spcAft>
                <a:defRPr sz="1000">
                  <a:solidFill>
                    <a:schemeClr val="tx1"/>
                  </a:solidFill>
                  <a:latin typeface="Arial" charset="0"/>
                </a:defRPr>
              </a:lvl6pPr>
              <a:lvl7pPr marL="2971800" indent="-228600" defTabSz="968375" eaLnBrk="0" fontAlgn="base" hangingPunct="0">
                <a:spcBef>
                  <a:spcPct val="0"/>
                </a:spcBef>
                <a:spcAft>
                  <a:spcPct val="0"/>
                </a:spcAft>
                <a:defRPr sz="1000">
                  <a:solidFill>
                    <a:schemeClr val="tx1"/>
                  </a:solidFill>
                  <a:latin typeface="Arial" charset="0"/>
                </a:defRPr>
              </a:lvl7pPr>
              <a:lvl8pPr marL="3429000" indent="-228600" defTabSz="968375" eaLnBrk="0" fontAlgn="base" hangingPunct="0">
                <a:spcBef>
                  <a:spcPct val="0"/>
                </a:spcBef>
                <a:spcAft>
                  <a:spcPct val="0"/>
                </a:spcAft>
                <a:defRPr sz="1000">
                  <a:solidFill>
                    <a:schemeClr val="tx1"/>
                  </a:solidFill>
                  <a:latin typeface="Arial" charset="0"/>
                </a:defRPr>
              </a:lvl8pPr>
              <a:lvl9pPr marL="3886200" indent="-228600" defTabSz="968375" eaLnBrk="0" fontAlgn="base" hangingPunct="0">
                <a:spcBef>
                  <a:spcPct val="0"/>
                </a:spcBef>
                <a:spcAft>
                  <a:spcPct val="0"/>
                </a:spcAft>
                <a:defRPr sz="1000">
                  <a:solidFill>
                    <a:schemeClr val="tx1"/>
                  </a:solidFill>
                  <a:latin typeface="Arial" charset="0"/>
                </a:defRPr>
              </a:lvl9pPr>
            </a:lstStyle>
            <a:p>
              <a:pPr>
                <a:spcBef>
                  <a:spcPct val="50000"/>
                </a:spcBef>
                <a:defRPr/>
              </a:pPr>
              <a:r>
                <a:rPr lang="es-ES_tradnl" sz="738" b="1" dirty="0"/>
                <a:t>FECHA:</a:t>
              </a:r>
              <a:endParaRPr lang="es-ES_tradnl" sz="1015" b="1" dirty="0"/>
            </a:p>
          </p:txBody>
        </p:sp>
        <p:sp>
          <p:nvSpPr>
            <p:cNvPr id="323" name="Text Box 46">
              <a:extLst>
                <a:ext uri="{FF2B5EF4-FFF2-40B4-BE49-F238E27FC236}">
                  <a16:creationId xmlns:a16="http://schemas.microsoft.com/office/drawing/2014/main" id="{FAE41959-0893-40B0-BDDD-8C19B0882808}"/>
                </a:ext>
              </a:extLst>
            </p:cNvPr>
            <p:cNvSpPr txBox="1">
              <a:spLocks noChangeArrowheads="1"/>
            </p:cNvSpPr>
            <p:nvPr userDrawn="1"/>
          </p:nvSpPr>
          <p:spPr bwMode="auto">
            <a:xfrm>
              <a:off x="3706" y="487"/>
              <a:ext cx="930" cy="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660" tIns="47330" rIns="94660" bIns="47330">
              <a:spAutoFit/>
            </a:bodyPr>
            <a:lstStyle>
              <a:lvl1pPr defTabSz="968375">
                <a:defRPr sz="1000">
                  <a:solidFill>
                    <a:schemeClr val="tx1"/>
                  </a:solidFill>
                  <a:latin typeface="Arial" charset="0"/>
                </a:defRPr>
              </a:lvl1pPr>
              <a:lvl2pPr marL="742950" indent="-285750" defTabSz="968375">
                <a:defRPr sz="1000">
                  <a:solidFill>
                    <a:schemeClr val="tx1"/>
                  </a:solidFill>
                  <a:latin typeface="Arial" charset="0"/>
                </a:defRPr>
              </a:lvl2pPr>
              <a:lvl3pPr marL="1143000" indent="-228600" defTabSz="968375">
                <a:defRPr sz="1000">
                  <a:solidFill>
                    <a:schemeClr val="tx1"/>
                  </a:solidFill>
                  <a:latin typeface="Arial" charset="0"/>
                </a:defRPr>
              </a:lvl3pPr>
              <a:lvl4pPr marL="1600200" indent="-228600" defTabSz="968375">
                <a:defRPr sz="1000">
                  <a:solidFill>
                    <a:schemeClr val="tx1"/>
                  </a:solidFill>
                  <a:latin typeface="Arial" charset="0"/>
                </a:defRPr>
              </a:lvl4pPr>
              <a:lvl5pPr marL="2057400" indent="-228600" defTabSz="968375">
                <a:defRPr sz="1000">
                  <a:solidFill>
                    <a:schemeClr val="tx1"/>
                  </a:solidFill>
                  <a:latin typeface="Arial" charset="0"/>
                </a:defRPr>
              </a:lvl5pPr>
              <a:lvl6pPr marL="2514600" indent="-228600" defTabSz="968375" eaLnBrk="0" fontAlgn="base" hangingPunct="0">
                <a:spcBef>
                  <a:spcPct val="0"/>
                </a:spcBef>
                <a:spcAft>
                  <a:spcPct val="0"/>
                </a:spcAft>
                <a:defRPr sz="1000">
                  <a:solidFill>
                    <a:schemeClr val="tx1"/>
                  </a:solidFill>
                  <a:latin typeface="Arial" charset="0"/>
                </a:defRPr>
              </a:lvl6pPr>
              <a:lvl7pPr marL="2971800" indent="-228600" defTabSz="968375" eaLnBrk="0" fontAlgn="base" hangingPunct="0">
                <a:spcBef>
                  <a:spcPct val="0"/>
                </a:spcBef>
                <a:spcAft>
                  <a:spcPct val="0"/>
                </a:spcAft>
                <a:defRPr sz="1000">
                  <a:solidFill>
                    <a:schemeClr val="tx1"/>
                  </a:solidFill>
                  <a:latin typeface="Arial" charset="0"/>
                </a:defRPr>
              </a:lvl7pPr>
              <a:lvl8pPr marL="3429000" indent="-228600" defTabSz="968375" eaLnBrk="0" fontAlgn="base" hangingPunct="0">
                <a:spcBef>
                  <a:spcPct val="0"/>
                </a:spcBef>
                <a:spcAft>
                  <a:spcPct val="0"/>
                </a:spcAft>
                <a:defRPr sz="1000">
                  <a:solidFill>
                    <a:schemeClr val="tx1"/>
                  </a:solidFill>
                  <a:latin typeface="Arial" charset="0"/>
                </a:defRPr>
              </a:lvl8pPr>
              <a:lvl9pPr marL="3886200" indent="-228600" defTabSz="968375" eaLnBrk="0" fontAlgn="base" hangingPunct="0">
                <a:spcBef>
                  <a:spcPct val="0"/>
                </a:spcBef>
                <a:spcAft>
                  <a:spcPct val="0"/>
                </a:spcAft>
                <a:defRPr sz="1000">
                  <a:solidFill>
                    <a:schemeClr val="tx1"/>
                  </a:solidFill>
                  <a:latin typeface="Arial" charset="0"/>
                </a:defRPr>
              </a:lvl9pPr>
            </a:lstStyle>
            <a:p>
              <a:pPr>
                <a:defRPr/>
              </a:pPr>
              <a:r>
                <a:rPr lang="es-ES_tradnl" sz="554" b="1" dirty="0"/>
                <a:t>     DÍA                 MES              AÑO</a:t>
              </a:r>
              <a:endParaRPr lang="es-ES_tradnl" sz="554" dirty="0">
                <a:latin typeface="Times New Roman" pitchFamily="18" charset="0"/>
              </a:endParaRPr>
            </a:p>
          </p:txBody>
        </p:sp>
        <p:grpSp>
          <p:nvGrpSpPr>
            <p:cNvPr id="324" name="Group 47">
              <a:extLst>
                <a:ext uri="{FF2B5EF4-FFF2-40B4-BE49-F238E27FC236}">
                  <a16:creationId xmlns:a16="http://schemas.microsoft.com/office/drawing/2014/main" id="{6B5B04E1-C176-497F-AFE6-66BA34221D50}"/>
                </a:ext>
              </a:extLst>
            </p:cNvPr>
            <p:cNvGrpSpPr>
              <a:grpSpLocks/>
            </p:cNvGrpSpPr>
            <p:nvPr userDrawn="1"/>
          </p:nvGrpSpPr>
          <p:grpSpPr bwMode="auto">
            <a:xfrm>
              <a:off x="3702" y="354"/>
              <a:ext cx="931" cy="249"/>
              <a:chOff x="3702" y="360"/>
              <a:chExt cx="931" cy="249"/>
            </a:xfrm>
          </p:grpSpPr>
          <p:sp>
            <p:nvSpPr>
              <p:cNvPr id="327" name="Rectangle 48">
                <a:extLst>
                  <a:ext uri="{FF2B5EF4-FFF2-40B4-BE49-F238E27FC236}">
                    <a16:creationId xmlns:a16="http://schemas.microsoft.com/office/drawing/2014/main" id="{E35E6A9E-1C33-4E46-9E27-44C2130B3639}"/>
                  </a:ext>
                </a:extLst>
              </p:cNvPr>
              <p:cNvSpPr>
                <a:spLocks noChangeArrowheads="1"/>
              </p:cNvSpPr>
              <p:nvPr userDrawn="1"/>
            </p:nvSpPr>
            <p:spPr bwMode="auto">
              <a:xfrm>
                <a:off x="3702" y="360"/>
                <a:ext cx="931" cy="249"/>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94660" tIns="47330" rIns="94660" bIns="47330">
                <a:spAutoFit/>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defRPr/>
                </a:pPr>
                <a:endParaRPr lang="es-MX" altLang="es-MX" sz="923"/>
              </a:p>
            </p:txBody>
          </p:sp>
          <p:sp>
            <p:nvSpPr>
              <p:cNvPr id="328" name="Line 49">
                <a:extLst>
                  <a:ext uri="{FF2B5EF4-FFF2-40B4-BE49-F238E27FC236}">
                    <a16:creationId xmlns:a16="http://schemas.microsoft.com/office/drawing/2014/main" id="{7CB30465-D492-4DBA-B541-AF4776BC5A41}"/>
                  </a:ext>
                </a:extLst>
              </p:cNvPr>
              <p:cNvSpPr>
                <a:spLocks noChangeShapeType="1"/>
              </p:cNvSpPr>
              <p:nvPr userDrawn="1"/>
            </p:nvSpPr>
            <p:spPr bwMode="auto">
              <a:xfrm flipV="1">
                <a:off x="4325" y="363"/>
                <a:ext cx="0" cy="15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lIns="94660" tIns="47330" rIns="94660" bIns="47330">
                <a:spAutoFit/>
              </a:bodyPr>
              <a:lstStyle/>
              <a:p>
                <a:endParaRPr lang="es-MX" sz="1662"/>
              </a:p>
            </p:txBody>
          </p:sp>
          <p:sp>
            <p:nvSpPr>
              <p:cNvPr id="330" name="Line 50">
                <a:extLst>
                  <a:ext uri="{FF2B5EF4-FFF2-40B4-BE49-F238E27FC236}">
                    <a16:creationId xmlns:a16="http://schemas.microsoft.com/office/drawing/2014/main" id="{15F05C78-2730-4BF4-B129-3439689E9F9E}"/>
                  </a:ext>
                </a:extLst>
              </p:cNvPr>
              <p:cNvSpPr>
                <a:spLocks noChangeShapeType="1"/>
              </p:cNvSpPr>
              <p:nvPr userDrawn="1"/>
            </p:nvSpPr>
            <p:spPr bwMode="auto">
              <a:xfrm flipV="1">
                <a:off x="4016" y="363"/>
                <a:ext cx="0" cy="14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lIns="94660" tIns="47330" rIns="94660" bIns="47330">
                <a:spAutoFit/>
              </a:bodyPr>
              <a:lstStyle/>
              <a:p>
                <a:endParaRPr lang="es-MX" sz="1662"/>
              </a:p>
            </p:txBody>
          </p:sp>
          <p:sp>
            <p:nvSpPr>
              <p:cNvPr id="331" name="Line 51">
                <a:extLst>
                  <a:ext uri="{FF2B5EF4-FFF2-40B4-BE49-F238E27FC236}">
                    <a16:creationId xmlns:a16="http://schemas.microsoft.com/office/drawing/2014/main" id="{57927E56-509F-4BB0-AB74-9FDAC7E2A8D2}"/>
                  </a:ext>
                </a:extLst>
              </p:cNvPr>
              <p:cNvSpPr>
                <a:spLocks noChangeShapeType="1"/>
              </p:cNvSpPr>
              <p:nvPr userDrawn="1"/>
            </p:nvSpPr>
            <p:spPr bwMode="auto">
              <a:xfrm>
                <a:off x="3861" y="447"/>
                <a:ext cx="0" cy="6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s-MX" sz="1662"/>
              </a:p>
            </p:txBody>
          </p:sp>
          <p:sp>
            <p:nvSpPr>
              <p:cNvPr id="332" name="Line 52">
                <a:extLst>
                  <a:ext uri="{FF2B5EF4-FFF2-40B4-BE49-F238E27FC236}">
                    <a16:creationId xmlns:a16="http://schemas.microsoft.com/office/drawing/2014/main" id="{F1F7CA61-874B-4A7A-9E6A-CC0EB25BD9FC}"/>
                  </a:ext>
                </a:extLst>
              </p:cNvPr>
              <p:cNvSpPr>
                <a:spLocks noChangeShapeType="1"/>
              </p:cNvSpPr>
              <p:nvPr userDrawn="1"/>
            </p:nvSpPr>
            <p:spPr bwMode="auto">
              <a:xfrm>
                <a:off x="4477" y="442"/>
                <a:ext cx="0" cy="6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s-MX" sz="1662"/>
              </a:p>
            </p:txBody>
          </p:sp>
          <p:sp>
            <p:nvSpPr>
              <p:cNvPr id="333" name="Line 53">
                <a:extLst>
                  <a:ext uri="{FF2B5EF4-FFF2-40B4-BE49-F238E27FC236}">
                    <a16:creationId xmlns:a16="http://schemas.microsoft.com/office/drawing/2014/main" id="{F4609151-45DA-4D5B-9AD1-71724CF42E2F}"/>
                  </a:ext>
                </a:extLst>
              </p:cNvPr>
              <p:cNvSpPr>
                <a:spLocks noChangeShapeType="1"/>
              </p:cNvSpPr>
              <p:nvPr userDrawn="1"/>
            </p:nvSpPr>
            <p:spPr bwMode="auto">
              <a:xfrm>
                <a:off x="4171" y="445"/>
                <a:ext cx="0" cy="6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s-MX" sz="1662"/>
              </a:p>
            </p:txBody>
          </p:sp>
        </p:grpSp>
      </p:grpSp>
      <p:sp>
        <p:nvSpPr>
          <p:cNvPr id="334" name="Text Box 381">
            <a:extLst>
              <a:ext uri="{FF2B5EF4-FFF2-40B4-BE49-F238E27FC236}">
                <a16:creationId xmlns:a16="http://schemas.microsoft.com/office/drawing/2014/main" id="{3F7B1ED9-273E-463F-8E32-63D6499BB1E9}"/>
              </a:ext>
            </a:extLst>
          </p:cNvPr>
          <p:cNvSpPr txBox="1">
            <a:spLocks noChangeArrowheads="1"/>
          </p:cNvSpPr>
          <p:nvPr/>
        </p:nvSpPr>
        <p:spPr bwMode="auto">
          <a:xfrm>
            <a:off x="10951496" y="6702549"/>
            <a:ext cx="1172576" cy="26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386" tIns="44693" rIns="89386" bIns="44693"/>
          <a:lstStyle>
            <a:lvl1pPr defTabSz="968375">
              <a:defRPr sz="1000">
                <a:solidFill>
                  <a:schemeClr val="tx1"/>
                </a:solidFill>
                <a:latin typeface="Arial" panose="020B0604020202020204" pitchFamily="34" charset="0"/>
              </a:defRPr>
            </a:lvl1pPr>
            <a:lvl2pPr marL="742950" indent="-285750" defTabSz="968375">
              <a:defRPr sz="1000">
                <a:solidFill>
                  <a:schemeClr val="tx1"/>
                </a:solidFill>
                <a:latin typeface="Arial" panose="020B0604020202020204" pitchFamily="34" charset="0"/>
              </a:defRPr>
            </a:lvl2pPr>
            <a:lvl3pPr marL="1143000" indent="-228600" defTabSz="968375">
              <a:defRPr sz="1000">
                <a:solidFill>
                  <a:schemeClr val="tx1"/>
                </a:solidFill>
                <a:latin typeface="Arial" panose="020B0604020202020204" pitchFamily="34" charset="0"/>
              </a:defRPr>
            </a:lvl3pPr>
            <a:lvl4pPr marL="1600200" indent="-228600" defTabSz="968375">
              <a:defRPr sz="1000">
                <a:solidFill>
                  <a:schemeClr val="tx1"/>
                </a:solidFill>
                <a:latin typeface="Arial" panose="020B0604020202020204" pitchFamily="34" charset="0"/>
              </a:defRPr>
            </a:lvl4pPr>
            <a:lvl5pPr marL="2057400" indent="-228600" defTabSz="968375">
              <a:defRPr sz="1000">
                <a:solidFill>
                  <a:schemeClr val="tx1"/>
                </a:solidFill>
                <a:latin typeface="Arial" panose="020B0604020202020204" pitchFamily="34" charset="0"/>
              </a:defRPr>
            </a:lvl5pPr>
            <a:lvl6pPr marL="2514600" indent="-228600" defTabSz="968375" eaLnBrk="0" fontAlgn="base" hangingPunct="0">
              <a:spcBef>
                <a:spcPct val="0"/>
              </a:spcBef>
              <a:spcAft>
                <a:spcPct val="0"/>
              </a:spcAft>
              <a:defRPr sz="1000">
                <a:solidFill>
                  <a:schemeClr val="tx1"/>
                </a:solidFill>
                <a:latin typeface="Arial" panose="020B0604020202020204" pitchFamily="34" charset="0"/>
              </a:defRPr>
            </a:lvl6pPr>
            <a:lvl7pPr marL="2971800" indent="-228600" defTabSz="968375" eaLnBrk="0" fontAlgn="base" hangingPunct="0">
              <a:spcBef>
                <a:spcPct val="0"/>
              </a:spcBef>
              <a:spcAft>
                <a:spcPct val="0"/>
              </a:spcAft>
              <a:defRPr sz="1000">
                <a:solidFill>
                  <a:schemeClr val="tx1"/>
                </a:solidFill>
                <a:latin typeface="Arial" panose="020B0604020202020204" pitchFamily="34" charset="0"/>
              </a:defRPr>
            </a:lvl7pPr>
            <a:lvl8pPr marL="3429000" indent="-228600" defTabSz="968375" eaLnBrk="0" fontAlgn="base" hangingPunct="0">
              <a:spcBef>
                <a:spcPct val="0"/>
              </a:spcBef>
              <a:spcAft>
                <a:spcPct val="0"/>
              </a:spcAft>
              <a:defRPr sz="1000">
                <a:solidFill>
                  <a:schemeClr val="tx1"/>
                </a:solidFill>
                <a:latin typeface="Arial" panose="020B0604020202020204" pitchFamily="34" charset="0"/>
              </a:defRPr>
            </a:lvl8pPr>
            <a:lvl9pPr marL="3886200" indent="-228600" defTabSz="968375" eaLnBrk="0" fontAlgn="base" hangingPunct="0">
              <a:spcBef>
                <a:spcPct val="0"/>
              </a:spcBef>
              <a:spcAft>
                <a:spcPct val="0"/>
              </a:spcAft>
              <a:defRPr sz="1000">
                <a:solidFill>
                  <a:schemeClr val="tx1"/>
                </a:solidFill>
                <a:latin typeface="Arial" panose="020B0604020202020204" pitchFamily="34" charset="0"/>
              </a:defRPr>
            </a:lvl9pPr>
          </a:lstStyle>
          <a:p>
            <a:pPr algn="r">
              <a:spcBef>
                <a:spcPct val="50000"/>
              </a:spcBef>
            </a:pPr>
            <a:r>
              <a:rPr lang="es-ES_tradnl" altLang="es-MX" sz="831" b="1" dirty="0"/>
              <a:t>SIS-2021</a:t>
            </a:r>
            <a:endParaRPr lang="es-ES_tradnl" altLang="es-MX" sz="923" b="1" dirty="0"/>
          </a:p>
        </p:txBody>
      </p:sp>
      <p:pic>
        <p:nvPicPr>
          <p:cNvPr id="335" name="Imagen 334">
            <a:extLst>
              <a:ext uri="{FF2B5EF4-FFF2-40B4-BE49-F238E27FC236}">
                <a16:creationId xmlns:a16="http://schemas.microsoft.com/office/drawing/2014/main" id="{7765A77A-A4E2-477E-91A9-79B2D4D2DA2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6700" y="1162884"/>
            <a:ext cx="1578557" cy="397192"/>
          </a:xfrm>
          <a:prstGeom prst="rect">
            <a:avLst/>
          </a:prstGeom>
        </p:spPr>
      </p:pic>
      <p:sp>
        <p:nvSpPr>
          <p:cNvPr id="336" name="Line 331"/>
          <p:cNvSpPr>
            <a:spLocks noChangeShapeType="1"/>
          </p:cNvSpPr>
          <p:nvPr/>
        </p:nvSpPr>
        <p:spPr bwMode="auto">
          <a:xfrm>
            <a:off x="506582" y="2429133"/>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37" name="Título 5"/>
          <p:cNvSpPr txBox="1">
            <a:spLocks/>
          </p:cNvSpPr>
          <p:nvPr/>
        </p:nvSpPr>
        <p:spPr>
          <a:xfrm>
            <a:off x="0" y="293344"/>
            <a:ext cx="121920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3600" dirty="0">
                <a:solidFill>
                  <a:srgbClr val="A42145"/>
                </a:solidFill>
                <a:latin typeface="Montserrat SemiBold" panose="00000700000000000000" pitchFamily="2" charset="0"/>
              </a:rPr>
              <a:t>MONITOREO A DISTANCIA</a:t>
            </a:r>
            <a:endParaRPr lang="es-MX" sz="2000" dirty="0">
              <a:solidFill>
                <a:srgbClr val="A42145"/>
              </a:solidFill>
              <a:latin typeface="Montserrat SemiBold" panose="00000700000000000000" pitchFamily="2" charset="0"/>
            </a:endParaRPr>
          </a:p>
        </p:txBody>
      </p:sp>
      <p:sp>
        <p:nvSpPr>
          <p:cNvPr id="207" name="CuadroTexto 206"/>
          <p:cNvSpPr txBox="1"/>
          <p:nvPr/>
        </p:nvSpPr>
        <p:spPr>
          <a:xfrm>
            <a:off x="2893114" y="4333972"/>
            <a:ext cx="292388" cy="647424"/>
          </a:xfrm>
          <a:prstGeom prst="rect">
            <a:avLst/>
          </a:prstGeom>
          <a:noFill/>
        </p:spPr>
        <p:txBody>
          <a:bodyPr vert="vert270" wrap="square" rtlCol="0">
            <a:spAutoFit/>
          </a:bodyPr>
          <a:lstStyle/>
          <a:p>
            <a:r>
              <a:rPr lang="es-MX" sz="700" b="1" dirty="0">
                <a:solidFill>
                  <a:srgbClr val="0070C0"/>
                </a:solidFill>
              </a:rPr>
              <a:t>      27 A</a:t>
            </a:r>
            <a:r>
              <a:rPr lang="es-MX" sz="600" b="1" dirty="0">
                <a:solidFill>
                  <a:srgbClr val="0070C0"/>
                </a:solidFill>
              </a:rPr>
              <a:t>    </a:t>
            </a:r>
          </a:p>
        </p:txBody>
      </p:sp>
      <p:sp>
        <p:nvSpPr>
          <p:cNvPr id="211" name="CuadroTexto 210"/>
          <p:cNvSpPr txBox="1"/>
          <p:nvPr/>
        </p:nvSpPr>
        <p:spPr>
          <a:xfrm>
            <a:off x="3046595" y="4560199"/>
            <a:ext cx="122124" cy="369332"/>
          </a:xfrm>
          <a:prstGeom prst="rect">
            <a:avLst/>
          </a:prstGeom>
          <a:noFill/>
        </p:spPr>
        <p:txBody>
          <a:bodyPr wrap="square" rtlCol="0">
            <a:spAutoFit/>
          </a:bodyPr>
          <a:lstStyle/>
          <a:p>
            <a:r>
              <a:rPr lang="es-MX" b="1" dirty="0">
                <a:solidFill>
                  <a:srgbClr val="0070C0"/>
                </a:solidFill>
              </a:rPr>
              <a:t>2</a:t>
            </a:r>
          </a:p>
        </p:txBody>
      </p:sp>
      <p:sp>
        <p:nvSpPr>
          <p:cNvPr id="219" name="CuadroTexto 218"/>
          <p:cNvSpPr txBox="1"/>
          <p:nvPr/>
        </p:nvSpPr>
        <p:spPr>
          <a:xfrm>
            <a:off x="2817323" y="4539135"/>
            <a:ext cx="122124" cy="369332"/>
          </a:xfrm>
          <a:prstGeom prst="rect">
            <a:avLst/>
          </a:prstGeom>
          <a:noFill/>
        </p:spPr>
        <p:txBody>
          <a:bodyPr wrap="square" rtlCol="0">
            <a:spAutoFit/>
          </a:bodyPr>
          <a:lstStyle/>
          <a:p>
            <a:r>
              <a:rPr lang="es-MX" b="1" dirty="0">
                <a:solidFill>
                  <a:srgbClr val="0070C0"/>
                </a:solidFill>
              </a:rPr>
              <a:t>3</a:t>
            </a:r>
          </a:p>
        </p:txBody>
      </p:sp>
      <p:sp>
        <p:nvSpPr>
          <p:cNvPr id="224" name="CuadroTexto 223"/>
          <p:cNvSpPr txBox="1"/>
          <p:nvPr/>
        </p:nvSpPr>
        <p:spPr>
          <a:xfrm>
            <a:off x="11271613" y="4417291"/>
            <a:ext cx="432788" cy="553998"/>
          </a:xfrm>
          <a:prstGeom prst="rect">
            <a:avLst/>
          </a:prstGeom>
          <a:noFill/>
        </p:spPr>
        <p:txBody>
          <a:bodyPr vert="horz" wrap="square" rtlCol="0">
            <a:spAutoFit/>
          </a:bodyPr>
          <a:lstStyle/>
          <a:p>
            <a:pPr algn="ctr"/>
            <a:r>
              <a:rPr lang="es-MX" sz="1000" b="1" dirty="0">
                <a:solidFill>
                  <a:srgbClr val="0070C0"/>
                </a:solidFill>
              </a:rPr>
              <a:t>18</a:t>
            </a:r>
          </a:p>
          <a:p>
            <a:pPr algn="ctr"/>
            <a:endParaRPr lang="es-MX" sz="1000" b="1" dirty="0">
              <a:solidFill>
                <a:srgbClr val="0070C0"/>
              </a:solidFill>
            </a:endParaRPr>
          </a:p>
          <a:p>
            <a:pPr algn="ctr"/>
            <a:r>
              <a:rPr lang="es-MX" sz="1000" b="1" dirty="0">
                <a:solidFill>
                  <a:srgbClr val="0070C0"/>
                </a:solidFill>
              </a:rPr>
              <a:t>2</a:t>
            </a:r>
          </a:p>
        </p:txBody>
      </p:sp>
      <p:sp>
        <p:nvSpPr>
          <p:cNvPr id="214" name="Rectángulo 213">
            <a:extLst>
              <a:ext uri="{FF2B5EF4-FFF2-40B4-BE49-F238E27FC236}">
                <a16:creationId xmlns:a16="http://schemas.microsoft.com/office/drawing/2014/main" id="{D15517B8-6F81-4865-B80A-C9A4B2B598A8}"/>
              </a:ext>
            </a:extLst>
          </p:cNvPr>
          <p:cNvSpPr/>
          <p:nvPr/>
        </p:nvSpPr>
        <p:spPr bwMode="auto">
          <a:xfrm>
            <a:off x="11122297" y="2528183"/>
            <a:ext cx="432000" cy="2546081"/>
          </a:xfrm>
          <a:prstGeom prst="rect">
            <a:avLst/>
          </a:prstGeom>
          <a:solidFill>
            <a:srgbClr val="FF0000">
              <a:alpha val="3000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MX"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4489686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81000" y="106871"/>
            <a:ext cx="11424920" cy="1325563"/>
          </a:xfrm>
        </p:spPr>
        <p:txBody>
          <a:bodyPr/>
          <a:lstStyle/>
          <a:p>
            <a:r>
              <a:rPr lang="es-MX" dirty="0"/>
              <a:t>INTERCONSULTA A DISTANCIA</a:t>
            </a:r>
            <a:br>
              <a:rPr lang="es-MX" dirty="0"/>
            </a:br>
            <a:r>
              <a:rPr lang="es-MX" sz="3600" dirty="0">
                <a:solidFill>
                  <a:srgbClr val="235D3C"/>
                </a:solidFill>
              </a:rPr>
              <a:t>COVID-19</a:t>
            </a:r>
          </a:p>
        </p:txBody>
      </p:sp>
      <p:sp>
        <p:nvSpPr>
          <p:cNvPr id="3" name="Subtítulo 2">
            <a:extLst>
              <a:ext uri="{FF2B5EF4-FFF2-40B4-BE49-F238E27FC236}">
                <a16:creationId xmlns:a16="http://schemas.microsoft.com/office/drawing/2014/main" id="{331D73AC-37E8-4FD3-AC6E-9231512D0B7C}"/>
              </a:ext>
            </a:extLst>
          </p:cNvPr>
          <p:cNvSpPr txBox="1">
            <a:spLocks/>
          </p:cNvSpPr>
          <p:nvPr/>
        </p:nvSpPr>
        <p:spPr>
          <a:xfrm>
            <a:off x="797183" y="1432434"/>
            <a:ext cx="10592553" cy="5316709"/>
          </a:xfrm>
          <a:prstGeom prst="rect">
            <a:avLst/>
          </a:prstGeom>
        </p:spPr>
        <p:txBody>
          <a:bodyPr>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404040"/>
                </a:solidFill>
                <a:latin typeface="Montserrat SemiBold" panose="000007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spcAft>
                <a:spcPts val="600"/>
              </a:spcAft>
            </a:pPr>
            <a:r>
              <a:rPr lang="es-ES" sz="1800" dirty="0">
                <a:latin typeface="Montserrat" panose="00000500000000000000" pitchFamily="2" charset="0"/>
                <a:ea typeface="Times New Roman" panose="02020603050405020304" pitchFamily="18" charset="0"/>
                <a:cs typeface="Arial" panose="020B0604020202020204" pitchFamily="34" charset="0"/>
              </a:rPr>
              <a:t>Es el procedimiento que permite la participación de otro profesional de la salud en la atención del paciente con COVID-19, a solicitud del médico tratante. </a:t>
            </a:r>
            <a:endParaRPr lang="es-ES_tradnl" sz="1800" dirty="0">
              <a:latin typeface="Montserrat" panose="00000500000000000000" pitchFamily="2" charset="0"/>
              <a:ea typeface="Times New Roman" panose="02020603050405020304" pitchFamily="18" charset="0"/>
              <a:cs typeface="Arial" panose="020B0604020202020204" pitchFamily="34" charset="0"/>
            </a:endParaRPr>
          </a:p>
          <a:p>
            <a:pPr algn="just">
              <a:spcAft>
                <a:spcPts val="600"/>
              </a:spcAft>
            </a:pPr>
            <a:r>
              <a:rPr lang="es-ES_tradnl" sz="1800" dirty="0">
                <a:latin typeface="Montserrat" panose="00000500000000000000" pitchFamily="2" charset="0"/>
                <a:ea typeface="Times New Roman" panose="02020603050405020304" pitchFamily="18" charset="0"/>
                <a:cs typeface="Arial" panose="020B0604020202020204" pitchFamily="34" charset="0"/>
              </a:rPr>
              <a:t>En la celda registre el código de referencia de la participación de los profesionales según corresponda la interconsulta a distancia de pacientes con COVID-19, quien registra es el médico tratante</a:t>
            </a:r>
            <a:r>
              <a:rPr lang="es-ES" sz="1800" dirty="0">
                <a:latin typeface="Montserrat" panose="00000500000000000000" pitchFamily="2" charset="0"/>
                <a:ea typeface="Times New Roman" panose="02020603050405020304" pitchFamily="18" charset="0"/>
                <a:cs typeface="Arial" panose="020B0604020202020204" pitchFamily="34" charset="0"/>
              </a:rPr>
              <a:t>: </a:t>
            </a:r>
          </a:p>
          <a:p>
            <a:pPr marL="900113" algn="just">
              <a:spcAft>
                <a:spcPts val="600"/>
              </a:spcAft>
            </a:pPr>
            <a:r>
              <a:rPr lang="es-ES" sz="1800" b="1" dirty="0">
                <a:latin typeface="Montserrat" panose="00000500000000000000" pitchFamily="2" charset="0"/>
                <a:ea typeface="Times New Roman" panose="02020603050405020304" pitchFamily="18" charset="0"/>
                <a:cs typeface="Arial" panose="020B0604020202020204" pitchFamily="34" charset="0"/>
              </a:rPr>
              <a:t>1</a:t>
            </a:r>
            <a:r>
              <a:rPr lang="es-ES" sz="1800" dirty="0">
                <a:latin typeface="Montserrat" panose="00000500000000000000" pitchFamily="2" charset="0"/>
                <a:ea typeface="Times New Roman" panose="02020603050405020304" pitchFamily="18" charset="0"/>
                <a:cs typeface="Arial" panose="020B0604020202020204" pitchFamily="34" charset="0"/>
              </a:rPr>
              <a:t>.MÉDICO GENERAL - MÉDICO ESPECIALISTA</a:t>
            </a:r>
          </a:p>
          <a:p>
            <a:pPr marL="900113" algn="just">
              <a:spcAft>
                <a:spcPts val="600"/>
              </a:spcAft>
            </a:pPr>
            <a:r>
              <a:rPr lang="es-ES" sz="1800" b="1" dirty="0">
                <a:latin typeface="Montserrat" panose="00000500000000000000" pitchFamily="2" charset="0"/>
                <a:ea typeface="Times New Roman" panose="02020603050405020304" pitchFamily="18" charset="0"/>
                <a:cs typeface="Arial" panose="020B0604020202020204" pitchFamily="34" charset="0"/>
              </a:rPr>
              <a:t>2</a:t>
            </a:r>
            <a:r>
              <a:rPr lang="es-ES" sz="1800" dirty="0">
                <a:latin typeface="Montserrat" panose="00000500000000000000" pitchFamily="2" charset="0"/>
                <a:ea typeface="Times New Roman" panose="02020603050405020304" pitchFamily="18" charset="0"/>
                <a:cs typeface="Arial" panose="020B0604020202020204" pitchFamily="34" charset="0"/>
              </a:rPr>
              <a:t>.MÉDICO PASANTE - MÉDICO ESPECIALISTA </a:t>
            </a:r>
          </a:p>
          <a:p>
            <a:pPr marL="900113" algn="just">
              <a:spcAft>
                <a:spcPts val="600"/>
              </a:spcAft>
            </a:pPr>
            <a:r>
              <a:rPr lang="es-ES" sz="1800" b="1" dirty="0">
                <a:latin typeface="Montserrat" panose="00000500000000000000" pitchFamily="2" charset="0"/>
                <a:ea typeface="Times New Roman" panose="02020603050405020304" pitchFamily="18" charset="0"/>
                <a:cs typeface="Arial" panose="020B0604020202020204" pitchFamily="34" charset="0"/>
              </a:rPr>
              <a:t>3</a:t>
            </a:r>
            <a:r>
              <a:rPr lang="es-ES" sz="1800" dirty="0">
                <a:latin typeface="Montserrat" panose="00000500000000000000" pitchFamily="2" charset="0"/>
                <a:ea typeface="Times New Roman" panose="02020603050405020304" pitchFamily="18" charset="0"/>
                <a:cs typeface="Arial" panose="020B0604020202020204" pitchFamily="34" charset="0"/>
              </a:rPr>
              <a:t>.ENFERMERA - MÉDICO GENERAL</a:t>
            </a:r>
          </a:p>
          <a:p>
            <a:pPr marL="900113" algn="just">
              <a:spcAft>
                <a:spcPts val="600"/>
              </a:spcAft>
            </a:pPr>
            <a:r>
              <a:rPr lang="es-ES" sz="1800" b="1" dirty="0">
                <a:latin typeface="Montserrat" panose="00000500000000000000" pitchFamily="2" charset="0"/>
                <a:ea typeface="Times New Roman" panose="02020603050405020304" pitchFamily="18" charset="0"/>
                <a:cs typeface="Arial" panose="020B0604020202020204" pitchFamily="34" charset="0"/>
              </a:rPr>
              <a:t>4</a:t>
            </a:r>
            <a:r>
              <a:rPr lang="es-ES" sz="1800" dirty="0">
                <a:latin typeface="Montserrat" panose="00000500000000000000" pitchFamily="2" charset="0"/>
                <a:ea typeface="Times New Roman" panose="02020603050405020304" pitchFamily="18" charset="0"/>
                <a:cs typeface="Arial" panose="020B0604020202020204" pitchFamily="34" charset="0"/>
              </a:rPr>
              <a:t>.MÉDICO GENERAL - MÉDICO GENERAL CON MAS EXPERIENCIA</a:t>
            </a:r>
          </a:p>
          <a:p>
            <a:pPr marL="900113" algn="just">
              <a:spcAft>
                <a:spcPts val="600"/>
              </a:spcAft>
            </a:pPr>
            <a:r>
              <a:rPr lang="es-ES" sz="1800" b="1" dirty="0">
                <a:latin typeface="Montserrat" panose="00000500000000000000" pitchFamily="2" charset="0"/>
                <a:ea typeface="Times New Roman" panose="02020603050405020304" pitchFamily="18" charset="0"/>
                <a:cs typeface="Arial" panose="020B0604020202020204" pitchFamily="34" charset="0"/>
              </a:rPr>
              <a:t>5</a:t>
            </a:r>
            <a:r>
              <a:rPr lang="es-ES" sz="1800" dirty="0">
                <a:latin typeface="Montserrat" panose="00000500000000000000" pitchFamily="2" charset="0"/>
                <a:ea typeface="Times New Roman" panose="02020603050405020304" pitchFamily="18" charset="0"/>
                <a:cs typeface="Arial" panose="020B0604020202020204" pitchFamily="34" charset="0"/>
              </a:rPr>
              <a:t>.MÉDICO ESPECIALISTA - MÉDICO ESPECIALISTA </a:t>
            </a:r>
          </a:p>
          <a:p>
            <a:pPr marL="900113" algn="just">
              <a:spcAft>
                <a:spcPts val="600"/>
              </a:spcAft>
            </a:pPr>
            <a:r>
              <a:rPr lang="es-ES" sz="1800" b="1" dirty="0">
                <a:latin typeface="Montserrat" panose="00000500000000000000" pitchFamily="2" charset="0"/>
                <a:ea typeface="Times New Roman" panose="02020603050405020304" pitchFamily="18" charset="0"/>
                <a:cs typeface="Arial" panose="020B0604020202020204" pitchFamily="34" charset="0"/>
              </a:rPr>
              <a:t>6</a:t>
            </a:r>
            <a:r>
              <a:rPr lang="es-ES" sz="1800" dirty="0">
                <a:latin typeface="Montserrat" panose="00000500000000000000" pitchFamily="2" charset="0"/>
                <a:ea typeface="Times New Roman" panose="02020603050405020304" pitchFamily="18" charset="0"/>
                <a:cs typeface="Arial" panose="020B0604020202020204" pitchFamily="34" charset="0"/>
              </a:rPr>
              <a:t>.MÉDICO GENERAL - NUTRIÓLOGO </a:t>
            </a:r>
          </a:p>
          <a:p>
            <a:pPr marL="900113" algn="just">
              <a:spcAft>
                <a:spcPts val="600"/>
              </a:spcAft>
            </a:pPr>
            <a:r>
              <a:rPr lang="es-ES" sz="1800" b="1" dirty="0">
                <a:latin typeface="Montserrat" panose="00000500000000000000" pitchFamily="2" charset="0"/>
                <a:ea typeface="Times New Roman" panose="02020603050405020304" pitchFamily="18" charset="0"/>
                <a:cs typeface="Arial" panose="020B0604020202020204" pitchFamily="34" charset="0"/>
              </a:rPr>
              <a:t>7</a:t>
            </a:r>
            <a:r>
              <a:rPr lang="es-ES" sz="1800" dirty="0">
                <a:latin typeface="Montserrat" panose="00000500000000000000" pitchFamily="2" charset="0"/>
                <a:ea typeface="Times New Roman" panose="02020603050405020304" pitchFamily="18" charset="0"/>
                <a:cs typeface="Arial" panose="020B0604020202020204" pitchFamily="34" charset="0"/>
              </a:rPr>
              <a:t>.MÉDICO – PSICÓLOGO</a:t>
            </a:r>
          </a:p>
          <a:p>
            <a:pPr algn="just">
              <a:lnSpc>
                <a:spcPct val="110000"/>
              </a:lnSpc>
              <a:spcAft>
                <a:spcPts val="600"/>
              </a:spcAft>
            </a:pPr>
            <a:r>
              <a:rPr lang="es-MX" sz="1700" dirty="0"/>
              <a:t>Reservado para Tipo de personal: 3.MÉDICO PASANTE, 4.MÉDICO GENERAL, 5.MÉDICO RESIDENTE, 6.MÉDICO ESPECIALISTA, 8.ENFERMERA, 16.LICENCIADA EN ENFERMERÍA Y OBSTÉTRICIA</a:t>
            </a:r>
          </a:p>
        </p:txBody>
      </p:sp>
    </p:spTree>
    <p:extLst>
      <p:ext uri="{BB962C8B-B14F-4D97-AF65-F5344CB8AC3E}">
        <p14:creationId xmlns:p14="http://schemas.microsoft.com/office/powerpoint/2010/main" val="38928892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81000" y="427713"/>
            <a:ext cx="11424920" cy="1325563"/>
          </a:xfrm>
        </p:spPr>
        <p:txBody>
          <a:bodyPr/>
          <a:lstStyle/>
          <a:p>
            <a:r>
              <a:rPr lang="es-MX" dirty="0"/>
              <a:t>INTERCONSULTA A DISTANCIA</a:t>
            </a:r>
            <a:br>
              <a:rPr lang="es-MX" dirty="0"/>
            </a:br>
            <a:r>
              <a:rPr lang="es-MX" sz="3600" dirty="0">
                <a:solidFill>
                  <a:srgbClr val="235D3C"/>
                </a:solidFill>
              </a:rPr>
              <a:t>Otro problema de salud</a:t>
            </a:r>
          </a:p>
        </p:txBody>
      </p:sp>
      <p:sp>
        <p:nvSpPr>
          <p:cNvPr id="3" name="Subtítulo 2">
            <a:extLst>
              <a:ext uri="{FF2B5EF4-FFF2-40B4-BE49-F238E27FC236}">
                <a16:creationId xmlns:a16="http://schemas.microsoft.com/office/drawing/2014/main" id="{331D73AC-37E8-4FD3-AC6E-9231512D0B7C}"/>
              </a:ext>
            </a:extLst>
          </p:cNvPr>
          <p:cNvSpPr txBox="1">
            <a:spLocks/>
          </p:cNvSpPr>
          <p:nvPr/>
        </p:nvSpPr>
        <p:spPr>
          <a:xfrm>
            <a:off x="488888" y="1604969"/>
            <a:ext cx="11534113" cy="3895690"/>
          </a:xfrm>
          <a:prstGeom prst="rect">
            <a:avLst/>
          </a:prstGeom>
        </p:spPr>
        <p:txBody>
          <a:bodyPr numCol="1">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404040"/>
                </a:solidFill>
                <a:latin typeface="Montserrat SemiBold" panose="000007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 sz="1600" dirty="0">
                <a:latin typeface="Montserrat" panose="00000500000000000000" pitchFamily="2" charset="0"/>
                <a:ea typeface="Times New Roman" panose="02020603050405020304" pitchFamily="18" charset="0"/>
                <a:cs typeface="Arial" panose="020B0604020202020204" pitchFamily="34" charset="0"/>
              </a:rPr>
              <a:t>Registre el código de la referencia número 10, del </a:t>
            </a:r>
            <a:r>
              <a:rPr lang="es-ES" sz="1600" b="1" dirty="0">
                <a:latin typeface="Montserrat" panose="00000500000000000000" pitchFamily="2" charset="0"/>
                <a:ea typeface="Times New Roman" panose="02020603050405020304" pitchFamily="18" charset="0"/>
                <a:cs typeface="Arial" panose="020B0604020202020204" pitchFamily="34" charset="0"/>
              </a:rPr>
              <a:t>especialista</a:t>
            </a:r>
            <a:r>
              <a:rPr lang="es-ES" sz="1600" dirty="0">
                <a:latin typeface="Montserrat" panose="00000500000000000000" pitchFamily="2" charset="0"/>
                <a:ea typeface="Times New Roman" panose="02020603050405020304" pitchFamily="18" charset="0"/>
                <a:cs typeface="Arial" panose="020B0604020202020204" pitchFamily="34" charset="0"/>
              </a:rPr>
              <a:t> que realiza la interconsulta a distancia a solicitud del médico tratante, con base a la siguiente lista:</a:t>
            </a:r>
          </a:p>
          <a:p>
            <a:endParaRPr lang="es-ES" sz="100" dirty="0">
              <a:latin typeface="Montserrat" panose="00000500000000000000" pitchFamily="2" charset="0"/>
              <a:ea typeface="Times New Roman" panose="02020603050405020304" pitchFamily="18" charset="0"/>
              <a:cs typeface="Arial" panose="020B0604020202020204" pitchFamily="34" charset="0"/>
            </a:endParaRPr>
          </a:p>
          <a:p>
            <a:r>
              <a:rPr lang="es-ES" sz="1600" b="1" dirty="0">
                <a:latin typeface="Montserrat" panose="00000500000000000000" pitchFamily="2" charset="0"/>
                <a:ea typeface="Times New Roman" panose="02020603050405020304" pitchFamily="18" charset="0"/>
                <a:cs typeface="Arial" panose="020B0604020202020204" pitchFamily="34" charset="0"/>
              </a:rPr>
              <a:t>1</a:t>
            </a:r>
            <a:r>
              <a:rPr lang="es-ES" sz="1600" dirty="0">
                <a:latin typeface="Montserrat" panose="00000500000000000000" pitchFamily="2" charset="0"/>
                <a:ea typeface="Times New Roman" panose="02020603050405020304" pitchFamily="18" charset="0"/>
                <a:cs typeface="Arial" panose="020B0604020202020204" pitchFamily="34" charset="0"/>
              </a:rPr>
              <a:t>.ALERGÓLOGO</a:t>
            </a:r>
          </a:p>
          <a:p>
            <a:r>
              <a:rPr lang="es-ES" sz="1600" b="1" dirty="0">
                <a:latin typeface="Montserrat" panose="00000500000000000000" pitchFamily="2" charset="0"/>
                <a:ea typeface="Times New Roman" panose="02020603050405020304" pitchFamily="18" charset="0"/>
                <a:cs typeface="Arial" panose="020B0604020202020204" pitchFamily="34" charset="0"/>
              </a:rPr>
              <a:t>2</a:t>
            </a:r>
            <a:r>
              <a:rPr lang="es-ES" sz="1600" dirty="0">
                <a:latin typeface="Montserrat" panose="00000500000000000000" pitchFamily="2" charset="0"/>
                <a:ea typeface="Times New Roman" panose="02020603050405020304" pitchFamily="18" charset="0"/>
                <a:cs typeface="Arial" panose="020B0604020202020204" pitchFamily="34" charset="0"/>
              </a:rPr>
              <a:t>.ANESTESIÓLOGO</a:t>
            </a:r>
          </a:p>
          <a:p>
            <a:r>
              <a:rPr lang="es-ES" sz="1600" b="1" dirty="0">
                <a:latin typeface="Montserrat" panose="00000500000000000000" pitchFamily="2" charset="0"/>
                <a:ea typeface="Times New Roman" panose="02020603050405020304" pitchFamily="18" charset="0"/>
                <a:cs typeface="Arial" panose="020B0604020202020204" pitchFamily="34" charset="0"/>
              </a:rPr>
              <a:t>3</a:t>
            </a:r>
            <a:r>
              <a:rPr lang="es-ES" sz="1600" dirty="0">
                <a:latin typeface="Montserrat" panose="00000500000000000000" pitchFamily="2" charset="0"/>
                <a:ea typeface="Times New Roman" panose="02020603050405020304" pitchFamily="18" charset="0"/>
                <a:cs typeface="Arial" panose="020B0604020202020204" pitchFamily="34" charset="0"/>
              </a:rPr>
              <a:t>.ANGIÓLOGO</a:t>
            </a:r>
          </a:p>
          <a:p>
            <a:r>
              <a:rPr lang="es-ES" sz="1600" b="1" dirty="0">
                <a:latin typeface="Montserrat" panose="00000500000000000000" pitchFamily="2" charset="0"/>
                <a:ea typeface="Times New Roman" panose="02020603050405020304" pitchFamily="18" charset="0"/>
                <a:cs typeface="Arial" panose="020B0604020202020204" pitchFamily="34" charset="0"/>
              </a:rPr>
              <a:t>4</a:t>
            </a:r>
            <a:r>
              <a:rPr lang="es-ES" sz="1600" dirty="0">
                <a:latin typeface="Montserrat" panose="00000500000000000000" pitchFamily="2" charset="0"/>
                <a:ea typeface="Times New Roman" panose="02020603050405020304" pitchFamily="18" charset="0"/>
                <a:cs typeface="Arial" panose="020B0604020202020204" pitchFamily="34" charset="0"/>
              </a:rPr>
              <a:t>.CARDIÓLOGO</a:t>
            </a:r>
          </a:p>
          <a:p>
            <a:r>
              <a:rPr lang="es-ES" sz="1600" b="1" dirty="0">
                <a:latin typeface="Montserrat" panose="00000500000000000000" pitchFamily="2" charset="0"/>
                <a:ea typeface="Times New Roman" panose="02020603050405020304" pitchFamily="18" charset="0"/>
                <a:cs typeface="Arial" panose="020B0604020202020204" pitchFamily="34" charset="0"/>
              </a:rPr>
              <a:t>5</a:t>
            </a:r>
            <a:r>
              <a:rPr lang="es-ES" sz="1600" dirty="0">
                <a:latin typeface="Montserrat" panose="00000500000000000000" pitchFamily="2" charset="0"/>
                <a:ea typeface="Times New Roman" panose="02020603050405020304" pitchFamily="18" charset="0"/>
                <a:cs typeface="Arial" panose="020B0604020202020204" pitchFamily="34" charset="0"/>
              </a:rPr>
              <a:t>.CIRUJANO</a:t>
            </a:r>
          </a:p>
          <a:p>
            <a:r>
              <a:rPr lang="es-ES" sz="1600" b="1" dirty="0">
                <a:latin typeface="Montserrat" panose="00000500000000000000" pitchFamily="2" charset="0"/>
                <a:ea typeface="Times New Roman" panose="02020603050405020304" pitchFamily="18" charset="0"/>
                <a:cs typeface="Arial" panose="020B0604020202020204" pitchFamily="34" charset="0"/>
              </a:rPr>
              <a:t>6</a:t>
            </a:r>
            <a:r>
              <a:rPr lang="es-ES" sz="1600" dirty="0">
                <a:latin typeface="Montserrat" panose="00000500000000000000" pitchFamily="2" charset="0"/>
                <a:ea typeface="Times New Roman" panose="02020603050405020304" pitchFamily="18" charset="0"/>
                <a:cs typeface="Arial" panose="020B0604020202020204" pitchFamily="34" charset="0"/>
              </a:rPr>
              <a:t>.DERMATÓLOGO</a:t>
            </a:r>
          </a:p>
          <a:p>
            <a:r>
              <a:rPr lang="es-ES" sz="1600" b="1" dirty="0">
                <a:latin typeface="Montserrat" panose="00000500000000000000" pitchFamily="2" charset="0"/>
                <a:ea typeface="Times New Roman" panose="02020603050405020304" pitchFamily="18" charset="0"/>
                <a:cs typeface="Arial" panose="020B0604020202020204" pitchFamily="34" charset="0"/>
              </a:rPr>
              <a:t>7</a:t>
            </a:r>
            <a:r>
              <a:rPr lang="es-ES" sz="1600" dirty="0">
                <a:latin typeface="Montserrat" panose="00000500000000000000" pitchFamily="2" charset="0"/>
                <a:ea typeface="Times New Roman" panose="02020603050405020304" pitchFamily="18" charset="0"/>
                <a:cs typeface="Arial" panose="020B0604020202020204" pitchFamily="34" charset="0"/>
              </a:rPr>
              <a:t>.ENDOCRINÓLOGO</a:t>
            </a:r>
          </a:p>
          <a:p>
            <a:pPr>
              <a:spcBef>
                <a:spcPts val="1200"/>
              </a:spcBef>
            </a:pPr>
            <a:r>
              <a:rPr lang="es-ES" sz="1600" b="1" dirty="0">
                <a:latin typeface="Montserrat" panose="00000500000000000000" pitchFamily="2" charset="0"/>
                <a:ea typeface="Times New Roman" panose="02020603050405020304" pitchFamily="18" charset="0"/>
                <a:cs typeface="Arial" panose="020B0604020202020204" pitchFamily="34" charset="0"/>
              </a:rPr>
              <a:t>8</a:t>
            </a:r>
            <a:r>
              <a:rPr lang="es-ES" sz="1600" dirty="0">
                <a:latin typeface="Montserrat" panose="00000500000000000000" pitchFamily="2" charset="0"/>
                <a:ea typeface="Times New Roman" panose="02020603050405020304" pitchFamily="18" charset="0"/>
                <a:cs typeface="Arial" panose="020B0604020202020204" pitchFamily="34" charset="0"/>
              </a:rPr>
              <a:t>.EPIDEMIÓLOGO</a:t>
            </a:r>
          </a:p>
          <a:p>
            <a:pPr>
              <a:spcBef>
                <a:spcPts val="1200"/>
              </a:spcBef>
            </a:pPr>
            <a:r>
              <a:rPr lang="es-ES" sz="1600" b="1" dirty="0">
                <a:latin typeface="Montserrat" panose="00000500000000000000" pitchFamily="2" charset="0"/>
                <a:ea typeface="Times New Roman" panose="02020603050405020304" pitchFamily="18" charset="0"/>
                <a:cs typeface="Arial" panose="020B0604020202020204" pitchFamily="34" charset="0"/>
              </a:rPr>
              <a:t>9</a:t>
            </a:r>
            <a:r>
              <a:rPr lang="es-ES" sz="1600" dirty="0">
                <a:latin typeface="Montserrat" panose="00000500000000000000" pitchFamily="2" charset="0"/>
                <a:ea typeface="Times New Roman" panose="02020603050405020304" pitchFamily="18" charset="0"/>
                <a:cs typeface="Arial" panose="020B0604020202020204" pitchFamily="34" charset="0"/>
              </a:rPr>
              <a:t>.GASTROENTERÓLOGO</a:t>
            </a:r>
          </a:p>
          <a:p>
            <a:pPr>
              <a:spcBef>
                <a:spcPts val="1200"/>
              </a:spcBef>
            </a:pPr>
            <a:r>
              <a:rPr lang="es-ES" sz="1600" b="1" dirty="0">
                <a:latin typeface="Montserrat" panose="00000500000000000000" pitchFamily="2" charset="0"/>
                <a:ea typeface="Times New Roman" panose="02020603050405020304" pitchFamily="18" charset="0"/>
                <a:cs typeface="Arial" panose="020B0604020202020204" pitchFamily="34" charset="0"/>
              </a:rPr>
              <a:t>10</a:t>
            </a:r>
            <a:r>
              <a:rPr lang="es-ES" sz="1600" dirty="0">
                <a:latin typeface="Montserrat" panose="00000500000000000000" pitchFamily="2" charset="0"/>
                <a:ea typeface="Times New Roman" panose="02020603050405020304" pitchFamily="18" charset="0"/>
                <a:cs typeface="Arial" panose="020B0604020202020204" pitchFamily="34" charset="0"/>
              </a:rPr>
              <a:t>.GERIATRA</a:t>
            </a:r>
          </a:p>
          <a:p>
            <a:pPr>
              <a:spcBef>
                <a:spcPts val="1200"/>
              </a:spcBef>
            </a:pPr>
            <a:r>
              <a:rPr lang="es-ES" sz="1600" b="1" dirty="0">
                <a:latin typeface="Montserrat" panose="00000500000000000000" pitchFamily="2" charset="0"/>
                <a:ea typeface="Times New Roman" panose="02020603050405020304" pitchFamily="18" charset="0"/>
                <a:cs typeface="Arial" panose="020B0604020202020204" pitchFamily="34" charset="0"/>
              </a:rPr>
              <a:t>11</a:t>
            </a:r>
            <a:r>
              <a:rPr lang="es-ES" sz="1600" dirty="0">
                <a:latin typeface="Montserrat" panose="00000500000000000000" pitchFamily="2" charset="0"/>
                <a:ea typeface="Times New Roman" panose="02020603050405020304" pitchFamily="18" charset="0"/>
                <a:cs typeface="Arial" panose="020B0604020202020204" pitchFamily="34" charset="0"/>
              </a:rPr>
              <a:t>.GINECOOBSTÉTRA</a:t>
            </a:r>
          </a:p>
          <a:p>
            <a:pPr>
              <a:spcBef>
                <a:spcPts val="1200"/>
              </a:spcBef>
            </a:pPr>
            <a:r>
              <a:rPr lang="es-ES" sz="1600" b="1" dirty="0">
                <a:latin typeface="Montserrat" panose="00000500000000000000" pitchFamily="2" charset="0"/>
                <a:ea typeface="Times New Roman" panose="02020603050405020304" pitchFamily="18" charset="0"/>
                <a:cs typeface="Arial" panose="020B0604020202020204" pitchFamily="34" charset="0"/>
              </a:rPr>
              <a:t>12</a:t>
            </a:r>
            <a:r>
              <a:rPr lang="es-ES" sz="1600" dirty="0">
                <a:latin typeface="Montserrat" panose="00000500000000000000" pitchFamily="2" charset="0"/>
                <a:ea typeface="Times New Roman" panose="02020603050405020304" pitchFamily="18" charset="0"/>
                <a:cs typeface="Arial" panose="020B0604020202020204" pitchFamily="34" charset="0"/>
              </a:rPr>
              <a:t>.HEMATÓLOGO</a:t>
            </a:r>
          </a:p>
          <a:p>
            <a:endParaRPr lang="es-ES" sz="1600" dirty="0">
              <a:latin typeface="Montserrat" panose="00000500000000000000" pitchFamily="2" charset="0"/>
              <a:ea typeface="Times New Roman" panose="02020603050405020304" pitchFamily="18" charset="0"/>
              <a:cs typeface="Arial" panose="020B0604020202020204" pitchFamily="34" charset="0"/>
            </a:endParaRPr>
          </a:p>
        </p:txBody>
      </p:sp>
      <p:sp>
        <p:nvSpPr>
          <p:cNvPr id="5" name="Subtítulo 2">
            <a:extLst>
              <a:ext uri="{FF2B5EF4-FFF2-40B4-BE49-F238E27FC236}">
                <a16:creationId xmlns:a16="http://schemas.microsoft.com/office/drawing/2014/main" id="{331D73AC-37E8-4FD3-AC6E-9231512D0B7C}"/>
              </a:ext>
            </a:extLst>
          </p:cNvPr>
          <p:cNvSpPr txBox="1">
            <a:spLocks/>
          </p:cNvSpPr>
          <p:nvPr/>
        </p:nvSpPr>
        <p:spPr>
          <a:xfrm>
            <a:off x="4242741" y="2376425"/>
            <a:ext cx="7780260" cy="4457512"/>
          </a:xfrm>
          <a:prstGeom prst="rect">
            <a:avLst/>
          </a:prstGeom>
        </p:spPr>
        <p:txBody>
          <a:bodyPr numCol="2">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404040"/>
                </a:solidFill>
                <a:latin typeface="Montserrat SemiBold" panose="000007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 sz="1600" b="1" dirty="0">
                <a:latin typeface="Montserrat" panose="00000500000000000000" pitchFamily="2" charset="0"/>
                <a:ea typeface="Times New Roman" panose="02020603050405020304" pitchFamily="18" charset="0"/>
                <a:cs typeface="Arial" panose="020B0604020202020204" pitchFamily="34" charset="0"/>
              </a:rPr>
              <a:t>13</a:t>
            </a:r>
            <a:r>
              <a:rPr lang="es-ES" sz="1600" dirty="0">
                <a:latin typeface="Montserrat" panose="00000500000000000000" pitchFamily="2" charset="0"/>
                <a:ea typeface="Times New Roman" panose="02020603050405020304" pitchFamily="18" charset="0"/>
                <a:cs typeface="Arial" panose="020B0604020202020204" pitchFamily="34" charset="0"/>
              </a:rPr>
              <a:t>.INFECTÓLOGO</a:t>
            </a:r>
          </a:p>
          <a:p>
            <a:r>
              <a:rPr lang="es-ES" sz="1600" b="1" dirty="0">
                <a:latin typeface="Montserrat" panose="00000500000000000000" pitchFamily="2" charset="0"/>
                <a:ea typeface="Times New Roman" panose="02020603050405020304" pitchFamily="18" charset="0"/>
                <a:cs typeface="Arial" panose="020B0604020202020204" pitchFamily="34" charset="0"/>
              </a:rPr>
              <a:t>14</a:t>
            </a:r>
            <a:r>
              <a:rPr lang="es-ES" sz="1600" dirty="0">
                <a:latin typeface="Montserrat" panose="00000500000000000000" pitchFamily="2" charset="0"/>
                <a:ea typeface="Times New Roman" panose="02020603050405020304" pitchFamily="18" charset="0"/>
                <a:cs typeface="Arial" panose="020B0604020202020204" pitchFamily="34" charset="0"/>
              </a:rPr>
              <a:t>.INMUNÓLOGO</a:t>
            </a:r>
          </a:p>
          <a:p>
            <a:r>
              <a:rPr lang="es-ES" sz="1600" b="1" dirty="0">
                <a:latin typeface="Montserrat" panose="00000500000000000000" pitchFamily="2" charset="0"/>
                <a:ea typeface="Times New Roman" panose="02020603050405020304" pitchFamily="18" charset="0"/>
                <a:cs typeface="Arial" panose="020B0604020202020204" pitchFamily="34" charset="0"/>
              </a:rPr>
              <a:t>15</a:t>
            </a:r>
            <a:r>
              <a:rPr lang="es-ES" sz="1600" dirty="0">
                <a:latin typeface="Montserrat" panose="00000500000000000000" pitchFamily="2" charset="0"/>
                <a:ea typeface="Times New Roman" panose="02020603050405020304" pitchFamily="18" charset="0"/>
                <a:cs typeface="Arial" panose="020B0604020202020204" pitchFamily="34" charset="0"/>
              </a:rPr>
              <a:t>.INTERNISTA </a:t>
            </a:r>
          </a:p>
          <a:p>
            <a:r>
              <a:rPr lang="es-ES" sz="1600" b="1" dirty="0">
                <a:latin typeface="Montserrat" panose="00000500000000000000" pitchFamily="2" charset="0"/>
                <a:ea typeface="Times New Roman" panose="02020603050405020304" pitchFamily="18" charset="0"/>
                <a:cs typeface="Arial" panose="020B0604020202020204" pitchFamily="34" charset="0"/>
              </a:rPr>
              <a:t>16</a:t>
            </a:r>
            <a:r>
              <a:rPr lang="es-ES" sz="1600" dirty="0">
                <a:latin typeface="Montserrat" panose="00000500000000000000" pitchFamily="2" charset="0"/>
                <a:ea typeface="Times New Roman" panose="02020603050405020304" pitchFamily="18" charset="0"/>
                <a:cs typeface="Arial" panose="020B0604020202020204" pitchFamily="34" charset="0"/>
              </a:rPr>
              <a:t>.MEDICINA CRÍTICA</a:t>
            </a:r>
          </a:p>
          <a:p>
            <a:r>
              <a:rPr lang="es-ES" sz="1600" b="1" dirty="0">
                <a:latin typeface="Montserrat" panose="00000500000000000000" pitchFamily="2" charset="0"/>
                <a:ea typeface="Times New Roman" panose="02020603050405020304" pitchFamily="18" charset="0"/>
                <a:cs typeface="Arial" panose="020B0604020202020204" pitchFamily="34" charset="0"/>
              </a:rPr>
              <a:t>17</a:t>
            </a:r>
            <a:r>
              <a:rPr lang="es-ES" sz="1600" dirty="0">
                <a:latin typeface="Montserrat" panose="00000500000000000000" pitchFamily="2" charset="0"/>
                <a:ea typeface="Times New Roman" panose="02020603050405020304" pitchFamily="18" charset="0"/>
                <a:cs typeface="Arial" panose="020B0604020202020204" pitchFamily="34" charset="0"/>
              </a:rPr>
              <a:t>.NEFRÓLOGO</a:t>
            </a:r>
          </a:p>
          <a:p>
            <a:r>
              <a:rPr lang="es-ES" sz="1600" b="1" dirty="0">
                <a:latin typeface="Montserrat" panose="00000500000000000000" pitchFamily="2" charset="0"/>
                <a:ea typeface="Times New Roman" panose="02020603050405020304" pitchFamily="18" charset="0"/>
                <a:cs typeface="Arial" panose="020B0604020202020204" pitchFamily="34" charset="0"/>
              </a:rPr>
              <a:t>18</a:t>
            </a:r>
            <a:r>
              <a:rPr lang="es-ES" sz="1600" dirty="0">
                <a:latin typeface="Montserrat" panose="00000500000000000000" pitchFamily="2" charset="0"/>
                <a:ea typeface="Times New Roman" panose="02020603050405020304" pitchFamily="18" charset="0"/>
                <a:cs typeface="Arial" panose="020B0604020202020204" pitchFamily="34" charset="0"/>
              </a:rPr>
              <a:t>.NEONATÓLOGO</a:t>
            </a:r>
          </a:p>
          <a:p>
            <a:r>
              <a:rPr lang="es-ES" sz="1600" b="1" dirty="0">
                <a:latin typeface="Montserrat" panose="00000500000000000000" pitchFamily="2" charset="0"/>
                <a:ea typeface="Times New Roman" panose="02020603050405020304" pitchFamily="18" charset="0"/>
                <a:cs typeface="Arial" panose="020B0604020202020204" pitchFamily="34" charset="0"/>
              </a:rPr>
              <a:t>19</a:t>
            </a:r>
            <a:r>
              <a:rPr lang="es-ES" sz="1600" dirty="0">
                <a:latin typeface="Montserrat" panose="00000500000000000000" pitchFamily="2" charset="0"/>
                <a:ea typeface="Times New Roman" panose="02020603050405020304" pitchFamily="18" charset="0"/>
                <a:cs typeface="Arial" panose="020B0604020202020204" pitchFamily="34" charset="0"/>
              </a:rPr>
              <a:t>.NEUMÓLOGO</a:t>
            </a:r>
          </a:p>
          <a:p>
            <a:r>
              <a:rPr lang="es-ES" sz="1600" b="1" dirty="0">
                <a:latin typeface="Montserrat" panose="00000500000000000000" pitchFamily="2" charset="0"/>
                <a:ea typeface="Times New Roman" panose="02020603050405020304" pitchFamily="18" charset="0"/>
                <a:cs typeface="Arial" panose="020B0604020202020204" pitchFamily="34" charset="0"/>
              </a:rPr>
              <a:t>20</a:t>
            </a:r>
            <a:r>
              <a:rPr lang="es-ES" sz="1600" dirty="0">
                <a:latin typeface="Montserrat" panose="00000500000000000000" pitchFamily="2" charset="0"/>
                <a:ea typeface="Times New Roman" panose="02020603050405020304" pitchFamily="18" charset="0"/>
                <a:cs typeface="Arial" panose="020B0604020202020204" pitchFamily="34" charset="0"/>
              </a:rPr>
              <a:t>.NEUROCIRUJANO</a:t>
            </a:r>
          </a:p>
          <a:p>
            <a:r>
              <a:rPr lang="es-ES" sz="1600" b="1" dirty="0">
                <a:latin typeface="Montserrat" panose="00000500000000000000" pitchFamily="2" charset="0"/>
                <a:ea typeface="Times New Roman" panose="02020603050405020304" pitchFamily="18" charset="0"/>
                <a:cs typeface="Arial" panose="020B0604020202020204" pitchFamily="34" charset="0"/>
              </a:rPr>
              <a:t>21</a:t>
            </a:r>
            <a:r>
              <a:rPr lang="es-ES" sz="1600" dirty="0">
                <a:latin typeface="Montserrat" panose="00000500000000000000" pitchFamily="2" charset="0"/>
                <a:ea typeface="Times New Roman" panose="02020603050405020304" pitchFamily="18" charset="0"/>
                <a:cs typeface="Arial" panose="020B0604020202020204" pitchFamily="34" charset="0"/>
              </a:rPr>
              <a:t>.NEURÓLOGO</a:t>
            </a:r>
          </a:p>
          <a:p>
            <a:r>
              <a:rPr lang="es-ES" sz="1600" b="1" dirty="0">
                <a:latin typeface="Montserrat" panose="00000500000000000000" pitchFamily="2" charset="0"/>
                <a:ea typeface="Times New Roman" panose="02020603050405020304" pitchFamily="18" charset="0"/>
                <a:cs typeface="Arial" panose="020B0604020202020204" pitchFamily="34" charset="0"/>
              </a:rPr>
              <a:t>22</a:t>
            </a:r>
            <a:r>
              <a:rPr lang="es-ES" sz="1600" dirty="0">
                <a:latin typeface="Montserrat" panose="00000500000000000000" pitchFamily="2" charset="0"/>
                <a:ea typeface="Times New Roman" panose="02020603050405020304" pitchFamily="18" charset="0"/>
                <a:cs typeface="Arial" panose="020B0604020202020204" pitchFamily="34" charset="0"/>
              </a:rPr>
              <a:t>.OFTALMÓLOGO</a:t>
            </a:r>
          </a:p>
          <a:p>
            <a:r>
              <a:rPr lang="es-ES" sz="1600" b="1" dirty="0">
                <a:latin typeface="Montserrat" panose="00000500000000000000" pitchFamily="2" charset="0"/>
                <a:ea typeface="Times New Roman" panose="02020603050405020304" pitchFamily="18" charset="0"/>
                <a:cs typeface="Arial" panose="020B0604020202020204" pitchFamily="34" charset="0"/>
              </a:rPr>
              <a:t>23</a:t>
            </a:r>
            <a:r>
              <a:rPr lang="es-ES" sz="1600" dirty="0">
                <a:latin typeface="Montserrat" panose="00000500000000000000" pitchFamily="2" charset="0"/>
                <a:ea typeface="Times New Roman" panose="02020603050405020304" pitchFamily="18" charset="0"/>
                <a:cs typeface="Arial" panose="020B0604020202020204" pitchFamily="34" charset="0"/>
              </a:rPr>
              <a:t>.ONCÓLOGO</a:t>
            </a:r>
          </a:p>
          <a:p>
            <a:endParaRPr lang="es-ES" sz="1600" b="1" dirty="0">
              <a:latin typeface="Montserrat" panose="00000500000000000000" pitchFamily="2" charset="0"/>
              <a:ea typeface="Times New Roman" panose="02020603050405020304" pitchFamily="18" charset="0"/>
              <a:cs typeface="Arial" panose="020B0604020202020204" pitchFamily="34" charset="0"/>
            </a:endParaRPr>
          </a:p>
          <a:p>
            <a:endParaRPr lang="es-ES" sz="1600" b="1" dirty="0">
              <a:latin typeface="Montserrat" panose="00000500000000000000" pitchFamily="2" charset="0"/>
              <a:ea typeface="Times New Roman" panose="02020603050405020304" pitchFamily="18" charset="0"/>
              <a:cs typeface="Arial" panose="020B0604020202020204" pitchFamily="34" charset="0"/>
            </a:endParaRPr>
          </a:p>
          <a:p>
            <a:endParaRPr lang="es-ES" sz="1600" b="1" dirty="0">
              <a:latin typeface="Montserrat" panose="00000500000000000000" pitchFamily="2" charset="0"/>
              <a:ea typeface="Times New Roman" panose="02020603050405020304" pitchFamily="18" charset="0"/>
              <a:cs typeface="Arial" panose="020B0604020202020204" pitchFamily="34" charset="0"/>
            </a:endParaRPr>
          </a:p>
          <a:p>
            <a:r>
              <a:rPr lang="es-ES" sz="1600" b="1" dirty="0">
                <a:latin typeface="Montserrat" panose="00000500000000000000" pitchFamily="2" charset="0"/>
                <a:ea typeface="Times New Roman" panose="02020603050405020304" pitchFamily="18" charset="0"/>
                <a:cs typeface="Arial" panose="020B0604020202020204" pitchFamily="34" charset="0"/>
              </a:rPr>
              <a:t>24</a:t>
            </a:r>
            <a:r>
              <a:rPr lang="es-ES" sz="1600" dirty="0">
                <a:latin typeface="Montserrat" panose="00000500000000000000" pitchFamily="2" charset="0"/>
                <a:ea typeface="Times New Roman" panose="02020603050405020304" pitchFamily="18" charset="0"/>
                <a:cs typeface="Arial" panose="020B0604020202020204" pitchFamily="34" charset="0"/>
              </a:rPr>
              <a:t>.ORTOPEDISTA</a:t>
            </a:r>
          </a:p>
          <a:p>
            <a:r>
              <a:rPr lang="es-ES" sz="1600" b="1" dirty="0">
                <a:latin typeface="Montserrat" panose="00000500000000000000" pitchFamily="2" charset="0"/>
                <a:ea typeface="Times New Roman" panose="02020603050405020304" pitchFamily="18" charset="0"/>
                <a:cs typeface="Arial" panose="020B0604020202020204" pitchFamily="34" charset="0"/>
              </a:rPr>
              <a:t>25</a:t>
            </a:r>
            <a:r>
              <a:rPr lang="es-ES" sz="1600" dirty="0">
                <a:latin typeface="Montserrat" panose="00000500000000000000" pitchFamily="2" charset="0"/>
                <a:ea typeface="Times New Roman" panose="02020603050405020304" pitchFamily="18" charset="0"/>
                <a:cs typeface="Arial" panose="020B0604020202020204" pitchFamily="34" charset="0"/>
              </a:rPr>
              <a:t>.OTORRINOLARINGÓLOGO</a:t>
            </a:r>
          </a:p>
          <a:p>
            <a:r>
              <a:rPr lang="es-ES" sz="1600" b="1" dirty="0">
                <a:latin typeface="Montserrat" panose="00000500000000000000" pitchFamily="2" charset="0"/>
                <a:ea typeface="Times New Roman" panose="02020603050405020304" pitchFamily="18" charset="0"/>
                <a:cs typeface="Arial" panose="020B0604020202020204" pitchFamily="34" charset="0"/>
              </a:rPr>
              <a:t>26</a:t>
            </a:r>
            <a:r>
              <a:rPr lang="es-ES" sz="1600" dirty="0">
                <a:latin typeface="Montserrat" panose="00000500000000000000" pitchFamily="2" charset="0"/>
                <a:ea typeface="Times New Roman" panose="02020603050405020304" pitchFamily="18" charset="0"/>
                <a:cs typeface="Arial" panose="020B0604020202020204" pitchFamily="34" charset="0"/>
              </a:rPr>
              <a:t>.PEDIATRA</a:t>
            </a:r>
          </a:p>
          <a:p>
            <a:r>
              <a:rPr lang="es-ES" sz="1600" b="1" dirty="0">
                <a:latin typeface="Montserrat" panose="00000500000000000000" pitchFamily="2" charset="0"/>
                <a:ea typeface="Times New Roman" panose="02020603050405020304" pitchFamily="18" charset="0"/>
                <a:cs typeface="Arial" panose="020B0604020202020204" pitchFamily="34" charset="0"/>
              </a:rPr>
              <a:t>27</a:t>
            </a:r>
            <a:r>
              <a:rPr lang="es-ES" sz="1600" dirty="0">
                <a:latin typeface="Montserrat" panose="00000500000000000000" pitchFamily="2" charset="0"/>
                <a:ea typeface="Times New Roman" panose="02020603050405020304" pitchFamily="18" charset="0"/>
                <a:cs typeface="Arial" panose="020B0604020202020204" pitchFamily="34" charset="0"/>
              </a:rPr>
              <a:t>.PROCTÓLOGO</a:t>
            </a:r>
          </a:p>
          <a:p>
            <a:r>
              <a:rPr lang="es-MX" sz="1600" b="1" dirty="0">
                <a:latin typeface="Montserrat" panose="00000500000000000000" pitchFamily="2" charset="0"/>
                <a:ea typeface="Times New Roman" panose="02020603050405020304" pitchFamily="18" charset="0"/>
                <a:cs typeface="Arial" panose="020B0604020202020204" pitchFamily="34" charset="0"/>
              </a:rPr>
              <a:t>28</a:t>
            </a:r>
            <a:r>
              <a:rPr lang="es-MX" sz="1600" dirty="0">
                <a:latin typeface="Montserrat" panose="00000500000000000000" pitchFamily="2" charset="0"/>
                <a:ea typeface="Times New Roman" panose="02020603050405020304" pitchFamily="18" charset="0"/>
                <a:cs typeface="Arial" panose="020B0604020202020204" pitchFamily="34" charset="0"/>
              </a:rPr>
              <a:t>.PSIQUIÁTRA</a:t>
            </a:r>
          </a:p>
          <a:p>
            <a:r>
              <a:rPr lang="es-MX" sz="1600" b="1" dirty="0">
                <a:latin typeface="Montserrat" panose="00000500000000000000" pitchFamily="2" charset="0"/>
                <a:ea typeface="Times New Roman" panose="02020603050405020304" pitchFamily="18" charset="0"/>
                <a:cs typeface="Arial" panose="020B0604020202020204" pitchFamily="34" charset="0"/>
              </a:rPr>
              <a:t>29</a:t>
            </a:r>
            <a:r>
              <a:rPr lang="es-MX" sz="1600" dirty="0">
                <a:latin typeface="Montserrat" panose="00000500000000000000" pitchFamily="2" charset="0"/>
                <a:ea typeface="Times New Roman" panose="02020603050405020304" pitchFamily="18" charset="0"/>
                <a:cs typeface="Arial" panose="020B0604020202020204" pitchFamily="34" charset="0"/>
              </a:rPr>
              <a:t>.REUMATÓLOGO</a:t>
            </a:r>
          </a:p>
          <a:p>
            <a:r>
              <a:rPr lang="es-MX" sz="1600" b="1" dirty="0">
                <a:latin typeface="Montserrat" panose="00000500000000000000" pitchFamily="2" charset="0"/>
                <a:ea typeface="Times New Roman" panose="02020603050405020304" pitchFamily="18" charset="0"/>
                <a:cs typeface="Arial" panose="020B0604020202020204" pitchFamily="34" charset="0"/>
              </a:rPr>
              <a:t>30</a:t>
            </a:r>
            <a:r>
              <a:rPr lang="es-MX" sz="1600" dirty="0">
                <a:latin typeface="Montserrat" panose="00000500000000000000" pitchFamily="2" charset="0"/>
                <a:ea typeface="Times New Roman" panose="02020603050405020304" pitchFamily="18" charset="0"/>
                <a:cs typeface="Arial" panose="020B0604020202020204" pitchFamily="34" charset="0"/>
              </a:rPr>
              <a:t>.TERAPISTA</a:t>
            </a:r>
          </a:p>
          <a:p>
            <a:r>
              <a:rPr lang="es-MX" sz="1600" b="1" dirty="0">
                <a:latin typeface="Montserrat" panose="00000500000000000000" pitchFamily="2" charset="0"/>
                <a:ea typeface="Times New Roman" panose="02020603050405020304" pitchFamily="18" charset="0"/>
                <a:cs typeface="Arial" panose="020B0604020202020204" pitchFamily="34" charset="0"/>
              </a:rPr>
              <a:t>31</a:t>
            </a:r>
            <a:r>
              <a:rPr lang="es-MX" sz="1600" dirty="0">
                <a:latin typeface="Montserrat" panose="00000500000000000000" pitchFamily="2" charset="0"/>
                <a:ea typeface="Times New Roman" panose="02020603050405020304" pitchFamily="18" charset="0"/>
                <a:cs typeface="Arial" panose="020B0604020202020204" pitchFamily="34" charset="0"/>
              </a:rPr>
              <a:t>.TRAUMATÓLOGO</a:t>
            </a:r>
          </a:p>
          <a:p>
            <a:r>
              <a:rPr lang="es-MX" sz="1600" b="1" dirty="0">
                <a:latin typeface="Montserrat" panose="00000500000000000000" pitchFamily="2" charset="0"/>
                <a:ea typeface="Times New Roman" panose="02020603050405020304" pitchFamily="18" charset="0"/>
                <a:cs typeface="Arial" panose="020B0604020202020204" pitchFamily="34" charset="0"/>
              </a:rPr>
              <a:t>32</a:t>
            </a:r>
            <a:r>
              <a:rPr lang="es-MX" sz="1600" dirty="0">
                <a:latin typeface="Montserrat" panose="00000500000000000000" pitchFamily="2" charset="0"/>
                <a:ea typeface="Times New Roman" panose="02020603050405020304" pitchFamily="18" charset="0"/>
                <a:cs typeface="Arial" panose="020B0604020202020204" pitchFamily="34" charset="0"/>
              </a:rPr>
              <a:t>.URGENCIÓLOGO</a:t>
            </a:r>
          </a:p>
          <a:p>
            <a:r>
              <a:rPr lang="es-MX" sz="1600" b="1" dirty="0">
                <a:latin typeface="Montserrat" panose="00000500000000000000" pitchFamily="2" charset="0"/>
                <a:ea typeface="Times New Roman" panose="02020603050405020304" pitchFamily="18" charset="0"/>
                <a:cs typeface="Arial" panose="020B0604020202020204" pitchFamily="34" charset="0"/>
              </a:rPr>
              <a:t>33</a:t>
            </a:r>
            <a:r>
              <a:rPr lang="es-MX" sz="1600" dirty="0">
                <a:latin typeface="Montserrat" panose="00000500000000000000" pitchFamily="2" charset="0"/>
                <a:ea typeface="Times New Roman" panose="02020603050405020304" pitchFamily="18" charset="0"/>
                <a:cs typeface="Arial" panose="020B0604020202020204" pitchFamily="34" charset="0"/>
              </a:rPr>
              <a:t>.URÓLOGO</a:t>
            </a:r>
          </a:p>
          <a:p>
            <a:r>
              <a:rPr lang="es-MX" sz="1600" b="1" dirty="0">
                <a:latin typeface="Montserrat" panose="00000500000000000000" pitchFamily="2" charset="0"/>
                <a:ea typeface="Times New Roman" panose="02020603050405020304" pitchFamily="18" charset="0"/>
                <a:cs typeface="Arial" panose="020B0604020202020204" pitchFamily="34" charset="0"/>
              </a:rPr>
              <a:t>88</a:t>
            </a:r>
            <a:r>
              <a:rPr lang="es-MX" sz="1600" dirty="0">
                <a:latin typeface="Montserrat" panose="00000500000000000000" pitchFamily="2" charset="0"/>
                <a:ea typeface="Times New Roman" panose="02020603050405020304" pitchFamily="18" charset="0"/>
                <a:cs typeface="Arial" panose="020B0604020202020204" pitchFamily="34" charset="0"/>
              </a:rPr>
              <a:t>.OTROS</a:t>
            </a:r>
            <a:endParaRPr lang="es-MX" sz="1600" dirty="0">
              <a:latin typeface="Montserrat" panose="00000500000000000000" pitchFamily="2" charset="0"/>
              <a:ea typeface="Times New Roman" panose="02020603050405020304" pitchFamily="18" charset="0"/>
              <a:cs typeface="Times New Roman" panose="02020603050405020304" pitchFamily="18" charset="0"/>
            </a:endParaRPr>
          </a:p>
          <a:p>
            <a:endParaRPr lang="es-ES_tradnl" sz="1600" dirty="0">
              <a:latin typeface="Montserrat" panose="00000500000000000000" pitchFamily="2" charset="0"/>
              <a:ea typeface="Times New Roman" panose="02020603050405020304" pitchFamily="18" charset="0"/>
              <a:cs typeface="Arial" panose="020B0604020202020204" pitchFamily="34" charset="0"/>
            </a:endParaRPr>
          </a:p>
          <a:p>
            <a:endParaRPr lang="es-MX" sz="1600" dirty="0">
              <a:latin typeface="Montserrat" panose="00000500000000000000" pitchFamily="2" charset="0"/>
              <a:ea typeface="Times New Roman" panose="02020603050405020304" pitchFamily="18" charset="0"/>
              <a:cs typeface="Times New Roman" panose="02020603050405020304" pitchFamily="18" charset="0"/>
            </a:endParaRPr>
          </a:p>
          <a:p>
            <a:endParaRPr lang="es-MX" dirty="0"/>
          </a:p>
        </p:txBody>
      </p:sp>
    </p:spTree>
    <p:extLst>
      <p:ext uri="{BB962C8B-B14F-4D97-AF65-F5344CB8AC3E}">
        <p14:creationId xmlns:p14="http://schemas.microsoft.com/office/powerpoint/2010/main" val="7531090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95" name="Conector recto 294"/>
          <p:cNvCxnSpPr/>
          <p:nvPr/>
        </p:nvCxnSpPr>
        <p:spPr bwMode="auto">
          <a:xfrm>
            <a:off x="11443026" y="4673519"/>
            <a:ext cx="105450"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p:spPr>
      </p:cxnSp>
      <p:cxnSp>
        <p:nvCxnSpPr>
          <p:cNvPr id="429" name="Conector recto 428"/>
          <p:cNvCxnSpPr/>
          <p:nvPr/>
        </p:nvCxnSpPr>
        <p:spPr bwMode="auto">
          <a:xfrm>
            <a:off x="3436551" y="4673519"/>
            <a:ext cx="2337480"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p:spPr>
      </p:cxnSp>
      <p:cxnSp>
        <p:nvCxnSpPr>
          <p:cNvPr id="231" name="Conector recto 230"/>
          <p:cNvCxnSpPr/>
          <p:nvPr/>
        </p:nvCxnSpPr>
        <p:spPr bwMode="auto">
          <a:xfrm>
            <a:off x="499839" y="4673518"/>
            <a:ext cx="237614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p:spPr>
      </p:cxnSp>
      <p:sp>
        <p:nvSpPr>
          <p:cNvPr id="261" name="Rectángulo 260"/>
          <p:cNvSpPr/>
          <p:nvPr/>
        </p:nvSpPr>
        <p:spPr bwMode="auto">
          <a:xfrm>
            <a:off x="3217856" y="4298963"/>
            <a:ext cx="3655608" cy="91354"/>
          </a:xfrm>
          <a:prstGeom prst="rect">
            <a:avLst/>
          </a:prstGeom>
          <a:solidFill>
            <a:schemeClr val="bg1">
              <a:lumMod val="50000"/>
            </a:schemeClr>
          </a:solidFill>
          <a:ln w="9525" cap="flat" cmpd="sng" algn="ctr">
            <a:solidFill>
              <a:schemeClr val="bg1">
                <a:lumMod val="50000"/>
              </a:schemeClr>
            </a:solidFill>
            <a:prstDash val="solid"/>
            <a:round/>
            <a:headEnd type="none" w="med" len="med"/>
            <a:tailEnd type="none" w="med" len="med"/>
          </a:ln>
          <a:effectLst/>
        </p:spPr>
        <p:txBody>
          <a:bodyPr vert="horz" wrap="square" lIns="84406" tIns="42203" rIns="84406" bIns="42203" numCol="1" rtlCol="0" anchor="t" anchorCtr="0" compatLnSpc="1">
            <a:prstTxWarp prst="textNoShape">
              <a:avLst/>
            </a:prstTxWarp>
          </a:bodyPr>
          <a:lstStyle/>
          <a:p>
            <a:pPr defTabSz="844083" eaLnBrk="0" fontAlgn="base" hangingPunct="0">
              <a:spcBef>
                <a:spcPct val="0"/>
              </a:spcBef>
              <a:spcAft>
                <a:spcPct val="0"/>
              </a:spcAft>
            </a:pPr>
            <a:endParaRPr lang="es-MX" sz="923">
              <a:latin typeface="Arial" charset="0"/>
            </a:endParaRPr>
          </a:p>
        </p:txBody>
      </p:sp>
      <p:sp>
        <p:nvSpPr>
          <p:cNvPr id="292" name="Rectángulo 291"/>
          <p:cNvSpPr/>
          <p:nvPr/>
        </p:nvSpPr>
        <p:spPr bwMode="auto">
          <a:xfrm>
            <a:off x="7212319" y="4296924"/>
            <a:ext cx="3789178" cy="91354"/>
          </a:xfrm>
          <a:prstGeom prst="rect">
            <a:avLst/>
          </a:prstGeom>
          <a:solidFill>
            <a:schemeClr val="bg1">
              <a:lumMod val="50000"/>
            </a:schemeClr>
          </a:solidFill>
          <a:ln w="9525" cap="flat" cmpd="sng" algn="ctr">
            <a:solidFill>
              <a:schemeClr val="bg1">
                <a:lumMod val="50000"/>
              </a:schemeClr>
            </a:solidFill>
            <a:prstDash val="solid"/>
            <a:round/>
            <a:headEnd type="none" w="med" len="med"/>
            <a:tailEnd type="none" w="med" len="med"/>
          </a:ln>
          <a:effectLst/>
        </p:spPr>
        <p:txBody>
          <a:bodyPr vert="horz" wrap="square" lIns="84406" tIns="42203" rIns="84406" bIns="42203" numCol="1" rtlCol="0" anchor="t" anchorCtr="0" compatLnSpc="1">
            <a:prstTxWarp prst="textNoShape">
              <a:avLst/>
            </a:prstTxWarp>
          </a:bodyPr>
          <a:lstStyle/>
          <a:p>
            <a:pPr defTabSz="844083" eaLnBrk="0" fontAlgn="base" hangingPunct="0">
              <a:spcBef>
                <a:spcPct val="0"/>
              </a:spcBef>
              <a:spcAft>
                <a:spcPct val="0"/>
              </a:spcAft>
            </a:pPr>
            <a:endParaRPr lang="es-MX" sz="923">
              <a:latin typeface="Arial" charset="0"/>
            </a:endParaRPr>
          </a:p>
        </p:txBody>
      </p:sp>
      <p:sp>
        <p:nvSpPr>
          <p:cNvPr id="3089" name="Line 58"/>
          <p:cNvSpPr>
            <a:spLocks noChangeShapeType="1"/>
          </p:cNvSpPr>
          <p:nvPr/>
        </p:nvSpPr>
        <p:spPr bwMode="auto">
          <a:xfrm>
            <a:off x="5777225" y="2425386"/>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 name="CuadroTexto 1"/>
          <p:cNvSpPr txBox="1"/>
          <p:nvPr/>
        </p:nvSpPr>
        <p:spPr>
          <a:xfrm>
            <a:off x="151370" y="1816047"/>
            <a:ext cx="11934602" cy="553998"/>
          </a:xfrm>
          <a:prstGeom prst="rect">
            <a:avLst/>
          </a:prstGeom>
          <a:noFill/>
        </p:spPr>
        <p:txBody>
          <a:bodyPr wrap="square" rtlCol="0">
            <a:spAutoFit/>
          </a:bodyPr>
          <a:lstStyle/>
          <a:p>
            <a:r>
              <a:rPr lang="es-MX" sz="600" b="1" dirty="0">
                <a:latin typeface="Tahoma" panose="020B0604030504040204" pitchFamily="34" charset="0"/>
                <a:ea typeface="Tahoma" panose="020B0604030504040204" pitchFamily="34" charset="0"/>
                <a:cs typeface="Tahoma" panose="020B0604030504040204" pitchFamily="34" charset="0"/>
              </a:rPr>
              <a:t>TIPO DE PERSONAL:</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1</a:t>
            </a:r>
            <a:r>
              <a:rPr lang="es-MX" sz="600" dirty="0">
                <a:latin typeface="Tahoma" panose="020B0604030504040204" pitchFamily="34" charset="0"/>
                <a:ea typeface="Tahoma" panose="020B0604030504040204" pitchFamily="34" charset="0"/>
                <a:cs typeface="Tahoma" panose="020B0604030504040204" pitchFamily="34" charset="0"/>
              </a:rPr>
              <a:t>.PERSONAL CAPACITADO O HABILITADO PARA ATENCIÓN A DISTANCIA,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.APOYO ADMINISTRATIVO,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.MÉDICO PASANTE,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.MÉDICO GENERAL, </a:t>
            </a:r>
            <a:r>
              <a:rPr lang="es-MX" sz="600" b="1" dirty="0">
                <a:solidFill>
                  <a:srgbClr val="691B31"/>
                </a:solidFill>
                <a:latin typeface="Tahoma" panose="020B0604030504040204" pitchFamily="34" charset="0"/>
                <a:ea typeface="Tahoma" panose="020B0604030504040204" pitchFamily="34" charset="0"/>
                <a:cs typeface="Tahoma" panose="020B0604030504040204" pitchFamily="34" charset="0"/>
              </a:rPr>
              <a:t>5</a:t>
            </a:r>
            <a:r>
              <a:rPr lang="es-MX" sz="600" dirty="0">
                <a:solidFill>
                  <a:srgbClr val="691B31"/>
                </a:solidFill>
                <a:latin typeface="Tahoma" panose="020B0604030504040204" pitchFamily="34" charset="0"/>
                <a:ea typeface="Tahoma" panose="020B0604030504040204" pitchFamily="34" charset="0"/>
                <a:cs typeface="Tahoma" panose="020B0604030504040204" pitchFamily="34" charset="0"/>
              </a:rPr>
              <a:t>.MÉDICO RESIDENTE</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.MÉDICO ESPECIALISTA, </a:t>
            </a:r>
            <a:r>
              <a:rPr lang="es-MX" sz="600" b="1" dirty="0">
                <a:latin typeface="Tahoma" panose="020B0604030504040204" pitchFamily="34" charset="0"/>
                <a:ea typeface="Tahoma" panose="020B0604030504040204" pitchFamily="34" charset="0"/>
                <a:cs typeface="Tahoma" panose="020B0604030504040204" pitchFamily="34" charset="0"/>
              </a:rPr>
              <a:t>7</a:t>
            </a:r>
            <a:r>
              <a:rPr lang="es-MX" sz="600" dirty="0">
                <a:latin typeface="Tahoma" panose="020B0604030504040204" pitchFamily="34" charset="0"/>
                <a:ea typeface="Tahoma" panose="020B0604030504040204" pitchFamily="34" charset="0"/>
                <a:cs typeface="Tahoma" panose="020B0604030504040204" pitchFamily="34" charset="0"/>
              </a:rPr>
              <a:t>.PASANTE DE ENFERMERÍA, </a:t>
            </a:r>
            <a:r>
              <a:rPr lang="es-MX" sz="600" b="1" dirty="0">
                <a:latin typeface="Tahoma" panose="020B0604030504040204" pitchFamily="34" charset="0"/>
                <a:ea typeface="Tahoma" panose="020B0604030504040204" pitchFamily="34" charset="0"/>
                <a:cs typeface="Tahoma" panose="020B0604030504040204" pitchFamily="34" charset="0"/>
              </a:rPr>
              <a:t>8</a:t>
            </a:r>
            <a:r>
              <a:rPr lang="es-MX" sz="600" dirty="0">
                <a:latin typeface="Tahoma" panose="020B0604030504040204" pitchFamily="34" charset="0"/>
                <a:ea typeface="Tahoma" panose="020B0604030504040204" pitchFamily="34" charset="0"/>
                <a:cs typeface="Tahoma" panose="020B0604030504040204" pitchFamily="34" charset="0"/>
              </a:rPr>
              <a:t>.ENFERMERA, </a:t>
            </a:r>
            <a:r>
              <a:rPr lang="es-MX" sz="600" b="1" dirty="0">
                <a:latin typeface="Tahoma" panose="020B0604030504040204" pitchFamily="34" charset="0"/>
                <a:ea typeface="Tahoma" panose="020B0604030504040204" pitchFamily="34" charset="0"/>
                <a:cs typeface="Tahoma" panose="020B0604030504040204" pitchFamily="34" charset="0"/>
              </a:rPr>
              <a:t>9</a:t>
            </a:r>
            <a:r>
              <a:rPr lang="es-MX" sz="600" dirty="0">
                <a:latin typeface="Tahoma" panose="020B0604030504040204" pitchFamily="34" charset="0"/>
                <a:ea typeface="Tahoma" panose="020B0604030504040204" pitchFamily="34" charset="0"/>
                <a:cs typeface="Tahoma" panose="020B0604030504040204" pitchFamily="34" charset="0"/>
              </a:rPr>
              <a:t>.PASANTE DE NUTRICIÓN, </a:t>
            </a:r>
            <a:r>
              <a:rPr lang="es-MX" sz="600" b="1" dirty="0">
                <a:latin typeface="Tahoma" panose="020B0604030504040204" pitchFamily="34" charset="0"/>
                <a:ea typeface="Tahoma" panose="020B0604030504040204" pitchFamily="34" charset="0"/>
                <a:cs typeface="Tahoma" panose="020B0604030504040204" pitchFamily="34" charset="0"/>
              </a:rPr>
              <a:t>10</a:t>
            </a:r>
            <a:r>
              <a:rPr lang="es-MX" sz="600" dirty="0">
                <a:latin typeface="Tahoma" panose="020B0604030504040204" pitchFamily="34" charset="0"/>
                <a:ea typeface="Tahoma" panose="020B0604030504040204" pitchFamily="34" charset="0"/>
                <a:cs typeface="Tahoma" panose="020B0604030504040204" pitchFamily="34" charset="0"/>
              </a:rPr>
              <a:t>.NUTRIÓLOGO, </a:t>
            </a:r>
            <a:r>
              <a:rPr lang="es-MX" sz="600" b="1" dirty="0">
                <a:latin typeface="Tahoma" panose="020B0604030504040204" pitchFamily="34" charset="0"/>
                <a:ea typeface="Tahoma" panose="020B0604030504040204" pitchFamily="34" charset="0"/>
                <a:cs typeface="Tahoma" panose="020B0604030504040204" pitchFamily="34" charset="0"/>
              </a:rPr>
              <a:t>11</a:t>
            </a:r>
            <a:r>
              <a:rPr lang="es-MX" sz="600" dirty="0">
                <a:latin typeface="Tahoma" panose="020B0604030504040204" pitchFamily="34" charset="0"/>
                <a:ea typeface="Tahoma" panose="020B0604030504040204" pitchFamily="34" charset="0"/>
                <a:cs typeface="Tahoma" panose="020B0604030504040204" pitchFamily="34" charset="0"/>
              </a:rPr>
              <a:t>.HOMEÓPATA, </a:t>
            </a:r>
            <a:r>
              <a:rPr lang="es-MX" sz="600" b="1" dirty="0">
                <a:latin typeface="Tahoma" panose="020B0604030504040204" pitchFamily="34" charset="0"/>
                <a:ea typeface="Tahoma" panose="020B0604030504040204" pitchFamily="34" charset="0"/>
                <a:cs typeface="Tahoma" panose="020B0604030504040204" pitchFamily="34" charset="0"/>
              </a:rPr>
              <a:t>12</a:t>
            </a:r>
            <a:r>
              <a:rPr lang="es-MX" sz="600" dirty="0">
                <a:latin typeface="Tahoma" panose="020B0604030504040204" pitchFamily="34" charset="0"/>
                <a:ea typeface="Tahoma" panose="020B0604030504040204" pitchFamily="34" charset="0"/>
                <a:cs typeface="Tahoma" panose="020B0604030504040204" pitchFamily="34" charset="0"/>
              </a:rPr>
              <a:t>.MÉDICO TRADICIONAL, </a:t>
            </a:r>
            <a:r>
              <a:rPr lang="es-MX" sz="600" b="1" dirty="0">
                <a:latin typeface="Tahoma" panose="020B0604030504040204" pitchFamily="34" charset="0"/>
                <a:ea typeface="Tahoma" panose="020B0604030504040204" pitchFamily="34" charset="0"/>
                <a:cs typeface="Tahoma" panose="020B0604030504040204" pitchFamily="34" charset="0"/>
              </a:rPr>
              <a:t>13</a:t>
            </a:r>
            <a:r>
              <a:rPr lang="es-MX" sz="600" dirty="0">
                <a:latin typeface="Tahoma" panose="020B0604030504040204" pitchFamily="34" charset="0"/>
                <a:ea typeface="Tahoma" panose="020B0604030504040204" pitchFamily="34" charset="0"/>
                <a:cs typeface="Tahoma" panose="020B0604030504040204" pitchFamily="34" charset="0"/>
              </a:rPr>
              <a:t>.TAPS, </a:t>
            </a:r>
            <a:r>
              <a:rPr lang="es-MX" sz="600" b="1" dirty="0">
                <a:latin typeface="Tahoma" panose="020B0604030504040204" pitchFamily="34" charset="0"/>
                <a:ea typeface="Tahoma" panose="020B0604030504040204" pitchFamily="34" charset="0"/>
                <a:cs typeface="Tahoma" panose="020B0604030504040204" pitchFamily="34" charset="0"/>
              </a:rPr>
              <a:t>14</a:t>
            </a:r>
            <a:r>
              <a:rPr lang="es-MX" sz="600" dirty="0">
                <a:latin typeface="Tahoma" panose="020B0604030504040204" pitchFamily="34" charset="0"/>
                <a:ea typeface="Tahoma" panose="020B0604030504040204" pitchFamily="34" charset="0"/>
                <a:cs typeface="Tahoma" panose="020B0604030504040204" pitchFamily="34" charset="0"/>
              </a:rPr>
              <a:t>.PASANTE DE PSICOLOGÍA, </a:t>
            </a:r>
            <a:r>
              <a:rPr lang="es-MX" sz="600" b="1" dirty="0">
                <a:latin typeface="Tahoma" panose="020B0604030504040204" pitchFamily="34" charset="0"/>
                <a:ea typeface="Tahoma" panose="020B0604030504040204" pitchFamily="34" charset="0"/>
                <a:cs typeface="Tahoma" panose="020B0604030504040204" pitchFamily="34" charset="0"/>
              </a:rPr>
              <a:t>15</a:t>
            </a:r>
            <a:r>
              <a:rPr lang="es-MX" sz="600" dirty="0">
                <a:latin typeface="Tahoma" panose="020B0604030504040204" pitchFamily="34" charset="0"/>
                <a:ea typeface="Tahoma" panose="020B0604030504040204" pitchFamily="34" charset="0"/>
                <a:cs typeface="Tahoma" panose="020B0604030504040204" pitchFamily="34" charset="0"/>
              </a:rPr>
              <a:t>.PSICÓLOGO, </a:t>
            </a:r>
            <a:r>
              <a:rPr lang="es-MX" sz="600" b="1" dirty="0">
                <a:latin typeface="Tahoma" panose="020B0604030504040204" pitchFamily="34" charset="0"/>
                <a:ea typeface="Tahoma" panose="020B0604030504040204" pitchFamily="34" charset="0"/>
                <a:cs typeface="Tahoma" panose="020B0604030504040204" pitchFamily="34" charset="0"/>
              </a:rPr>
              <a:t>16</a:t>
            </a:r>
            <a:r>
              <a:rPr lang="es-MX" sz="600" dirty="0">
                <a:latin typeface="Tahoma" panose="020B0604030504040204" pitchFamily="34" charset="0"/>
                <a:ea typeface="Tahoma" panose="020B0604030504040204" pitchFamily="34" charset="0"/>
                <a:cs typeface="Tahoma" panose="020B0604030504040204" pitchFamily="34" charset="0"/>
              </a:rPr>
              <a:t>.LICENCIADA EN ENFERMERÍA Y OBSTÉTRICIA, </a:t>
            </a:r>
            <a:r>
              <a:rPr lang="es-MX" sz="600" b="1" dirty="0">
                <a:latin typeface="Tahoma" panose="020B0604030504040204" pitchFamily="34" charset="0"/>
                <a:ea typeface="Tahoma" panose="020B0604030504040204" pitchFamily="34" charset="0"/>
                <a:cs typeface="Tahoma" panose="020B0604030504040204" pitchFamily="34" charset="0"/>
              </a:rPr>
              <a:t>17</a:t>
            </a:r>
            <a:r>
              <a:rPr lang="es-MX" sz="600" dirty="0">
                <a:latin typeface="Tahoma" panose="020B0604030504040204" pitchFamily="34" charset="0"/>
                <a:ea typeface="Tahoma" panose="020B0604030504040204" pitchFamily="34" charset="0"/>
                <a:cs typeface="Tahoma" panose="020B0604030504040204" pitchFamily="34" charset="0"/>
              </a:rPr>
              <a:t>.PARTERA TÉCNICA, </a:t>
            </a:r>
            <a:r>
              <a:rPr lang="es-MX" sz="600" b="1" dirty="0">
                <a:latin typeface="Tahoma" panose="020B0604030504040204" pitchFamily="34" charset="0"/>
                <a:ea typeface="Tahoma" panose="020B0604030504040204" pitchFamily="34" charset="0"/>
                <a:cs typeface="Tahoma" panose="020B0604030504040204" pitchFamily="34" charset="0"/>
              </a:rPr>
              <a:t>18</a:t>
            </a:r>
            <a:r>
              <a:rPr lang="es-MX" sz="600" dirty="0">
                <a:latin typeface="Tahoma" panose="020B0604030504040204" pitchFamily="34" charset="0"/>
                <a:ea typeface="Tahoma" panose="020B0604030504040204" pitchFamily="34" charset="0"/>
                <a:cs typeface="Tahoma" panose="020B0604030504040204" pitchFamily="34" charset="0"/>
              </a:rPr>
              <a:t>.PROMOTOR DE SALUD, </a:t>
            </a:r>
            <a:r>
              <a:rPr lang="es-MX" sz="600" b="1" dirty="0">
                <a:latin typeface="Tahoma" panose="020B0604030504040204" pitchFamily="34" charset="0"/>
                <a:ea typeface="Tahoma" panose="020B0604030504040204" pitchFamily="34" charset="0"/>
                <a:cs typeface="Tahoma" panose="020B0604030504040204" pitchFamily="34" charset="0"/>
              </a:rPr>
              <a:t>19</a:t>
            </a:r>
            <a:r>
              <a:rPr lang="es-MX" sz="600" dirty="0">
                <a:latin typeface="Tahoma" panose="020B0604030504040204" pitchFamily="34" charset="0"/>
                <a:ea typeface="Tahoma" panose="020B0604030504040204" pitchFamily="34" charset="0"/>
                <a:cs typeface="Tahoma" panose="020B0604030504040204" pitchFamily="34" charset="0"/>
              </a:rPr>
              <a:t>.GERONTÓLOGO, </a:t>
            </a:r>
            <a:r>
              <a:rPr lang="es-MX" sz="600" b="1" dirty="0">
                <a:latin typeface="Tahoma" panose="020B0604030504040204" pitchFamily="34" charset="0"/>
                <a:ea typeface="Tahoma" panose="020B0604030504040204" pitchFamily="34" charset="0"/>
                <a:cs typeface="Tahoma" panose="020B0604030504040204" pitchFamily="34" charset="0"/>
              </a:rPr>
              <a:t>88</a:t>
            </a:r>
            <a:r>
              <a:rPr lang="es-MX" sz="600" dirty="0">
                <a:latin typeface="Tahoma" panose="020B0604030504040204" pitchFamily="34" charset="0"/>
                <a:ea typeface="Tahoma" panose="020B0604030504040204" pitchFamily="34" charset="0"/>
                <a:cs typeface="Tahoma" panose="020B0604030504040204" pitchFamily="34" charset="0"/>
              </a:rPr>
              <a:t>.OTROS</a:t>
            </a:r>
          </a:p>
          <a:p>
            <a:r>
              <a:rPr lang="es-MX" sz="600" b="1" dirty="0">
                <a:latin typeface="Tahoma" panose="020B0604030504040204" pitchFamily="34" charset="0"/>
                <a:ea typeface="Tahoma" panose="020B0604030504040204" pitchFamily="34" charset="0"/>
                <a:cs typeface="Tahoma" panose="020B0604030504040204" pitchFamily="34" charset="0"/>
              </a:rPr>
              <a:t>ESPECIALIDAD: 1</a:t>
            </a:r>
            <a:r>
              <a:rPr lang="es-MX" sz="600" dirty="0">
                <a:latin typeface="Tahoma" panose="020B0604030504040204" pitchFamily="34" charset="0"/>
                <a:ea typeface="Tahoma" panose="020B0604030504040204" pitchFamily="34" charset="0"/>
                <a:cs typeface="Tahoma" panose="020B0604030504040204" pitchFamily="34" charset="0"/>
              </a:rPr>
              <a:t>.ALERGÓLOGO, </a:t>
            </a:r>
            <a:r>
              <a:rPr lang="es-MX" sz="600" b="1" dirty="0">
                <a:solidFill>
                  <a:srgbClr val="691B31"/>
                </a:solidFill>
                <a:latin typeface="Tahoma" panose="020B0604030504040204" pitchFamily="34" charset="0"/>
                <a:ea typeface="Tahoma" panose="020B0604030504040204" pitchFamily="34" charset="0"/>
                <a:cs typeface="Tahoma" panose="020B0604030504040204" pitchFamily="34" charset="0"/>
              </a:rPr>
              <a:t>2</a:t>
            </a:r>
            <a:r>
              <a:rPr lang="es-MX" sz="600" dirty="0">
                <a:solidFill>
                  <a:srgbClr val="691B31"/>
                </a:solidFill>
                <a:latin typeface="Tahoma" panose="020B0604030504040204" pitchFamily="34" charset="0"/>
                <a:ea typeface="Tahoma" panose="020B0604030504040204" pitchFamily="34" charset="0"/>
                <a:cs typeface="Tahoma" panose="020B0604030504040204" pitchFamily="34" charset="0"/>
              </a:rPr>
              <a:t>.ANESTESIÓLOGO</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.ANGIÓLOGO,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.CARDIÓLOGO, </a:t>
            </a:r>
            <a:r>
              <a:rPr lang="es-MX" sz="600" b="1" dirty="0">
                <a:latin typeface="Tahoma" panose="020B0604030504040204" pitchFamily="34" charset="0"/>
                <a:ea typeface="Tahoma" panose="020B0604030504040204" pitchFamily="34" charset="0"/>
                <a:cs typeface="Tahoma" panose="020B0604030504040204" pitchFamily="34" charset="0"/>
              </a:rPr>
              <a:t>5</a:t>
            </a:r>
            <a:r>
              <a:rPr lang="es-MX" sz="600" dirty="0">
                <a:latin typeface="Tahoma" panose="020B0604030504040204" pitchFamily="34" charset="0"/>
                <a:ea typeface="Tahoma" panose="020B0604030504040204" pitchFamily="34" charset="0"/>
                <a:cs typeface="Tahoma" panose="020B0604030504040204" pitchFamily="34" charset="0"/>
              </a:rPr>
              <a:t>.CIRUJANO,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.DERMATÓLOGO, </a:t>
            </a:r>
            <a:r>
              <a:rPr lang="es-MX" sz="600" b="1" dirty="0">
                <a:latin typeface="Tahoma" panose="020B0604030504040204" pitchFamily="34" charset="0"/>
                <a:ea typeface="Tahoma" panose="020B0604030504040204" pitchFamily="34" charset="0"/>
                <a:cs typeface="Tahoma" panose="020B0604030504040204" pitchFamily="34" charset="0"/>
              </a:rPr>
              <a:t>7</a:t>
            </a:r>
            <a:r>
              <a:rPr lang="es-MX" sz="600" dirty="0">
                <a:latin typeface="Tahoma" panose="020B0604030504040204" pitchFamily="34" charset="0"/>
                <a:ea typeface="Tahoma" panose="020B0604030504040204" pitchFamily="34" charset="0"/>
                <a:cs typeface="Tahoma" panose="020B0604030504040204" pitchFamily="34" charset="0"/>
              </a:rPr>
              <a:t>.ENDOCRINÓLOGO, </a:t>
            </a:r>
            <a:r>
              <a:rPr lang="es-MX" sz="600" b="1" dirty="0">
                <a:latin typeface="Tahoma" panose="020B0604030504040204" pitchFamily="34" charset="0"/>
                <a:ea typeface="Tahoma" panose="020B0604030504040204" pitchFamily="34" charset="0"/>
                <a:cs typeface="Tahoma" panose="020B0604030504040204" pitchFamily="34" charset="0"/>
              </a:rPr>
              <a:t>8</a:t>
            </a:r>
            <a:r>
              <a:rPr lang="es-MX" sz="600" dirty="0">
                <a:latin typeface="Tahoma" panose="020B0604030504040204" pitchFamily="34" charset="0"/>
                <a:ea typeface="Tahoma" panose="020B0604030504040204" pitchFamily="34" charset="0"/>
                <a:cs typeface="Tahoma" panose="020B0604030504040204" pitchFamily="34" charset="0"/>
              </a:rPr>
              <a:t>.EPIDEMIÓLOGO, </a:t>
            </a:r>
            <a:r>
              <a:rPr lang="es-MX" sz="600" b="1" dirty="0">
                <a:latin typeface="Tahoma" panose="020B0604030504040204" pitchFamily="34" charset="0"/>
                <a:ea typeface="Tahoma" panose="020B0604030504040204" pitchFamily="34" charset="0"/>
                <a:cs typeface="Tahoma" panose="020B0604030504040204" pitchFamily="34" charset="0"/>
              </a:rPr>
              <a:t>9</a:t>
            </a:r>
            <a:r>
              <a:rPr lang="es-MX" sz="600" dirty="0">
                <a:latin typeface="Tahoma" panose="020B0604030504040204" pitchFamily="34" charset="0"/>
                <a:ea typeface="Tahoma" panose="020B0604030504040204" pitchFamily="34" charset="0"/>
                <a:cs typeface="Tahoma" panose="020B0604030504040204" pitchFamily="34" charset="0"/>
              </a:rPr>
              <a:t>.GASTROENTERÓLOGO, </a:t>
            </a:r>
            <a:r>
              <a:rPr lang="es-MX" sz="600" b="1" dirty="0">
                <a:latin typeface="Tahoma" panose="020B0604030504040204" pitchFamily="34" charset="0"/>
                <a:ea typeface="Tahoma" panose="020B0604030504040204" pitchFamily="34" charset="0"/>
                <a:cs typeface="Tahoma" panose="020B0604030504040204" pitchFamily="34" charset="0"/>
              </a:rPr>
              <a:t>10</a:t>
            </a:r>
            <a:r>
              <a:rPr lang="es-MX" sz="600" dirty="0">
                <a:latin typeface="Tahoma" panose="020B0604030504040204" pitchFamily="34" charset="0"/>
                <a:ea typeface="Tahoma" panose="020B0604030504040204" pitchFamily="34" charset="0"/>
                <a:cs typeface="Tahoma" panose="020B0604030504040204" pitchFamily="34" charset="0"/>
              </a:rPr>
              <a:t>.GERIATRA, </a:t>
            </a:r>
            <a:r>
              <a:rPr lang="es-MX" sz="600" b="1" dirty="0">
                <a:latin typeface="Tahoma" panose="020B0604030504040204" pitchFamily="34" charset="0"/>
                <a:ea typeface="Tahoma" panose="020B0604030504040204" pitchFamily="34" charset="0"/>
                <a:cs typeface="Tahoma" panose="020B0604030504040204" pitchFamily="34" charset="0"/>
              </a:rPr>
              <a:t>11</a:t>
            </a:r>
            <a:r>
              <a:rPr lang="es-MX" sz="600" dirty="0">
                <a:latin typeface="Tahoma" panose="020B0604030504040204" pitchFamily="34" charset="0"/>
                <a:ea typeface="Tahoma" panose="020B0604030504040204" pitchFamily="34" charset="0"/>
                <a:cs typeface="Tahoma" panose="020B0604030504040204" pitchFamily="34" charset="0"/>
              </a:rPr>
              <a:t>.GINECOOBSTÉTRA, </a:t>
            </a:r>
            <a:r>
              <a:rPr lang="es-MX" sz="600" b="1" dirty="0">
                <a:latin typeface="Tahoma" panose="020B0604030504040204" pitchFamily="34" charset="0"/>
                <a:ea typeface="Tahoma" panose="020B0604030504040204" pitchFamily="34" charset="0"/>
                <a:cs typeface="Tahoma" panose="020B0604030504040204" pitchFamily="34" charset="0"/>
              </a:rPr>
              <a:t>12</a:t>
            </a:r>
            <a:r>
              <a:rPr lang="es-MX" sz="600" dirty="0">
                <a:latin typeface="Tahoma" panose="020B0604030504040204" pitchFamily="34" charset="0"/>
                <a:ea typeface="Tahoma" panose="020B0604030504040204" pitchFamily="34" charset="0"/>
                <a:cs typeface="Tahoma" panose="020B0604030504040204" pitchFamily="34" charset="0"/>
              </a:rPr>
              <a:t>.HEMATÓLOGO, </a:t>
            </a:r>
            <a:r>
              <a:rPr lang="es-MX" sz="600" b="1" dirty="0">
                <a:latin typeface="Tahoma" panose="020B0604030504040204" pitchFamily="34" charset="0"/>
                <a:ea typeface="Tahoma" panose="020B0604030504040204" pitchFamily="34" charset="0"/>
                <a:cs typeface="Tahoma" panose="020B0604030504040204" pitchFamily="34" charset="0"/>
              </a:rPr>
              <a:t>13</a:t>
            </a:r>
            <a:r>
              <a:rPr lang="es-MX" sz="600" dirty="0">
                <a:latin typeface="Tahoma" panose="020B0604030504040204" pitchFamily="34" charset="0"/>
                <a:ea typeface="Tahoma" panose="020B0604030504040204" pitchFamily="34" charset="0"/>
                <a:cs typeface="Tahoma" panose="020B0604030504040204" pitchFamily="34" charset="0"/>
              </a:rPr>
              <a:t>.INFECTÓLOGO, </a:t>
            </a:r>
            <a:r>
              <a:rPr lang="es-MX" sz="600" b="1" dirty="0">
                <a:latin typeface="Tahoma" panose="020B0604030504040204" pitchFamily="34" charset="0"/>
                <a:ea typeface="Tahoma" panose="020B0604030504040204" pitchFamily="34" charset="0"/>
                <a:cs typeface="Tahoma" panose="020B0604030504040204" pitchFamily="34" charset="0"/>
              </a:rPr>
              <a:t>14</a:t>
            </a:r>
            <a:r>
              <a:rPr lang="es-MX" sz="600" dirty="0">
                <a:latin typeface="Tahoma" panose="020B0604030504040204" pitchFamily="34" charset="0"/>
                <a:ea typeface="Tahoma" panose="020B0604030504040204" pitchFamily="34" charset="0"/>
                <a:cs typeface="Tahoma" panose="020B0604030504040204" pitchFamily="34" charset="0"/>
              </a:rPr>
              <a:t>.INMUNÓLOGO, </a:t>
            </a:r>
            <a:r>
              <a:rPr lang="es-MX" sz="600" b="1" dirty="0">
                <a:latin typeface="Tahoma" panose="020B0604030504040204" pitchFamily="34" charset="0"/>
                <a:ea typeface="Tahoma" panose="020B0604030504040204" pitchFamily="34" charset="0"/>
                <a:cs typeface="Tahoma" panose="020B0604030504040204" pitchFamily="34" charset="0"/>
              </a:rPr>
              <a:t>15</a:t>
            </a:r>
            <a:r>
              <a:rPr lang="es-MX" sz="600" dirty="0">
                <a:latin typeface="Tahoma" panose="020B0604030504040204" pitchFamily="34" charset="0"/>
                <a:ea typeface="Tahoma" panose="020B0604030504040204" pitchFamily="34" charset="0"/>
                <a:cs typeface="Tahoma" panose="020B0604030504040204" pitchFamily="34" charset="0"/>
              </a:rPr>
              <a:t>.INTERNISTA, </a:t>
            </a:r>
            <a:r>
              <a:rPr lang="es-MX" sz="600" b="1" dirty="0">
                <a:latin typeface="Tahoma" panose="020B0604030504040204" pitchFamily="34" charset="0"/>
                <a:ea typeface="Tahoma" panose="020B0604030504040204" pitchFamily="34" charset="0"/>
                <a:cs typeface="Tahoma" panose="020B0604030504040204" pitchFamily="34" charset="0"/>
              </a:rPr>
              <a:t>16</a:t>
            </a:r>
            <a:r>
              <a:rPr lang="es-MX" sz="600" dirty="0">
                <a:latin typeface="Tahoma" panose="020B0604030504040204" pitchFamily="34" charset="0"/>
                <a:ea typeface="Tahoma" panose="020B0604030504040204" pitchFamily="34" charset="0"/>
                <a:cs typeface="Tahoma" panose="020B0604030504040204" pitchFamily="34" charset="0"/>
              </a:rPr>
              <a:t>.MEDICINA CRÍTICA, </a:t>
            </a:r>
            <a:r>
              <a:rPr lang="es-MX" sz="600" b="1" dirty="0">
                <a:latin typeface="Tahoma" panose="020B0604030504040204" pitchFamily="34" charset="0"/>
                <a:ea typeface="Tahoma" panose="020B0604030504040204" pitchFamily="34" charset="0"/>
                <a:cs typeface="Tahoma" panose="020B0604030504040204" pitchFamily="34" charset="0"/>
              </a:rPr>
              <a:t>17</a:t>
            </a:r>
            <a:r>
              <a:rPr lang="es-MX" sz="600" dirty="0">
                <a:latin typeface="Tahoma" panose="020B0604030504040204" pitchFamily="34" charset="0"/>
                <a:ea typeface="Tahoma" panose="020B0604030504040204" pitchFamily="34" charset="0"/>
                <a:cs typeface="Tahoma" panose="020B0604030504040204" pitchFamily="34" charset="0"/>
              </a:rPr>
              <a:t>.NEFRÓLOGO, </a:t>
            </a:r>
            <a:r>
              <a:rPr lang="es-MX" sz="600" b="1" dirty="0">
                <a:latin typeface="Tahoma" panose="020B0604030504040204" pitchFamily="34" charset="0"/>
                <a:ea typeface="Tahoma" panose="020B0604030504040204" pitchFamily="34" charset="0"/>
                <a:cs typeface="Tahoma" panose="020B0604030504040204" pitchFamily="34" charset="0"/>
              </a:rPr>
              <a:t>18</a:t>
            </a:r>
            <a:r>
              <a:rPr lang="es-MX" sz="600" dirty="0">
                <a:latin typeface="Tahoma" panose="020B0604030504040204" pitchFamily="34" charset="0"/>
                <a:ea typeface="Tahoma" panose="020B0604030504040204" pitchFamily="34" charset="0"/>
                <a:cs typeface="Tahoma" panose="020B0604030504040204" pitchFamily="34" charset="0"/>
              </a:rPr>
              <a:t>.NEONATÓLOGO, </a:t>
            </a:r>
            <a:r>
              <a:rPr lang="es-MX" sz="600" b="1" dirty="0">
                <a:latin typeface="Tahoma" panose="020B0604030504040204" pitchFamily="34" charset="0"/>
                <a:ea typeface="Tahoma" panose="020B0604030504040204" pitchFamily="34" charset="0"/>
                <a:cs typeface="Tahoma" panose="020B0604030504040204" pitchFamily="34" charset="0"/>
              </a:rPr>
              <a:t>19</a:t>
            </a:r>
            <a:r>
              <a:rPr lang="es-MX" sz="600" dirty="0">
                <a:latin typeface="Tahoma" panose="020B0604030504040204" pitchFamily="34" charset="0"/>
                <a:ea typeface="Tahoma" panose="020B0604030504040204" pitchFamily="34" charset="0"/>
                <a:cs typeface="Tahoma" panose="020B0604030504040204" pitchFamily="34" charset="0"/>
              </a:rPr>
              <a:t>.NEUMÓLOGO, </a:t>
            </a:r>
            <a:r>
              <a:rPr lang="es-MX" sz="600" b="1" dirty="0">
                <a:latin typeface="Tahoma" panose="020B0604030504040204" pitchFamily="34" charset="0"/>
                <a:ea typeface="Tahoma" panose="020B0604030504040204" pitchFamily="34" charset="0"/>
                <a:cs typeface="Tahoma" panose="020B0604030504040204" pitchFamily="34" charset="0"/>
              </a:rPr>
              <a:t>20</a:t>
            </a:r>
            <a:r>
              <a:rPr lang="es-MX" sz="600" dirty="0">
                <a:latin typeface="Tahoma" panose="020B0604030504040204" pitchFamily="34" charset="0"/>
                <a:ea typeface="Tahoma" panose="020B0604030504040204" pitchFamily="34" charset="0"/>
                <a:cs typeface="Tahoma" panose="020B0604030504040204" pitchFamily="34" charset="0"/>
              </a:rPr>
              <a:t>.NEUROCIRUJANO, </a:t>
            </a:r>
            <a:r>
              <a:rPr lang="es-MX" sz="600" b="1" dirty="0">
                <a:latin typeface="Tahoma" panose="020B0604030504040204" pitchFamily="34" charset="0"/>
                <a:ea typeface="Tahoma" panose="020B0604030504040204" pitchFamily="34" charset="0"/>
                <a:cs typeface="Tahoma" panose="020B0604030504040204" pitchFamily="34" charset="0"/>
              </a:rPr>
              <a:t>21</a:t>
            </a:r>
            <a:r>
              <a:rPr lang="es-MX" sz="600" dirty="0">
                <a:latin typeface="Tahoma" panose="020B0604030504040204" pitchFamily="34" charset="0"/>
                <a:ea typeface="Tahoma" panose="020B0604030504040204" pitchFamily="34" charset="0"/>
                <a:cs typeface="Tahoma" panose="020B0604030504040204" pitchFamily="34" charset="0"/>
              </a:rPr>
              <a:t>.NEURÓLOGO, </a:t>
            </a:r>
            <a:r>
              <a:rPr lang="es-MX" sz="600" b="1" dirty="0">
                <a:latin typeface="Tahoma" panose="020B0604030504040204" pitchFamily="34" charset="0"/>
                <a:ea typeface="Tahoma" panose="020B0604030504040204" pitchFamily="34" charset="0"/>
                <a:cs typeface="Tahoma" panose="020B0604030504040204" pitchFamily="34" charset="0"/>
              </a:rPr>
              <a:t>22</a:t>
            </a:r>
            <a:r>
              <a:rPr lang="es-MX" sz="600" dirty="0">
                <a:latin typeface="Tahoma" panose="020B0604030504040204" pitchFamily="34" charset="0"/>
                <a:ea typeface="Tahoma" panose="020B0604030504040204" pitchFamily="34" charset="0"/>
                <a:cs typeface="Tahoma" panose="020B0604030504040204" pitchFamily="34" charset="0"/>
              </a:rPr>
              <a:t>.OFTALMÓLOGO, </a:t>
            </a:r>
            <a:r>
              <a:rPr lang="es-MX" sz="600" b="1" dirty="0">
                <a:latin typeface="Tahoma" panose="020B0604030504040204" pitchFamily="34" charset="0"/>
                <a:ea typeface="Tahoma" panose="020B0604030504040204" pitchFamily="34" charset="0"/>
                <a:cs typeface="Tahoma" panose="020B0604030504040204" pitchFamily="34" charset="0"/>
              </a:rPr>
              <a:t>23</a:t>
            </a:r>
            <a:r>
              <a:rPr lang="es-MX" sz="600" dirty="0">
                <a:latin typeface="Tahoma" panose="020B0604030504040204" pitchFamily="34" charset="0"/>
                <a:ea typeface="Tahoma" panose="020B0604030504040204" pitchFamily="34" charset="0"/>
                <a:cs typeface="Tahoma" panose="020B0604030504040204" pitchFamily="34" charset="0"/>
              </a:rPr>
              <a:t>.ONCÓLOGO, </a:t>
            </a:r>
            <a:r>
              <a:rPr lang="es-MX" sz="600" b="1" dirty="0">
                <a:latin typeface="Tahoma" panose="020B0604030504040204" pitchFamily="34" charset="0"/>
                <a:ea typeface="Tahoma" panose="020B0604030504040204" pitchFamily="34" charset="0"/>
                <a:cs typeface="Tahoma" panose="020B0604030504040204" pitchFamily="34" charset="0"/>
              </a:rPr>
              <a:t>24</a:t>
            </a:r>
            <a:r>
              <a:rPr lang="es-MX" sz="600" dirty="0">
                <a:latin typeface="Tahoma" panose="020B0604030504040204" pitchFamily="34" charset="0"/>
                <a:ea typeface="Tahoma" panose="020B0604030504040204" pitchFamily="34" charset="0"/>
                <a:cs typeface="Tahoma" panose="020B0604030504040204" pitchFamily="34" charset="0"/>
              </a:rPr>
              <a:t>.ORTOPEDISTA, </a:t>
            </a:r>
            <a:r>
              <a:rPr lang="es-MX" sz="600" b="1" dirty="0">
                <a:latin typeface="Tahoma" panose="020B0604030504040204" pitchFamily="34" charset="0"/>
                <a:ea typeface="Tahoma" panose="020B0604030504040204" pitchFamily="34" charset="0"/>
                <a:cs typeface="Tahoma" panose="020B0604030504040204" pitchFamily="34" charset="0"/>
              </a:rPr>
              <a:t>25</a:t>
            </a:r>
            <a:r>
              <a:rPr lang="es-MX" sz="600" dirty="0">
                <a:latin typeface="Tahoma" panose="020B0604030504040204" pitchFamily="34" charset="0"/>
                <a:ea typeface="Tahoma" panose="020B0604030504040204" pitchFamily="34" charset="0"/>
                <a:cs typeface="Tahoma" panose="020B0604030504040204" pitchFamily="34" charset="0"/>
              </a:rPr>
              <a:t>.OTORRINOLARINGÓLOGO, </a:t>
            </a:r>
            <a:r>
              <a:rPr lang="es-MX" sz="600" b="1" dirty="0">
                <a:latin typeface="Tahoma" panose="020B0604030504040204" pitchFamily="34" charset="0"/>
                <a:ea typeface="Tahoma" panose="020B0604030504040204" pitchFamily="34" charset="0"/>
                <a:cs typeface="Tahoma" panose="020B0604030504040204" pitchFamily="34" charset="0"/>
              </a:rPr>
              <a:t>26</a:t>
            </a:r>
            <a:r>
              <a:rPr lang="es-MX" sz="600" dirty="0">
                <a:latin typeface="Tahoma" panose="020B0604030504040204" pitchFamily="34" charset="0"/>
                <a:ea typeface="Tahoma" panose="020B0604030504040204" pitchFamily="34" charset="0"/>
                <a:cs typeface="Tahoma" panose="020B0604030504040204" pitchFamily="34" charset="0"/>
              </a:rPr>
              <a:t>.PEDIATRA, </a:t>
            </a:r>
            <a:r>
              <a:rPr lang="es-MX" sz="600" b="1" dirty="0">
                <a:latin typeface="Tahoma" panose="020B0604030504040204" pitchFamily="34" charset="0"/>
                <a:ea typeface="Tahoma" panose="020B0604030504040204" pitchFamily="34" charset="0"/>
                <a:cs typeface="Tahoma" panose="020B0604030504040204" pitchFamily="34" charset="0"/>
              </a:rPr>
              <a:t>27</a:t>
            </a:r>
            <a:r>
              <a:rPr lang="es-MX" sz="600" dirty="0">
                <a:latin typeface="Tahoma" panose="020B0604030504040204" pitchFamily="34" charset="0"/>
                <a:ea typeface="Tahoma" panose="020B0604030504040204" pitchFamily="34" charset="0"/>
                <a:cs typeface="Tahoma" panose="020B0604030504040204" pitchFamily="34" charset="0"/>
              </a:rPr>
              <a:t>.PROCTÓLOGO, </a:t>
            </a:r>
            <a:r>
              <a:rPr lang="es-MX" sz="600" b="1" dirty="0">
                <a:latin typeface="Tahoma" panose="020B0604030504040204" pitchFamily="34" charset="0"/>
                <a:ea typeface="Tahoma" panose="020B0604030504040204" pitchFamily="34" charset="0"/>
                <a:cs typeface="Tahoma" panose="020B0604030504040204" pitchFamily="34" charset="0"/>
              </a:rPr>
              <a:t>28</a:t>
            </a:r>
            <a:r>
              <a:rPr lang="es-MX" sz="600" dirty="0">
                <a:latin typeface="Tahoma" panose="020B0604030504040204" pitchFamily="34" charset="0"/>
                <a:ea typeface="Tahoma" panose="020B0604030504040204" pitchFamily="34" charset="0"/>
                <a:cs typeface="Tahoma" panose="020B0604030504040204" pitchFamily="34" charset="0"/>
              </a:rPr>
              <a:t>.PSIQUIÁTRA, </a:t>
            </a:r>
            <a:r>
              <a:rPr lang="es-MX" sz="600" b="1" dirty="0">
                <a:latin typeface="Tahoma" panose="020B0604030504040204" pitchFamily="34" charset="0"/>
                <a:ea typeface="Tahoma" panose="020B0604030504040204" pitchFamily="34" charset="0"/>
                <a:cs typeface="Tahoma" panose="020B0604030504040204" pitchFamily="34" charset="0"/>
              </a:rPr>
              <a:t>29</a:t>
            </a:r>
            <a:r>
              <a:rPr lang="es-MX" sz="600" dirty="0">
                <a:latin typeface="Tahoma" panose="020B0604030504040204" pitchFamily="34" charset="0"/>
                <a:ea typeface="Tahoma" panose="020B0604030504040204" pitchFamily="34" charset="0"/>
                <a:cs typeface="Tahoma" panose="020B0604030504040204" pitchFamily="34" charset="0"/>
              </a:rPr>
              <a:t>.REUMATÓLOGO, </a:t>
            </a:r>
            <a:r>
              <a:rPr lang="es-MX" sz="600" b="1" dirty="0">
                <a:latin typeface="Tahoma" panose="020B0604030504040204" pitchFamily="34" charset="0"/>
                <a:ea typeface="Tahoma" panose="020B0604030504040204" pitchFamily="34" charset="0"/>
                <a:cs typeface="Tahoma" panose="020B0604030504040204" pitchFamily="34" charset="0"/>
              </a:rPr>
              <a:t>30</a:t>
            </a:r>
            <a:r>
              <a:rPr lang="es-MX" sz="600" dirty="0">
                <a:latin typeface="Tahoma" panose="020B0604030504040204" pitchFamily="34" charset="0"/>
                <a:ea typeface="Tahoma" panose="020B0604030504040204" pitchFamily="34" charset="0"/>
                <a:cs typeface="Tahoma" panose="020B0604030504040204" pitchFamily="34" charset="0"/>
              </a:rPr>
              <a:t>.TERAPISTA, </a:t>
            </a:r>
            <a:r>
              <a:rPr lang="es-MX" sz="600" b="1" dirty="0">
                <a:latin typeface="Tahoma" panose="020B0604030504040204" pitchFamily="34" charset="0"/>
                <a:ea typeface="Tahoma" panose="020B0604030504040204" pitchFamily="34" charset="0"/>
                <a:cs typeface="Tahoma" panose="020B0604030504040204" pitchFamily="34" charset="0"/>
              </a:rPr>
              <a:t>31</a:t>
            </a:r>
            <a:r>
              <a:rPr lang="es-MX" sz="600" dirty="0">
                <a:latin typeface="Tahoma" panose="020B0604030504040204" pitchFamily="34" charset="0"/>
                <a:ea typeface="Tahoma" panose="020B0604030504040204" pitchFamily="34" charset="0"/>
                <a:cs typeface="Tahoma" panose="020B0604030504040204" pitchFamily="34" charset="0"/>
              </a:rPr>
              <a:t>.TRAUMATÓLOGO, </a:t>
            </a:r>
            <a:r>
              <a:rPr lang="es-MX" sz="600" b="1" dirty="0">
                <a:latin typeface="Tahoma" panose="020B0604030504040204" pitchFamily="34" charset="0"/>
                <a:ea typeface="Tahoma" panose="020B0604030504040204" pitchFamily="34" charset="0"/>
                <a:cs typeface="Tahoma" panose="020B0604030504040204" pitchFamily="34" charset="0"/>
              </a:rPr>
              <a:t>32</a:t>
            </a:r>
            <a:r>
              <a:rPr lang="es-MX" sz="600" dirty="0">
                <a:latin typeface="Tahoma" panose="020B0604030504040204" pitchFamily="34" charset="0"/>
                <a:ea typeface="Tahoma" panose="020B0604030504040204" pitchFamily="34" charset="0"/>
                <a:cs typeface="Tahoma" panose="020B0604030504040204" pitchFamily="34" charset="0"/>
              </a:rPr>
              <a:t>.URGENCIÓLOGO, </a:t>
            </a:r>
            <a:r>
              <a:rPr lang="es-MX" sz="600" b="1" dirty="0">
                <a:latin typeface="Tahoma" panose="020B0604030504040204" pitchFamily="34" charset="0"/>
                <a:ea typeface="Tahoma" panose="020B0604030504040204" pitchFamily="34" charset="0"/>
                <a:cs typeface="Tahoma" panose="020B0604030504040204" pitchFamily="34" charset="0"/>
              </a:rPr>
              <a:t>33</a:t>
            </a:r>
            <a:r>
              <a:rPr lang="es-MX" sz="600" dirty="0">
                <a:latin typeface="Tahoma" panose="020B0604030504040204" pitchFamily="34" charset="0"/>
                <a:ea typeface="Tahoma" panose="020B0604030504040204" pitchFamily="34" charset="0"/>
                <a:cs typeface="Tahoma" panose="020B0604030504040204" pitchFamily="34" charset="0"/>
              </a:rPr>
              <a:t>.URÓLOGO, </a:t>
            </a:r>
            <a:r>
              <a:rPr lang="es-MX" sz="600" b="1" dirty="0">
                <a:latin typeface="Tahoma" panose="020B0604030504040204" pitchFamily="34" charset="0"/>
                <a:ea typeface="Tahoma" panose="020B0604030504040204" pitchFamily="34" charset="0"/>
                <a:cs typeface="Tahoma" panose="020B0604030504040204" pitchFamily="34" charset="0"/>
              </a:rPr>
              <a:t>88</a:t>
            </a:r>
            <a:r>
              <a:rPr lang="es-MX" sz="600" dirty="0">
                <a:latin typeface="Tahoma" panose="020B0604030504040204" pitchFamily="34" charset="0"/>
                <a:ea typeface="Tahoma" panose="020B0604030504040204" pitchFamily="34" charset="0"/>
                <a:cs typeface="Tahoma" panose="020B0604030504040204" pitchFamily="34" charset="0"/>
              </a:rPr>
              <a:t>.OTROS</a:t>
            </a:r>
          </a:p>
          <a:p>
            <a:r>
              <a:rPr lang="es-MX" sz="600" b="1" dirty="0">
                <a:latin typeface="Tahoma" panose="020B0604030504040204" pitchFamily="34" charset="0"/>
                <a:ea typeface="Tahoma" panose="020B0604030504040204" pitchFamily="34" charset="0"/>
                <a:cs typeface="Tahoma" panose="020B0604030504040204" pitchFamily="34" charset="0"/>
              </a:rPr>
              <a:t>SERVICIO O ÁREA: 1</a:t>
            </a:r>
            <a:r>
              <a:rPr lang="es-MX" sz="600" dirty="0">
                <a:latin typeface="Tahoma" panose="020B0604030504040204" pitchFamily="34" charset="0"/>
                <a:ea typeface="Tahoma" panose="020B0604030504040204" pitchFamily="34" charset="0"/>
                <a:cs typeface="Tahoma" panose="020B0604030504040204" pitchFamily="34" charset="0"/>
              </a:rPr>
              <a:t>.UNIDAD DE CONTACTO PARA INTERCONSULTA A DISTANCIA (UCID),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.CALLCENTER,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.URGENCIAS,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.HOSPITALIZACIÓN, </a:t>
            </a:r>
            <a:r>
              <a:rPr lang="es-MX" sz="600" b="1" dirty="0">
                <a:solidFill>
                  <a:srgbClr val="691B31"/>
                </a:solidFill>
                <a:latin typeface="Tahoma" panose="020B0604030504040204" pitchFamily="34" charset="0"/>
                <a:ea typeface="Tahoma" panose="020B0604030504040204" pitchFamily="34" charset="0"/>
                <a:cs typeface="Tahoma" panose="020B0604030504040204" pitchFamily="34" charset="0"/>
              </a:rPr>
              <a:t>5</a:t>
            </a:r>
            <a:r>
              <a:rPr lang="es-MX" sz="600" dirty="0">
                <a:solidFill>
                  <a:srgbClr val="691B31"/>
                </a:solidFill>
                <a:latin typeface="Tahoma" panose="020B0604030504040204" pitchFamily="34" charset="0"/>
                <a:ea typeface="Tahoma" panose="020B0604030504040204" pitchFamily="34" charset="0"/>
                <a:cs typeface="Tahoma" panose="020B0604030504040204" pitchFamily="34" charset="0"/>
              </a:rPr>
              <a:t>.TERAPIA INTENSIVA O INTERMEDIA</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.CONSULTA EXTERNA, </a:t>
            </a:r>
            <a:r>
              <a:rPr lang="es-MX" sz="600" b="1" dirty="0">
                <a:latin typeface="Tahoma" panose="020B0604030504040204" pitchFamily="34" charset="0"/>
                <a:ea typeface="Tahoma" panose="020B0604030504040204" pitchFamily="34" charset="0"/>
                <a:cs typeface="Tahoma" panose="020B0604030504040204" pitchFamily="34" charset="0"/>
              </a:rPr>
              <a:t>88</a:t>
            </a:r>
            <a:r>
              <a:rPr lang="es-MX" sz="600" dirty="0">
                <a:latin typeface="Tahoma" panose="020B0604030504040204" pitchFamily="34" charset="0"/>
                <a:ea typeface="Tahoma" panose="020B0604030504040204" pitchFamily="34" charset="0"/>
                <a:cs typeface="Tahoma" panose="020B0604030504040204" pitchFamily="34" charset="0"/>
              </a:rPr>
              <a:t>.OTRO</a:t>
            </a:r>
          </a:p>
        </p:txBody>
      </p:sp>
      <p:sp>
        <p:nvSpPr>
          <p:cNvPr id="65" name="Text Box 376"/>
          <p:cNvSpPr txBox="1">
            <a:spLocks noChangeArrowheads="1"/>
          </p:cNvSpPr>
          <p:nvPr/>
        </p:nvSpPr>
        <p:spPr bwMode="auto">
          <a:xfrm>
            <a:off x="7664025" y="1503096"/>
            <a:ext cx="1381196" cy="203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pPr>
            <a:r>
              <a:rPr lang="es-ES_tradnl" altLang="es-MX" sz="646" b="1" dirty="0"/>
              <a:t>TIPO DE PERSONAL</a:t>
            </a:r>
            <a:r>
              <a:rPr lang="es-ES_tradnl" altLang="es-MX" sz="831" b="1" dirty="0">
                <a:solidFill>
                  <a:schemeClr val="accent5">
                    <a:lumMod val="50000"/>
                  </a:schemeClr>
                </a:solidFill>
              </a:rPr>
              <a:t>: </a:t>
            </a:r>
            <a:r>
              <a:rPr lang="es-ES_tradnl" altLang="es-MX" sz="831" b="1" dirty="0">
                <a:solidFill>
                  <a:srgbClr val="0070C0"/>
                </a:solidFill>
              </a:rPr>
              <a:t>5</a:t>
            </a:r>
          </a:p>
        </p:txBody>
      </p:sp>
      <p:sp>
        <p:nvSpPr>
          <p:cNvPr id="3130" name="Text Box 376"/>
          <p:cNvSpPr txBox="1">
            <a:spLocks noChangeArrowheads="1"/>
          </p:cNvSpPr>
          <p:nvPr/>
        </p:nvSpPr>
        <p:spPr bwMode="auto">
          <a:xfrm>
            <a:off x="2837527" y="1632914"/>
            <a:ext cx="3432089" cy="218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pPr>
            <a:r>
              <a:rPr lang="es-ES_tradnl" altLang="es-MX" sz="646" b="1" dirty="0"/>
              <a:t>NOMBRE DEL PRESTADOR DE SERVICIO:  </a:t>
            </a:r>
            <a:r>
              <a:rPr lang="es-ES_tradnl" altLang="es-MX" sz="831" b="1" dirty="0">
                <a:solidFill>
                  <a:srgbClr val="0070C0"/>
                </a:solidFill>
              </a:rPr>
              <a:t>CAREN MONTES OLVERA</a:t>
            </a:r>
          </a:p>
        </p:txBody>
      </p:sp>
      <p:sp>
        <p:nvSpPr>
          <p:cNvPr id="3094" name="Text Box 95"/>
          <p:cNvSpPr txBox="1">
            <a:spLocks noChangeArrowheads="1"/>
          </p:cNvSpPr>
          <p:nvPr/>
        </p:nvSpPr>
        <p:spPr bwMode="auto">
          <a:xfrm>
            <a:off x="1502107" y="1503095"/>
            <a:ext cx="963513" cy="218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90000"/>
              </a:spcBef>
            </a:pPr>
            <a:r>
              <a:rPr lang="es-ES_tradnl" altLang="es-MX" sz="646" b="1" dirty="0"/>
              <a:t>NOMBRE UNIDAD:</a:t>
            </a:r>
            <a:endParaRPr lang="es-ES_tradnl" altLang="es-MX" sz="738" b="1" dirty="0"/>
          </a:p>
        </p:txBody>
      </p:sp>
      <p:sp>
        <p:nvSpPr>
          <p:cNvPr id="3125" name="Line 371"/>
          <p:cNvSpPr>
            <a:spLocks noChangeShapeType="1"/>
          </p:cNvSpPr>
          <p:nvPr/>
        </p:nvSpPr>
        <p:spPr bwMode="auto">
          <a:xfrm>
            <a:off x="7726680" y="1542216"/>
            <a:ext cx="0" cy="28597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128" name="Text Box 374"/>
          <p:cNvSpPr txBox="1">
            <a:spLocks noChangeArrowheads="1"/>
          </p:cNvSpPr>
          <p:nvPr/>
        </p:nvSpPr>
        <p:spPr bwMode="auto">
          <a:xfrm>
            <a:off x="152355" y="1503095"/>
            <a:ext cx="951392" cy="218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pPr>
            <a:r>
              <a:rPr lang="es-ES_tradnl" altLang="es-MX" sz="646" b="1" dirty="0"/>
              <a:t>CLUES:</a:t>
            </a:r>
          </a:p>
        </p:txBody>
      </p:sp>
      <p:sp>
        <p:nvSpPr>
          <p:cNvPr id="3129" name="Text Box 375"/>
          <p:cNvSpPr txBox="1">
            <a:spLocks noChangeArrowheads="1"/>
          </p:cNvSpPr>
          <p:nvPr/>
        </p:nvSpPr>
        <p:spPr bwMode="auto">
          <a:xfrm>
            <a:off x="10735561" y="1491226"/>
            <a:ext cx="1068278" cy="218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pPr>
            <a:r>
              <a:rPr lang="es-ES_tradnl" altLang="es-MX" sz="646" b="1" dirty="0"/>
              <a:t>SERVICIO O ÁREA:</a:t>
            </a:r>
            <a:endParaRPr lang="es-ES_tradnl" altLang="es-MX" sz="738" b="1" dirty="0">
              <a:solidFill>
                <a:schemeClr val="accent2">
                  <a:lumMod val="75000"/>
                </a:schemeClr>
              </a:solidFill>
            </a:endParaRPr>
          </a:p>
          <a:p>
            <a:pPr>
              <a:spcBef>
                <a:spcPct val="50000"/>
              </a:spcBef>
            </a:pPr>
            <a:r>
              <a:rPr lang="es-ES_tradnl" altLang="es-MX" sz="646" b="1" dirty="0"/>
              <a:t>                                     </a:t>
            </a:r>
            <a:r>
              <a:rPr lang="es-ES_tradnl" altLang="es-MX" sz="831" b="1" dirty="0">
                <a:solidFill>
                  <a:schemeClr val="accent2">
                    <a:lumMod val="75000"/>
                  </a:schemeClr>
                </a:solidFill>
              </a:rPr>
              <a:t>                                                     </a:t>
            </a:r>
          </a:p>
        </p:txBody>
      </p:sp>
      <p:sp>
        <p:nvSpPr>
          <p:cNvPr id="62" name="Text Box 376"/>
          <p:cNvSpPr txBox="1">
            <a:spLocks noChangeArrowheads="1"/>
          </p:cNvSpPr>
          <p:nvPr/>
        </p:nvSpPr>
        <p:spPr bwMode="auto">
          <a:xfrm>
            <a:off x="9332424" y="1503096"/>
            <a:ext cx="1381196" cy="203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r>
              <a:rPr lang="es-ES_tradnl" altLang="es-MX" sz="646" b="1" dirty="0"/>
              <a:t>CÉDULA PROFESIONAL:</a:t>
            </a:r>
          </a:p>
          <a:p>
            <a:r>
              <a:rPr lang="es-ES_tradnl" altLang="es-MX" sz="600" b="1" dirty="0">
                <a:solidFill>
                  <a:srgbClr val="0070C0"/>
                </a:solidFill>
              </a:rPr>
              <a:t>32582486</a:t>
            </a:r>
          </a:p>
        </p:txBody>
      </p:sp>
      <p:sp>
        <p:nvSpPr>
          <p:cNvPr id="3126" name="Line 372"/>
          <p:cNvSpPr>
            <a:spLocks noChangeShapeType="1"/>
          </p:cNvSpPr>
          <p:nvPr/>
        </p:nvSpPr>
        <p:spPr bwMode="auto">
          <a:xfrm>
            <a:off x="1452206" y="1542216"/>
            <a:ext cx="0" cy="28597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127" name="Line 373"/>
          <p:cNvSpPr>
            <a:spLocks noChangeShapeType="1"/>
          </p:cNvSpPr>
          <p:nvPr/>
        </p:nvSpPr>
        <p:spPr bwMode="auto">
          <a:xfrm>
            <a:off x="10774072" y="1542216"/>
            <a:ext cx="0" cy="28597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75" name="Line 57"/>
          <p:cNvSpPr>
            <a:spLocks noChangeShapeType="1"/>
          </p:cNvSpPr>
          <p:nvPr/>
        </p:nvSpPr>
        <p:spPr bwMode="auto">
          <a:xfrm>
            <a:off x="5886150"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76" name="Line 58"/>
          <p:cNvSpPr>
            <a:spLocks noChangeShapeType="1"/>
          </p:cNvSpPr>
          <p:nvPr/>
        </p:nvSpPr>
        <p:spPr bwMode="auto">
          <a:xfrm>
            <a:off x="6003614"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80" name="Line 338"/>
          <p:cNvSpPr>
            <a:spLocks noChangeShapeType="1"/>
          </p:cNvSpPr>
          <p:nvPr/>
        </p:nvSpPr>
        <p:spPr bwMode="auto">
          <a:xfrm>
            <a:off x="6119431" y="2425386"/>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83" name="Line 59"/>
          <p:cNvSpPr>
            <a:spLocks noChangeShapeType="1"/>
          </p:cNvSpPr>
          <p:nvPr/>
        </p:nvSpPr>
        <p:spPr bwMode="auto">
          <a:xfrm>
            <a:off x="6698290" y="277689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72" name="Line 367"/>
          <p:cNvSpPr>
            <a:spLocks noChangeShapeType="1"/>
          </p:cNvSpPr>
          <p:nvPr/>
        </p:nvSpPr>
        <p:spPr bwMode="auto">
          <a:xfrm flipH="1">
            <a:off x="208188" y="1823105"/>
            <a:ext cx="11785820" cy="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180" name="Line 371"/>
          <p:cNvSpPr>
            <a:spLocks noChangeShapeType="1"/>
          </p:cNvSpPr>
          <p:nvPr/>
        </p:nvSpPr>
        <p:spPr bwMode="auto">
          <a:xfrm>
            <a:off x="9390560" y="1537127"/>
            <a:ext cx="0" cy="28597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50" name="Line 59"/>
          <p:cNvSpPr>
            <a:spLocks noChangeShapeType="1"/>
          </p:cNvSpPr>
          <p:nvPr/>
        </p:nvSpPr>
        <p:spPr bwMode="auto">
          <a:xfrm>
            <a:off x="6235684" y="277689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096" name="Line 103"/>
          <p:cNvSpPr>
            <a:spLocks noChangeShapeType="1"/>
          </p:cNvSpPr>
          <p:nvPr/>
        </p:nvSpPr>
        <p:spPr bwMode="auto">
          <a:xfrm>
            <a:off x="218103" y="5066615"/>
            <a:ext cx="11789334" cy="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121" name="Line 367"/>
          <p:cNvSpPr>
            <a:spLocks noChangeShapeType="1"/>
          </p:cNvSpPr>
          <p:nvPr/>
        </p:nvSpPr>
        <p:spPr bwMode="auto">
          <a:xfrm flipH="1">
            <a:off x="222432" y="2418543"/>
            <a:ext cx="11785820" cy="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112" name="Text Box 351"/>
          <p:cNvSpPr txBox="1">
            <a:spLocks noChangeArrowheads="1"/>
          </p:cNvSpPr>
          <p:nvPr/>
        </p:nvSpPr>
        <p:spPr bwMode="auto">
          <a:xfrm>
            <a:off x="5886767" y="2374360"/>
            <a:ext cx="5975513" cy="176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r>
              <a:rPr lang="es-ES_tradnl" altLang="es-MX" sz="646" b="1" dirty="0"/>
              <a:t>TIPO DE SERVICIO DE ATENCIÓN A DISTANCIA</a:t>
            </a:r>
            <a:endParaRPr lang="es-ES_tradnl" altLang="es-MX" sz="923" dirty="0"/>
          </a:p>
        </p:txBody>
      </p:sp>
      <p:sp>
        <p:nvSpPr>
          <p:cNvPr id="102" name="Text Box 351"/>
          <p:cNvSpPr txBox="1">
            <a:spLocks noChangeArrowheads="1"/>
          </p:cNvSpPr>
          <p:nvPr/>
        </p:nvSpPr>
        <p:spPr bwMode="auto">
          <a:xfrm>
            <a:off x="7039931" y="2500592"/>
            <a:ext cx="3588469" cy="164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r>
              <a:rPr lang="es-MX" altLang="es-MX" sz="554" b="1" dirty="0"/>
              <a:t>TRIAGE A DISTANCIA DE CASOS SOSPECHOSOS DE COVID-19</a:t>
            </a:r>
            <a:endParaRPr lang="es-ES_tradnl" altLang="es-MX" sz="738" dirty="0"/>
          </a:p>
        </p:txBody>
      </p:sp>
      <p:sp>
        <p:nvSpPr>
          <p:cNvPr id="3110" name="Line 345"/>
          <p:cNvSpPr>
            <a:spLocks noChangeShapeType="1"/>
          </p:cNvSpPr>
          <p:nvPr/>
        </p:nvSpPr>
        <p:spPr bwMode="auto">
          <a:xfrm>
            <a:off x="8937026" y="2786612"/>
            <a:ext cx="261868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101" name="Text Box 351"/>
          <p:cNvSpPr txBox="1">
            <a:spLocks noChangeArrowheads="1"/>
          </p:cNvSpPr>
          <p:nvPr/>
        </p:nvSpPr>
        <p:spPr bwMode="auto">
          <a:xfrm>
            <a:off x="6072060" y="2493458"/>
            <a:ext cx="1184111" cy="150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r>
              <a:rPr lang="es-ES_tradnl" altLang="es-MX" sz="554" b="1" dirty="0"/>
              <a:t>ASESORÍA A DISTANCIA</a:t>
            </a:r>
            <a:endParaRPr lang="es-ES_tradnl" altLang="es-MX" sz="554" dirty="0"/>
          </a:p>
        </p:txBody>
      </p:sp>
      <p:sp>
        <p:nvSpPr>
          <p:cNvPr id="196" name="Rectángulo 195"/>
          <p:cNvSpPr/>
          <p:nvPr/>
        </p:nvSpPr>
        <p:spPr>
          <a:xfrm rot="16200000">
            <a:off x="6075319" y="3561672"/>
            <a:ext cx="1437164" cy="179054"/>
          </a:xfrm>
          <a:prstGeom prst="rect">
            <a:avLst/>
          </a:prstGeom>
        </p:spPr>
        <p:txBody>
          <a:bodyPr wrap="square">
            <a:spAutoFit/>
          </a:bodyPr>
          <a:lstStyle/>
          <a:p>
            <a:pPr defTabSz="664632">
              <a:lnSpc>
                <a:spcPts val="554"/>
              </a:lnSpc>
            </a:pPr>
            <a:r>
              <a:rPr lang="es-ES_tradnl" altLang="es-MX" sz="554" b="1" dirty="0"/>
              <a:t>EMOCIONAL PACIENTE COVID-19</a:t>
            </a:r>
          </a:p>
        </p:txBody>
      </p:sp>
      <p:sp>
        <p:nvSpPr>
          <p:cNvPr id="197" name="Rectángulo 196"/>
          <p:cNvSpPr/>
          <p:nvPr/>
        </p:nvSpPr>
        <p:spPr>
          <a:xfrm rot="16200000">
            <a:off x="5620761" y="3638968"/>
            <a:ext cx="1117406" cy="187871"/>
          </a:xfrm>
          <a:prstGeom prst="rect">
            <a:avLst/>
          </a:prstGeom>
        </p:spPr>
        <p:txBody>
          <a:bodyPr wrap="none">
            <a:spAutoFit/>
          </a:bodyPr>
          <a:lstStyle/>
          <a:p>
            <a:r>
              <a:rPr lang="es-ES_tradnl" altLang="es-MX" sz="554" b="1" dirty="0"/>
              <a:t>INFORMACION GENERAL </a:t>
            </a:r>
            <a:endParaRPr lang="es-MX" sz="646" dirty="0"/>
          </a:p>
        </p:txBody>
      </p:sp>
      <p:sp>
        <p:nvSpPr>
          <p:cNvPr id="200" name="Rectángulo 199"/>
          <p:cNvSpPr/>
          <p:nvPr/>
        </p:nvSpPr>
        <p:spPr>
          <a:xfrm rot="16200000">
            <a:off x="5317069" y="3681415"/>
            <a:ext cx="1029271" cy="187871"/>
          </a:xfrm>
          <a:prstGeom prst="rect">
            <a:avLst/>
          </a:prstGeom>
        </p:spPr>
        <p:txBody>
          <a:bodyPr wrap="none">
            <a:spAutoFit/>
          </a:bodyPr>
          <a:lstStyle/>
          <a:p>
            <a:pPr defTabSz="664632">
              <a:spcAft>
                <a:spcPts val="412"/>
              </a:spcAft>
            </a:pPr>
            <a:r>
              <a:rPr lang="es-ES_tradnl" altLang="es-MX" sz="554" b="1" dirty="0"/>
              <a:t>LLAMADA TELEFÓNICA</a:t>
            </a:r>
          </a:p>
        </p:txBody>
      </p:sp>
      <p:sp>
        <p:nvSpPr>
          <p:cNvPr id="201" name="Rectángulo 200"/>
          <p:cNvSpPr/>
          <p:nvPr/>
        </p:nvSpPr>
        <p:spPr>
          <a:xfrm rot="16200000">
            <a:off x="5456959" y="3714135"/>
            <a:ext cx="981372" cy="187871"/>
          </a:xfrm>
          <a:prstGeom prst="rect">
            <a:avLst/>
          </a:prstGeom>
        </p:spPr>
        <p:txBody>
          <a:bodyPr wrap="none">
            <a:spAutoFit/>
          </a:bodyPr>
          <a:lstStyle/>
          <a:p>
            <a:pPr defTabSz="664632">
              <a:spcAft>
                <a:spcPts val="274"/>
              </a:spcAft>
            </a:pPr>
            <a:r>
              <a:rPr lang="es-ES_tradnl" altLang="es-MX" sz="554" b="1" dirty="0"/>
              <a:t>MENSAJERÍA DIGITAL</a:t>
            </a:r>
          </a:p>
        </p:txBody>
      </p:sp>
      <p:sp>
        <p:nvSpPr>
          <p:cNvPr id="202" name="Rectángulo 201"/>
          <p:cNvSpPr/>
          <p:nvPr/>
        </p:nvSpPr>
        <p:spPr>
          <a:xfrm rot="16200000">
            <a:off x="5655372" y="3831746"/>
            <a:ext cx="803184" cy="187871"/>
          </a:xfrm>
          <a:prstGeom prst="rect">
            <a:avLst/>
          </a:prstGeom>
        </p:spPr>
        <p:txBody>
          <a:bodyPr wrap="none">
            <a:spAutoFit/>
          </a:bodyPr>
          <a:lstStyle/>
          <a:p>
            <a:pPr defTabSz="664632">
              <a:spcAft>
                <a:spcPts val="274"/>
              </a:spcAft>
            </a:pPr>
            <a:r>
              <a:rPr lang="es-ES_tradnl" altLang="es-MX" sz="554" b="1" dirty="0"/>
              <a:t>VIDEOLLAMADA</a:t>
            </a:r>
          </a:p>
        </p:txBody>
      </p:sp>
      <p:sp>
        <p:nvSpPr>
          <p:cNvPr id="244" name="Rectángulo 243"/>
          <p:cNvSpPr/>
          <p:nvPr/>
        </p:nvSpPr>
        <p:spPr>
          <a:xfrm rot="16200000">
            <a:off x="11502117" y="3824053"/>
            <a:ext cx="903580" cy="187871"/>
          </a:xfrm>
          <a:prstGeom prst="rect">
            <a:avLst/>
          </a:prstGeom>
        </p:spPr>
        <p:txBody>
          <a:bodyPr wrap="square">
            <a:spAutoFit/>
          </a:bodyPr>
          <a:lstStyle/>
          <a:p>
            <a:pPr defTabSz="664632">
              <a:spcBef>
                <a:spcPts val="343"/>
              </a:spcBef>
            </a:pPr>
            <a:r>
              <a:rPr lang="es-ES_tradnl" altLang="es-MX" sz="554" b="1" dirty="0"/>
              <a:t>REFERIDO A: </a:t>
            </a:r>
          </a:p>
        </p:txBody>
      </p:sp>
      <p:sp>
        <p:nvSpPr>
          <p:cNvPr id="258" name="Line 345"/>
          <p:cNvSpPr>
            <a:spLocks noChangeShapeType="1"/>
          </p:cNvSpPr>
          <p:nvPr/>
        </p:nvSpPr>
        <p:spPr bwMode="auto">
          <a:xfrm>
            <a:off x="5778441" y="2657965"/>
            <a:ext cx="475229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54" name="Line 59"/>
          <p:cNvSpPr>
            <a:spLocks noChangeShapeType="1"/>
          </p:cNvSpPr>
          <p:nvPr/>
        </p:nvSpPr>
        <p:spPr bwMode="auto">
          <a:xfrm>
            <a:off x="4657197" y="4408300"/>
            <a:ext cx="0" cy="68846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32" name="Text Box 368"/>
          <p:cNvSpPr txBox="1">
            <a:spLocks noChangeArrowheads="1"/>
          </p:cNvSpPr>
          <p:nvPr/>
        </p:nvSpPr>
        <p:spPr bwMode="auto">
          <a:xfrm>
            <a:off x="426478" y="4484463"/>
            <a:ext cx="1892140" cy="1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ts val="388"/>
              </a:spcBef>
            </a:pPr>
            <a:r>
              <a:rPr lang="es-ES_tradnl" altLang="es-MX" sz="462" b="1" dirty="0"/>
              <a:t>CURP: </a:t>
            </a:r>
            <a:r>
              <a:rPr lang="es-ES_tradnl" altLang="es-MX" sz="700" b="1" dirty="0">
                <a:solidFill>
                  <a:srgbClr val="0070C0"/>
                </a:solidFill>
              </a:rPr>
              <a:t>PXDA700402MCSRZL05</a:t>
            </a:r>
            <a:endParaRPr lang="es-ES_tradnl" altLang="es-MX" sz="738" b="1" dirty="0">
              <a:solidFill>
                <a:srgbClr val="0070C0"/>
              </a:solidFill>
            </a:endParaRPr>
          </a:p>
          <a:p>
            <a:pPr>
              <a:spcBef>
                <a:spcPts val="388"/>
              </a:spcBef>
            </a:pPr>
            <a:r>
              <a:rPr lang="es-ES_tradnl" altLang="es-MX" sz="462" b="1" dirty="0"/>
              <a:t>Nombre (Nombre(s), Primer Apellido, Segundo Apellido)</a:t>
            </a:r>
          </a:p>
          <a:p>
            <a:pPr>
              <a:spcBef>
                <a:spcPts val="388"/>
              </a:spcBef>
            </a:pPr>
            <a:r>
              <a:rPr lang="es-ES_tradnl" altLang="es-MX" sz="700" b="1" dirty="0">
                <a:solidFill>
                  <a:srgbClr val="0070C0"/>
                </a:solidFill>
              </a:rPr>
              <a:t> ALBINA PEREZ DIAZ</a:t>
            </a:r>
            <a:endParaRPr lang="es-ES_tradnl" altLang="es-MX" sz="800" b="1" dirty="0">
              <a:solidFill>
                <a:srgbClr val="0070C0"/>
              </a:solidFill>
            </a:endParaRPr>
          </a:p>
        </p:txBody>
      </p:sp>
      <p:sp>
        <p:nvSpPr>
          <p:cNvPr id="73" name="Line 60"/>
          <p:cNvSpPr>
            <a:spLocks noChangeShapeType="1"/>
          </p:cNvSpPr>
          <p:nvPr/>
        </p:nvSpPr>
        <p:spPr bwMode="auto">
          <a:xfrm>
            <a:off x="3331070" y="2419608"/>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106" name="Text Box 332"/>
          <p:cNvSpPr txBox="1">
            <a:spLocks noChangeArrowheads="1"/>
          </p:cNvSpPr>
          <p:nvPr/>
        </p:nvSpPr>
        <p:spPr bwMode="auto">
          <a:xfrm>
            <a:off x="713107" y="3252125"/>
            <a:ext cx="1755881" cy="234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spcBef>
                <a:spcPct val="50000"/>
              </a:spcBef>
            </a:pPr>
            <a:r>
              <a:rPr lang="es-ES_tradnl" altLang="es-MX" sz="738" b="1" dirty="0"/>
              <a:t>IDENTIFICACIÓN DEL PACIENTE</a:t>
            </a:r>
            <a:endParaRPr lang="es-ES_tradnl" altLang="es-MX" sz="923" dirty="0"/>
          </a:p>
        </p:txBody>
      </p:sp>
      <p:sp>
        <p:nvSpPr>
          <p:cNvPr id="3107" name="Text Box 333"/>
          <p:cNvSpPr txBox="1">
            <a:spLocks noChangeArrowheads="1"/>
          </p:cNvSpPr>
          <p:nvPr/>
        </p:nvSpPr>
        <p:spPr bwMode="auto">
          <a:xfrm rot="16200000">
            <a:off x="93634" y="4070487"/>
            <a:ext cx="400580" cy="208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spcBef>
                <a:spcPct val="50000"/>
              </a:spcBef>
            </a:pPr>
            <a:r>
              <a:rPr lang="es-ES_tradnl" altLang="es-MX" sz="738" b="1" dirty="0"/>
              <a:t>No.</a:t>
            </a:r>
            <a:endParaRPr lang="es-ES_tradnl" altLang="es-MX" sz="923" dirty="0"/>
          </a:p>
        </p:txBody>
      </p:sp>
      <p:sp>
        <p:nvSpPr>
          <p:cNvPr id="192" name="Rectángulo 191"/>
          <p:cNvSpPr/>
          <p:nvPr/>
        </p:nvSpPr>
        <p:spPr>
          <a:xfrm rot="16200000">
            <a:off x="-489236" y="3355148"/>
            <a:ext cx="1858045" cy="187871"/>
          </a:xfrm>
          <a:prstGeom prst="rect">
            <a:avLst/>
          </a:prstGeom>
        </p:spPr>
        <p:txBody>
          <a:bodyPr wrap="square">
            <a:spAutoFit/>
          </a:bodyPr>
          <a:lstStyle/>
          <a:p>
            <a:pPr defTabSz="664632">
              <a:spcAft>
                <a:spcPts val="343"/>
              </a:spcAft>
            </a:pPr>
            <a:r>
              <a:rPr lang="es-MX" altLang="es-MX" sz="554" b="1" dirty="0"/>
              <a:t>PRIMERA VEZ QUE SE COMUNICA</a:t>
            </a:r>
          </a:p>
        </p:txBody>
      </p:sp>
      <p:sp>
        <p:nvSpPr>
          <p:cNvPr id="319" name="Rectángulo 318"/>
          <p:cNvSpPr/>
          <p:nvPr/>
        </p:nvSpPr>
        <p:spPr>
          <a:xfrm rot="16200000">
            <a:off x="2136774" y="3349497"/>
            <a:ext cx="1834706" cy="195332"/>
          </a:xfrm>
          <a:prstGeom prst="rect">
            <a:avLst/>
          </a:prstGeom>
        </p:spPr>
        <p:txBody>
          <a:bodyPr wrap="square">
            <a:spAutoFit/>
          </a:bodyPr>
          <a:lstStyle/>
          <a:p>
            <a:pPr defTabSz="664632">
              <a:spcAft>
                <a:spcPts val="274"/>
              </a:spcAft>
            </a:pPr>
            <a:r>
              <a:rPr lang="es-ES_tradnl" altLang="es-MX" sz="600" b="1" dirty="0"/>
              <a:t>EDAD Y CLAVE DE LA EDAD </a:t>
            </a:r>
          </a:p>
        </p:txBody>
      </p:sp>
      <p:sp>
        <p:nvSpPr>
          <p:cNvPr id="321" name="Rectángulo 320"/>
          <p:cNvSpPr/>
          <p:nvPr/>
        </p:nvSpPr>
        <p:spPr>
          <a:xfrm rot="16200000">
            <a:off x="2954524" y="4036754"/>
            <a:ext cx="419985" cy="195332"/>
          </a:xfrm>
          <a:prstGeom prst="rect">
            <a:avLst/>
          </a:prstGeom>
        </p:spPr>
        <p:txBody>
          <a:bodyPr wrap="none">
            <a:spAutoFit/>
          </a:bodyPr>
          <a:lstStyle/>
          <a:p>
            <a:pPr defTabSz="664632">
              <a:spcAft>
                <a:spcPts val="274"/>
              </a:spcAft>
            </a:pPr>
            <a:r>
              <a:rPr lang="es-ES_tradnl" altLang="es-MX" sz="600" b="1" dirty="0"/>
              <a:t>SEXO</a:t>
            </a:r>
          </a:p>
        </p:txBody>
      </p:sp>
      <p:sp>
        <p:nvSpPr>
          <p:cNvPr id="322" name="Rectángulo 321"/>
          <p:cNvSpPr/>
          <p:nvPr/>
        </p:nvSpPr>
        <p:spPr>
          <a:xfrm rot="16200000">
            <a:off x="2971145" y="3939481"/>
            <a:ext cx="609669" cy="195332"/>
          </a:xfrm>
          <a:prstGeom prst="rect">
            <a:avLst/>
          </a:prstGeom>
        </p:spPr>
        <p:txBody>
          <a:bodyPr wrap="none">
            <a:spAutoFit/>
          </a:bodyPr>
          <a:lstStyle/>
          <a:p>
            <a:pPr defTabSz="664632">
              <a:spcAft>
                <a:spcPts val="274"/>
              </a:spcAft>
            </a:pPr>
            <a:r>
              <a:rPr lang="es-ES_tradnl" altLang="es-MX" sz="600" b="1" dirty="0"/>
              <a:t>INDÍGENA</a:t>
            </a:r>
          </a:p>
        </p:txBody>
      </p:sp>
      <p:sp>
        <p:nvSpPr>
          <p:cNvPr id="325" name="CuadroTexto 324"/>
          <p:cNvSpPr txBox="1"/>
          <p:nvPr/>
        </p:nvSpPr>
        <p:spPr>
          <a:xfrm>
            <a:off x="2970977" y="4247564"/>
            <a:ext cx="112986" cy="212292"/>
          </a:xfrm>
          <a:prstGeom prst="rect">
            <a:avLst/>
          </a:prstGeom>
          <a:noFill/>
        </p:spPr>
        <p:txBody>
          <a:bodyPr wrap="square" rtlCol="0">
            <a:spAutoFit/>
          </a:bodyPr>
          <a:lstStyle/>
          <a:p>
            <a:r>
              <a:rPr lang="es-MX" sz="554" b="1" dirty="0"/>
              <a:t>2</a:t>
            </a:r>
            <a:endParaRPr lang="es-MX" sz="1662" b="1" dirty="0"/>
          </a:p>
        </p:txBody>
      </p:sp>
      <p:sp>
        <p:nvSpPr>
          <p:cNvPr id="326" name="CuadroTexto 325"/>
          <p:cNvSpPr txBox="1"/>
          <p:nvPr/>
        </p:nvSpPr>
        <p:spPr>
          <a:xfrm>
            <a:off x="3082812" y="4247564"/>
            <a:ext cx="112986" cy="212292"/>
          </a:xfrm>
          <a:prstGeom prst="rect">
            <a:avLst/>
          </a:prstGeom>
          <a:noFill/>
        </p:spPr>
        <p:txBody>
          <a:bodyPr wrap="square" rtlCol="0">
            <a:spAutoFit/>
          </a:bodyPr>
          <a:lstStyle/>
          <a:p>
            <a:r>
              <a:rPr lang="es-MX" sz="554" b="1" dirty="0"/>
              <a:t>3</a:t>
            </a:r>
            <a:endParaRPr lang="es-MX" sz="1662" b="1" dirty="0"/>
          </a:p>
        </p:txBody>
      </p:sp>
      <p:sp>
        <p:nvSpPr>
          <p:cNvPr id="10" name="Rectángulo 9"/>
          <p:cNvSpPr/>
          <p:nvPr/>
        </p:nvSpPr>
        <p:spPr>
          <a:xfrm rot="16200000">
            <a:off x="3061989" y="3919141"/>
            <a:ext cx="644157" cy="195332"/>
          </a:xfrm>
          <a:prstGeom prst="rect">
            <a:avLst/>
          </a:prstGeom>
        </p:spPr>
        <p:txBody>
          <a:bodyPr wrap="none">
            <a:spAutoFit/>
          </a:bodyPr>
          <a:lstStyle/>
          <a:p>
            <a:r>
              <a:rPr lang="es-ES_tradnl" altLang="es-MX" sz="600" b="1" dirty="0"/>
              <a:t>MIGRANTE</a:t>
            </a:r>
            <a:endParaRPr lang="es-MX" sz="600" dirty="0"/>
          </a:p>
        </p:txBody>
      </p:sp>
      <p:sp>
        <p:nvSpPr>
          <p:cNvPr id="63" name="Text Box 376"/>
          <p:cNvSpPr txBox="1">
            <a:spLocks noChangeArrowheads="1"/>
          </p:cNvSpPr>
          <p:nvPr/>
        </p:nvSpPr>
        <p:spPr bwMode="auto">
          <a:xfrm>
            <a:off x="2841952" y="1506961"/>
            <a:ext cx="2130699" cy="218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pPr>
            <a:r>
              <a:rPr lang="es-ES_tradnl" altLang="es-MX" sz="646" b="1" dirty="0"/>
              <a:t>CURP:  </a:t>
            </a:r>
            <a:r>
              <a:rPr lang="es-ES_tradnl" altLang="es-MX" sz="738" b="1" dirty="0">
                <a:solidFill>
                  <a:srgbClr val="0070C0"/>
                </a:solidFill>
              </a:rPr>
              <a:t>MOOC980214MDFNLR01</a:t>
            </a:r>
          </a:p>
        </p:txBody>
      </p:sp>
      <p:sp>
        <p:nvSpPr>
          <p:cNvPr id="64" name="Line 373"/>
          <p:cNvSpPr>
            <a:spLocks noChangeShapeType="1"/>
          </p:cNvSpPr>
          <p:nvPr/>
        </p:nvSpPr>
        <p:spPr bwMode="auto">
          <a:xfrm>
            <a:off x="2865751" y="1542216"/>
            <a:ext cx="0" cy="28597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087" name="Line 46"/>
          <p:cNvSpPr>
            <a:spLocks noChangeShapeType="1"/>
          </p:cNvSpPr>
          <p:nvPr/>
        </p:nvSpPr>
        <p:spPr bwMode="auto">
          <a:xfrm>
            <a:off x="3436617" y="2419608"/>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71" name="Line 46"/>
          <p:cNvSpPr>
            <a:spLocks noChangeShapeType="1"/>
          </p:cNvSpPr>
          <p:nvPr/>
        </p:nvSpPr>
        <p:spPr bwMode="auto">
          <a:xfrm>
            <a:off x="2187716" y="4404592"/>
            <a:ext cx="0" cy="68846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077" name="Line 10"/>
          <p:cNvSpPr>
            <a:spLocks noChangeShapeType="1"/>
          </p:cNvSpPr>
          <p:nvPr/>
        </p:nvSpPr>
        <p:spPr bwMode="auto">
          <a:xfrm flipH="1">
            <a:off x="218103" y="4399265"/>
            <a:ext cx="11789334" cy="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121" name="Line 102"/>
          <p:cNvSpPr>
            <a:spLocks noChangeShapeType="1"/>
          </p:cNvSpPr>
          <p:nvPr/>
        </p:nvSpPr>
        <p:spPr bwMode="auto">
          <a:xfrm>
            <a:off x="218103" y="4287190"/>
            <a:ext cx="11789334"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6" name="Rectángulo 5"/>
          <p:cNvSpPr/>
          <p:nvPr/>
        </p:nvSpPr>
        <p:spPr>
          <a:xfrm rot="16200000">
            <a:off x="2431764" y="3675958"/>
            <a:ext cx="1008196" cy="195332"/>
          </a:xfrm>
          <a:prstGeom prst="rect">
            <a:avLst/>
          </a:prstGeom>
        </p:spPr>
        <p:txBody>
          <a:bodyPr wrap="none">
            <a:spAutoFit/>
          </a:bodyPr>
          <a:lstStyle/>
          <a:p>
            <a:r>
              <a:rPr lang="es-ES_tradnl" altLang="es-MX" sz="600" b="1" dirty="0"/>
              <a:t>DERECHOHABIENCIA</a:t>
            </a:r>
            <a:endParaRPr lang="es-MX" sz="600" dirty="0"/>
          </a:p>
        </p:txBody>
      </p:sp>
      <p:sp>
        <p:nvSpPr>
          <p:cNvPr id="329" name="CuadroTexto 328"/>
          <p:cNvSpPr txBox="1"/>
          <p:nvPr/>
        </p:nvSpPr>
        <p:spPr>
          <a:xfrm>
            <a:off x="2858923" y="4245630"/>
            <a:ext cx="112986" cy="212292"/>
          </a:xfrm>
          <a:prstGeom prst="rect">
            <a:avLst/>
          </a:prstGeom>
          <a:noFill/>
        </p:spPr>
        <p:txBody>
          <a:bodyPr wrap="square" rtlCol="0">
            <a:spAutoFit/>
          </a:bodyPr>
          <a:lstStyle/>
          <a:p>
            <a:r>
              <a:rPr lang="es-MX" sz="554" b="1" dirty="0"/>
              <a:t>1</a:t>
            </a:r>
          </a:p>
        </p:txBody>
      </p:sp>
      <p:sp>
        <p:nvSpPr>
          <p:cNvPr id="424" name="Text Box 368"/>
          <p:cNvSpPr txBox="1">
            <a:spLocks noChangeArrowheads="1"/>
          </p:cNvSpPr>
          <p:nvPr/>
        </p:nvSpPr>
        <p:spPr bwMode="auto">
          <a:xfrm>
            <a:off x="2114394" y="4364395"/>
            <a:ext cx="1892140" cy="228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ts val="388"/>
              </a:spcBef>
            </a:pPr>
            <a:r>
              <a:rPr lang="es-ES_tradnl" altLang="es-MX" sz="462" b="1" dirty="0"/>
              <a:t>Fecha de nacimiento</a:t>
            </a:r>
          </a:p>
          <a:p>
            <a:pPr>
              <a:spcBef>
                <a:spcPts val="388"/>
              </a:spcBef>
            </a:pPr>
            <a:r>
              <a:rPr lang="es-ES_tradnl" altLang="es-MX" sz="700" b="1" dirty="0">
                <a:solidFill>
                  <a:srgbClr val="0070C0"/>
                </a:solidFill>
              </a:rPr>
              <a:t>02/04/1970 </a:t>
            </a:r>
          </a:p>
          <a:p>
            <a:pPr>
              <a:spcBef>
                <a:spcPts val="388"/>
              </a:spcBef>
            </a:pPr>
            <a:r>
              <a:rPr lang="es-ES_tradnl" altLang="es-MX" sz="462" b="1" dirty="0"/>
              <a:t>Entidad de nacimiento</a:t>
            </a:r>
          </a:p>
          <a:p>
            <a:pPr>
              <a:spcBef>
                <a:spcPts val="388"/>
              </a:spcBef>
            </a:pPr>
            <a:r>
              <a:rPr lang="es-ES_tradnl" altLang="es-MX" sz="700" b="1" dirty="0">
                <a:solidFill>
                  <a:srgbClr val="0070C0"/>
                </a:solidFill>
              </a:rPr>
              <a:t>CHIAPAS</a:t>
            </a:r>
            <a:endParaRPr lang="es-ES_tradnl" altLang="es-MX" sz="646" b="1" dirty="0">
              <a:solidFill>
                <a:srgbClr val="0070C0"/>
              </a:solidFill>
            </a:endParaRPr>
          </a:p>
        </p:txBody>
      </p:sp>
      <p:sp>
        <p:nvSpPr>
          <p:cNvPr id="425" name="Text Box 332"/>
          <p:cNvSpPr txBox="1">
            <a:spLocks noChangeArrowheads="1"/>
          </p:cNvSpPr>
          <p:nvPr/>
        </p:nvSpPr>
        <p:spPr bwMode="auto">
          <a:xfrm>
            <a:off x="3668085" y="3267285"/>
            <a:ext cx="1634020" cy="204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spcBef>
                <a:spcPct val="50000"/>
              </a:spcBef>
            </a:pPr>
            <a:r>
              <a:rPr lang="es-ES_tradnl" altLang="es-MX" sz="738" b="1" dirty="0"/>
              <a:t>DATOS DE RESIDENCIA HABITUAL Y TELEFÓNICO</a:t>
            </a:r>
            <a:endParaRPr lang="es-ES_tradnl" altLang="es-MX" sz="923" dirty="0"/>
          </a:p>
        </p:txBody>
      </p:sp>
      <p:sp>
        <p:nvSpPr>
          <p:cNvPr id="426" name="Text Box 368"/>
          <p:cNvSpPr txBox="1">
            <a:spLocks noChangeArrowheads="1"/>
          </p:cNvSpPr>
          <p:nvPr/>
        </p:nvSpPr>
        <p:spPr bwMode="auto">
          <a:xfrm>
            <a:off x="3366809" y="4367898"/>
            <a:ext cx="1299785" cy="228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ts val="388"/>
              </a:spcBef>
            </a:pPr>
            <a:r>
              <a:rPr lang="es-ES_tradnl" altLang="es-MX" sz="462" b="1" dirty="0"/>
              <a:t>Calle y número (Exterior/Interior)</a:t>
            </a:r>
          </a:p>
          <a:p>
            <a:pPr>
              <a:spcBef>
                <a:spcPts val="388"/>
              </a:spcBef>
            </a:pPr>
            <a:r>
              <a:rPr lang="fr-FR" altLang="es-MX" sz="600" b="1" dirty="0">
                <a:solidFill>
                  <a:srgbClr val="0070C0"/>
                </a:solidFill>
              </a:rPr>
              <a:t>SAUCES N° EXT  21</a:t>
            </a:r>
            <a:endParaRPr lang="es-ES_tradnl" altLang="es-MX" sz="646" b="1" dirty="0">
              <a:solidFill>
                <a:srgbClr val="0070C0"/>
              </a:solidFill>
            </a:endParaRPr>
          </a:p>
          <a:p>
            <a:pPr>
              <a:spcBef>
                <a:spcPts val="388"/>
              </a:spcBef>
            </a:pPr>
            <a:r>
              <a:rPr lang="es-ES_tradnl" altLang="es-MX" sz="462" b="1" dirty="0"/>
              <a:t>Colonia y Localidad </a:t>
            </a:r>
          </a:p>
          <a:p>
            <a:pPr>
              <a:spcBef>
                <a:spcPts val="388"/>
              </a:spcBef>
            </a:pPr>
            <a:r>
              <a:rPr lang="es-ES_tradnl" altLang="es-MX" sz="600" b="1" dirty="0">
                <a:solidFill>
                  <a:srgbClr val="0070C0"/>
                </a:solidFill>
              </a:rPr>
              <a:t>SAGITARIO / LOPEZ MATEOS</a:t>
            </a:r>
            <a:endParaRPr lang="es-ES_tradnl" altLang="es-MX" sz="646" b="1" dirty="0">
              <a:solidFill>
                <a:srgbClr val="0070C0"/>
              </a:solidFill>
            </a:endParaRPr>
          </a:p>
          <a:p>
            <a:pPr>
              <a:spcBef>
                <a:spcPts val="388"/>
              </a:spcBef>
            </a:pPr>
            <a:endParaRPr lang="es-ES_tradnl" altLang="es-MX" sz="462" b="1" dirty="0"/>
          </a:p>
        </p:txBody>
      </p:sp>
      <p:sp>
        <p:nvSpPr>
          <p:cNvPr id="428" name="Text Box 368"/>
          <p:cNvSpPr txBox="1">
            <a:spLocks noChangeArrowheads="1"/>
          </p:cNvSpPr>
          <p:nvPr/>
        </p:nvSpPr>
        <p:spPr bwMode="auto">
          <a:xfrm>
            <a:off x="4596690" y="4379879"/>
            <a:ext cx="1285903"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ts val="388"/>
              </a:spcBef>
            </a:pPr>
            <a:r>
              <a:rPr lang="es-ES_tradnl" altLang="es-MX" sz="462" b="1" dirty="0"/>
              <a:t>Municipio y Entidad   </a:t>
            </a:r>
            <a:r>
              <a:rPr lang="es-ES_tradnl" altLang="es-MX" sz="600" b="1" dirty="0">
                <a:solidFill>
                  <a:srgbClr val="0070C0"/>
                </a:solidFill>
              </a:rPr>
              <a:t>CALVILLO /AGUASCALIENTES</a:t>
            </a:r>
          </a:p>
          <a:p>
            <a:pPr>
              <a:spcBef>
                <a:spcPts val="388"/>
              </a:spcBef>
            </a:pPr>
            <a:r>
              <a:rPr lang="es-ES_tradnl" altLang="es-MX" sz="462" b="1" dirty="0"/>
              <a:t>Teléfono</a:t>
            </a:r>
          </a:p>
          <a:p>
            <a:pPr>
              <a:spcBef>
                <a:spcPts val="388"/>
              </a:spcBef>
            </a:pPr>
            <a:r>
              <a:rPr lang="es-ES_tradnl" altLang="es-MX" sz="700" b="1" dirty="0">
                <a:solidFill>
                  <a:srgbClr val="0070C0"/>
                </a:solidFill>
              </a:rPr>
              <a:t>7753493421</a:t>
            </a:r>
          </a:p>
        </p:txBody>
      </p:sp>
      <p:sp>
        <p:nvSpPr>
          <p:cNvPr id="431" name="Text Box 351"/>
          <p:cNvSpPr txBox="1">
            <a:spLocks noChangeArrowheads="1"/>
          </p:cNvSpPr>
          <p:nvPr/>
        </p:nvSpPr>
        <p:spPr bwMode="auto">
          <a:xfrm>
            <a:off x="5672485" y="2409635"/>
            <a:ext cx="563684" cy="218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r>
              <a:rPr lang="es-ES_tradnl" altLang="es-MX" sz="462" b="1" dirty="0"/>
              <a:t>MEDIO DE</a:t>
            </a:r>
          </a:p>
          <a:p>
            <a:pPr algn="ctr"/>
            <a:r>
              <a:rPr lang="es-ES_tradnl" altLang="es-MX" sz="462" b="1" dirty="0"/>
              <a:t>ATENCIÓN</a:t>
            </a:r>
          </a:p>
        </p:txBody>
      </p:sp>
      <p:sp>
        <p:nvSpPr>
          <p:cNvPr id="434" name="Line 58"/>
          <p:cNvSpPr>
            <a:spLocks noChangeShapeType="1"/>
          </p:cNvSpPr>
          <p:nvPr/>
        </p:nvSpPr>
        <p:spPr bwMode="auto">
          <a:xfrm>
            <a:off x="7211112" y="2540278"/>
            <a:ext cx="0" cy="253871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36" name="Rectángulo 435"/>
          <p:cNvSpPr/>
          <p:nvPr/>
        </p:nvSpPr>
        <p:spPr>
          <a:xfrm rot="16200000">
            <a:off x="5682346" y="3575299"/>
            <a:ext cx="1230451" cy="187871"/>
          </a:xfrm>
          <a:prstGeom prst="rect">
            <a:avLst/>
          </a:prstGeom>
        </p:spPr>
        <p:txBody>
          <a:bodyPr wrap="none">
            <a:spAutoFit/>
          </a:bodyPr>
          <a:lstStyle/>
          <a:p>
            <a:pPr defTabSz="664632">
              <a:spcAft>
                <a:spcPts val="412"/>
              </a:spcAft>
            </a:pPr>
            <a:r>
              <a:rPr lang="es-ES_tradnl" altLang="es-MX" sz="554" b="1" dirty="0"/>
              <a:t>PROMOCIÓN Y PREVENCIÓN</a:t>
            </a:r>
          </a:p>
        </p:txBody>
      </p:sp>
      <p:sp>
        <p:nvSpPr>
          <p:cNvPr id="437" name="Rectángulo 436"/>
          <p:cNvSpPr/>
          <p:nvPr/>
        </p:nvSpPr>
        <p:spPr>
          <a:xfrm rot="16200000">
            <a:off x="5943401" y="3658394"/>
            <a:ext cx="1015860" cy="260442"/>
          </a:xfrm>
          <a:prstGeom prst="rect">
            <a:avLst/>
          </a:prstGeom>
        </p:spPr>
        <p:txBody>
          <a:bodyPr wrap="none">
            <a:spAutoFit/>
          </a:bodyPr>
          <a:lstStyle/>
          <a:p>
            <a:pPr defTabSz="664632">
              <a:lnSpc>
                <a:spcPts val="554"/>
              </a:lnSpc>
            </a:pPr>
            <a:r>
              <a:rPr lang="es-ES_tradnl" altLang="es-MX" sz="554" b="1" dirty="0"/>
              <a:t>CUIDADO A PACIENTE </a:t>
            </a:r>
          </a:p>
          <a:p>
            <a:pPr defTabSz="664632">
              <a:lnSpc>
                <a:spcPts val="554"/>
              </a:lnSpc>
            </a:pPr>
            <a:r>
              <a:rPr lang="es-ES_tradnl" altLang="es-MX" sz="554" b="1" dirty="0"/>
              <a:t>CON COVID-19</a:t>
            </a:r>
          </a:p>
        </p:txBody>
      </p:sp>
      <p:sp>
        <p:nvSpPr>
          <p:cNvPr id="438" name="Rectángulo 437"/>
          <p:cNvSpPr/>
          <p:nvPr/>
        </p:nvSpPr>
        <p:spPr>
          <a:xfrm rot="16200000">
            <a:off x="5986998" y="3498334"/>
            <a:ext cx="1278351" cy="260442"/>
          </a:xfrm>
          <a:prstGeom prst="rect">
            <a:avLst/>
          </a:prstGeom>
        </p:spPr>
        <p:txBody>
          <a:bodyPr wrap="none">
            <a:spAutoFit/>
          </a:bodyPr>
          <a:lstStyle/>
          <a:p>
            <a:pPr defTabSz="664632">
              <a:lnSpc>
                <a:spcPts val="554"/>
              </a:lnSpc>
            </a:pPr>
            <a:r>
              <a:rPr lang="es-ES_tradnl" altLang="es-MX" sz="554" b="1" dirty="0"/>
              <a:t>CONVIVENCIA CON PACIENTE </a:t>
            </a:r>
          </a:p>
          <a:p>
            <a:pPr defTabSz="664632">
              <a:lnSpc>
                <a:spcPts val="554"/>
              </a:lnSpc>
            </a:pPr>
            <a:r>
              <a:rPr lang="es-ES_tradnl" altLang="es-MX" sz="554" b="1" dirty="0"/>
              <a:t>COVID-19</a:t>
            </a:r>
          </a:p>
        </p:txBody>
      </p:sp>
      <p:sp>
        <p:nvSpPr>
          <p:cNvPr id="439" name="Line 59"/>
          <p:cNvSpPr>
            <a:spLocks noChangeShapeType="1"/>
          </p:cNvSpPr>
          <p:nvPr/>
        </p:nvSpPr>
        <p:spPr bwMode="auto">
          <a:xfrm>
            <a:off x="6350385" y="277689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40" name="Line 59"/>
          <p:cNvSpPr>
            <a:spLocks noChangeShapeType="1"/>
          </p:cNvSpPr>
          <p:nvPr/>
        </p:nvSpPr>
        <p:spPr bwMode="auto">
          <a:xfrm>
            <a:off x="6861278" y="2659380"/>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41" name="Line 59"/>
          <p:cNvSpPr>
            <a:spLocks noChangeShapeType="1"/>
          </p:cNvSpPr>
          <p:nvPr/>
        </p:nvSpPr>
        <p:spPr bwMode="auto">
          <a:xfrm>
            <a:off x="6523047" y="277689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64" name="Rectángulo 463"/>
          <p:cNvSpPr/>
          <p:nvPr/>
        </p:nvSpPr>
        <p:spPr>
          <a:xfrm rot="16200000">
            <a:off x="6294733" y="3572667"/>
            <a:ext cx="1333784" cy="260442"/>
          </a:xfrm>
          <a:prstGeom prst="rect">
            <a:avLst/>
          </a:prstGeom>
        </p:spPr>
        <p:txBody>
          <a:bodyPr wrap="square">
            <a:spAutoFit/>
          </a:bodyPr>
          <a:lstStyle/>
          <a:p>
            <a:pPr defTabSz="664632">
              <a:lnSpc>
                <a:spcPts val="554"/>
              </a:lnSpc>
            </a:pPr>
            <a:r>
              <a:rPr lang="es-ES_tradnl" altLang="es-MX" sz="554" b="1" dirty="0"/>
              <a:t>CONSEJERÍA DE </a:t>
            </a:r>
          </a:p>
          <a:p>
            <a:pPr defTabSz="664632">
              <a:lnSpc>
                <a:spcPts val="554"/>
              </a:lnSpc>
            </a:pPr>
            <a:r>
              <a:rPr lang="es-ES_tradnl" altLang="es-MX" sz="554" b="1" dirty="0"/>
              <a:t>PLANIFICACIÓN FAMILIAR</a:t>
            </a:r>
          </a:p>
        </p:txBody>
      </p:sp>
      <p:sp>
        <p:nvSpPr>
          <p:cNvPr id="465" name="Rectángulo 464"/>
          <p:cNvSpPr/>
          <p:nvPr/>
        </p:nvSpPr>
        <p:spPr>
          <a:xfrm rot="16200000">
            <a:off x="6637075" y="3718038"/>
            <a:ext cx="1004364" cy="260442"/>
          </a:xfrm>
          <a:prstGeom prst="rect">
            <a:avLst/>
          </a:prstGeom>
        </p:spPr>
        <p:txBody>
          <a:bodyPr wrap="none">
            <a:spAutoFit/>
          </a:bodyPr>
          <a:lstStyle/>
          <a:p>
            <a:pPr defTabSz="664632">
              <a:lnSpc>
                <a:spcPts val="554"/>
              </a:lnSpc>
            </a:pPr>
            <a:r>
              <a:rPr lang="es-ES_tradnl" altLang="es-MX" sz="554" b="1" dirty="0"/>
              <a:t>ORIENTACIÓN OTROS </a:t>
            </a:r>
          </a:p>
          <a:p>
            <a:pPr defTabSz="664632">
              <a:lnSpc>
                <a:spcPts val="554"/>
              </a:lnSpc>
            </a:pPr>
            <a:r>
              <a:rPr lang="es-ES_tradnl" altLang="es-MX" sz="554" b="1" dirty="0"/>
              <a:t>TEMAS DE SALUD</a:t>
            </a:r>
          </a:p>
        </p:txBody>
      </p:sp>
      <p:sp>
        <p:nvSpPr>
          <p:cNvPr id="466" name="CuadroTexto 465"/>
          <p:cNvSpPr txBox="1"/>
          <p:nvPr/>
        </p:nvSpPr>
        <p:spPr>
          <a:xfrm>
            <a:off x="6826300" y="4239946"/>
            <a:ext cx="456236" cy="212292"/>
          </a:xfrm>
          <a:prstGeom prst="rect">
            <a:avLst/>
          </a:prstGeom>
          <a:noFill/>
        </p:spPr>
        <p:txBody>
          <a:bodyPr wrap="square" rtlCol="0">
            <a:spAutoFit/>
          </a:bodyPr>
          <a:lstStyle/>
          <a:p>
            <a:r>
              <a:rPr lang="es-MX" sz="554" b="1" dirty="0"/>
              <a:t>11     4</a:t>
            </a:r>
            <a:endParaRPr lang="es-MX" sz="1662" b="1" dirty="0"/>
          </a:p>
        </p:txBody>
      </p:sp>
      <p:sp>
        <p:nvSpPr>
          <p:cNvPr id="22" name="Rectángulo 21"/>
          <p:cNvSpPr/>
          <p:nvPr/>
        </p:nvSpPr>
        <p:spPr>
          <a:xfrm>
            <a:off x="6152788" y="2612078"/>
            <a:ext cx="666686" cy="212292"/>
          </a:xfrm>
          <a:prstGeom prst="rect">
            <a:avLst/>
          </a:prstGeom>
        </p:spPr>
        <p:txBody>
          <a:bodyPr wrap="square">
            <a:spAutoFit/>
          </a:bodyPr>
          <a:lstStyle/>
          <a:p>
            <a:pPr algn="ctr"/>
            <a:r>
              <a:rPr lang="es-ES_tradnl" altLang="es-MX" sz="554" b="1" dirty="0"/>
              <a:t>COVID-19</a:t>
            </a:r>
            <a:endParaRPr lang="es-ES_tradnl" altLang="es-MX" sz="554" dirty="0"/>
          </a:p>
        </p:txBody>
      </p:sp>
      <p:sp>
        <p:nvSpPr>
          <p:cNvPr id="467" name="Line 345"/>
          <p:cNvSpPr>
            <a:spLocks noChangeShapeType="1"/>
          </p:cNvSpPr>
          <p:nvPr/>
        </p:nvSpPr>
        <p:spPr bwMode="auto">
          <a:xfrm>
            <a:off x="6119303" y="2768756"/>
            <a:ext cx="738151"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88" name="Line 59"/>
          <p:cNvSpPr>
            <a:spLocks noChangeShapeType="1"/>
          </p:cNvSpPr>
          <p:nvPr/>
        </p:nvSpPr>
        <p:spPr bwMode="auto">
          <a:xfrm>
            <a:off x="11779474" y="2540278"/>
            <a:ext cx="0" cy="253871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85" name="Line 46"/>
          <p:cNvSpPr>
            <a:spLocks noChangeShapeType="1"/>
          </p:cNvSpPr>
          <p:nvPr/>
        </p:nvSpPr>
        <p:spPr bwMode="auto">
          <a:xfrm>
            <a:off x="11895534" y="2421177"/>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95" name="Line 60"/>
          <p:cNvSpPr>
            <a:spLocks noChangeShapeType="1"/>
          </p:cNvSpPr>
          <p:nvPr/>
        </p:nvSpPr>
        <p:spPr bwMode="auto">
          <a:xfrm>
            <a:off x="11551264" y="2540278"/>
            <a:ext cx="0" cy="253871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29" name="Rectángulo 228"/>
          <p:cNvSpPr/>
          <p:nvPr/>
        </p:nvSpPr>
        <p:spPr>
          <a:xfrm rot="16200000">
            <a:off x="10984981" y="3419004"/>
            <a:ext cx="1713680" cy="187871"/>
          </a:xfrm>
          <a:prstGeom prst="rect">
            <a:avLst/>
          </a:prstGeom>
        </p:spPr>
        <p:txBody>
          <a:bodyPr wrap="square">
            <a:spAutoFit/>
          </a:bodyPr>
          <a:lstStyle/>
          <a:p>
            <a:r>
              <a:rPr lang="es-ES_tradnl" altLang="es-MX" sz="554" b="1" dirty="0"/>
              <a:t>PASE DE VISITA A DISTANCIA</a:t>
            </a:r>
            <a:endParaRPr lang="es-MX" sz="646" dirty="0"/>
          </a:p>
        </p:txBody>
      </p:sp>
      <p:sp>
        <p:nvSpPr>
          <p:cNvPr id="234" name="Rectángulo 233"/>
          <p:cNvSpPr/>
          <p:nvPr/>
        </p:nvSpPr>
        <p:spPr>
          <a:xfrm rot="16200000">
            <a:off x="11248677" y="2729338"/>
            <a:ext cx="848895" cy="233313"/>
          </a:xfrm>
          <a:prstGeom prst="rect">
            <a:avLst/>
          </a:prstGeom>
        </p:spPr>
        <p:txBody>
          <a:bodyPr wrap="square">
            <a:spAutoFit/>
          </a:bodyPr>
          <a:lstStyle/>
          <a:p>
            <a:pPr algn="ctr" defTabSz="664632">
              <a:lnSpc>
                <a:spcPts val="462"/>
              </a:lnSpc>
              <a:spcAft>
                <a:spcPts val="274"/>
              </a:spcAft>
            </a:pPr>
            <a:r>
              <a:rPr lang="es-ES_tradnl" altLang="es-MX" sz="462" b="1" dirty="0"/>
              <a:t>INTERCONSULTA A DISTANCIA</a:t>
            </a:r>
          </a:p>
        </p:txBody>
      </p:sp>
      <p:sp>
        <p:nvSpPr>
          <p:cNvPr id="3131" name="Line 377"/>
          <p:cNvSpPr>
            <a:spLocks noChangeShapeType="1"/>
          </p:cNvSpPr>
          <p:nvPr/>
        </p:nvSpPr>
        <p:spPr bwMode="auto">
          <a:xfrm flipH="1">
            <a:off x="10658358" y="2787644"/>
            <a:ext cx="1"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90" name="Line 61"/>
          <p:cNvSpPr>
            <a:spLocks noChangeShapeType="1"/>
          </p:cNvSpPr>
          <p:nvPr/>
        </p:nvSpPr>
        <p:spPr bwMode="auto">
          <a:xfrm>
            <a:off x="11337818" y="278764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96" name="Line 60"/>
          <p:cNvSpPr>
            <a:spLocks noChangeShapeType="1"/>
          </p:cNvSpPr>
          <p:nvPr/>
        </p:nvSpPr>
        <p:spPr bwMode="auto">
          <a:xfrm>
            <a:off x="10885359" y="278764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97" name="Line 61"/>
          <p:cNvSpPr>
            <a:spLocks noChangeShapeType="1"/>
          </p:cNvSpPr>
          <p:nvPr/>
        </p:nvSpPr>
        <p:spPr bwMode="auto">
          <a:xfrm>
            <a:off x="10770803" y="278764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98" name="Line 60"/>
          <p:cNvSpPr>
            <a:spLocks noChangeShapeType="1"/>
          </p:cNvSpPr>
          <p:nvPr/>
        </p:nvSpPr>
        <p:spPr bwMode="auto">
          <a:xfrm>
            <a:off x="11228251" y="278764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134" name="Line 382"/>
          <p:cNvSpPr>
            <a:spLocks noChangeShapeType="1"/>
          </p:cNvSpPr>
          <p:nvPr/>
        </p:nvSpPr>
        <p:spPr bwMode="auto">
          <a:xfrm>
            <a:off x="11110136" y="2540278"/>
            <a:ext cx="0" cy="253871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99" name="Line 30"/>
          <p:cNvSpPr>
            <a:spLocks noChangeShapeType="1"/>
          </p:cNvSpPr>
          <p:nvPr/>
        </p:nvSpPr>
        <p:spPr bwMode="auto">
          <a:xfrm flipH="1">
            <a:off x="10536356" y="2540278"/>
            <a:ext cx="1" cy="253871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112" name="Text Box 351"/>
          <p:cNvSpPr txBox="1">
            <a:spLocks noChangeArrowheads="1"/>
          </p:cNvSpPr>
          <p:nvPr/>
        </p:nvSpPr>
        <p:spPr bwMode="auto">
          <a:xfrm>
            <a:off x="10501099" y="2528183"/>
            <a:ext cx="633738" cy="198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r>
              <a:rPr lang="es-ES_tradnl" altLang="es-MX" sz="462" b="1" dirty="0"/>
              <a:t>SEGUIMIENTO</a:t>
            </a:r>
          </a:p>
          <a:p>
            <a:pPr algn="ctr"/>
            <a:r>
              <a:rPr lang="es-ES_tradnl" altLang="es-MX" sz="462" b="1" dirty="0"/>
              <a:t>A DISTANCIA</a:t>
            </a:r>
            <a:endParaRPr lang="es-ES_tradnl" altLang="es-MX" sz="462" dirty="0"/>
          </a:p>
        </p:txBody>
      </p:sp>
      <p:sp>
        <p:nvSpPr>
          <p:cNvPr id="223" name="Rectángulo 222"/>
          <p:cNvSpPr/>
          <p:nvPr/>
        </p:nvSpPr>
        <p:spPr>
          <a:xfrm rot="16200000">
            <a:off x="9985239" y="3543101"/>
            <a:ext cx="1465486" cy="187871"/>
          </a:xfrm>
          <a:prstGeom prst="rect">
            <a:avLst/>
          </a:prstGeom>
        </p:spPr>
        <p:txBody>
          <a:bodyPr wrap="square">
            <a:spAutoFit/>
          </a:bodyPr>
          <a:lstStyle/>
          <a:p>
            <a:r>
              <a:rPr lang="es-ES_tradnl" altLang="es-MX" sz="554" b="1" dirty="0"/>
              <a:t>ENFERMOS CRÓNICOS (UCID)</a:t>
            </a:r>
            <a:endParaRPr lang="es-MX" sz="646" dirty="0"/>
          </a:p>
        </p:txBody>
      </p:sp>
      <p:sp>
        <p:nvSpPr>
          <p:cNvPr id="225" name="Rectángulo 224"/>
          <p:cNvSpPr/>
          <p:nvPr/>
        </p:nvSpPr>
        <p:spPr>
          <a:xfrm rot="16200000">
            <a:off x="10301049" y="3976258"/>
            <a:ext cx="599174" cy="187871"/>
          </a:xfrm>
          <a:prstGeom prst="rect">
            <a:avLst/>
          </a:prstGeom>
        </p:spPr>
        <p:txBody>
          <a:bodyPr wrap="square">
            <a:spAutoFit/>
          </a:bodyPr>
          <a:lstStyle/>
          <a:p>
            <a:pPr defTabSz="664632"/>
            <a:r>
              <a:rPr lang="es-MX" altLang="es-MX" sz="554" b="1" dirty="0"/>
              <a:t>COVID-19</a:t>
            </a:r>
          </a:p>
        </p:txBody>
      </p:sp>
      <p:sp>
        <p:nvSpPr>
          <p:cNvPr id="226" name="Rectángulo 225"/>
          <p:cNvSpPr/>
          <p:nvPr/>
        </p:nvSpPr>
        <p:spPr>
          <a:xfrm rot="16200000">
            <a:off x="10310195" y="3626200"/>
            <a:ext cx="1266855" cy="187871"/>
          </a:xfrm>
          <a:prstGeom prst="rect">
            <a:avLst/>
          </a:prstGeom>
        </p:spPr>
        <p:txBody>
          <a:bodyPr wrap="none">
            <a:spAutoFit/>
          </a:bodyPr>
          <a:lstStyle/>
          <a:p>
            <a:pPr defTabSz="664632"/>
            <a:r>
              <a:rPr lang="es-ES_tradnl" altLang="es-MX" sz="554" b="1" dirty="0"/>
              <a:t>SALUD MATERNA-PERINATAL</a:t>
            </a:r>
          </a:p>
        </p:txBody>
      </p:sp>
      <p:sp>
        <p:nvSpPr>
          <p:cNvPr id="248" name="Rectángulo 247"/>
          <p:cNvSpPr/>
          <p:nvPr/>
        </p:nvSpPr>
        <p:spPr>
          <a:xfrm rot="16200000">
            <a:off x="10442743" y="3876925"/>
            <a:ext cx="780192" cy="187871"/>
          </a:xfrm>
          <a:prstGeom prst="rect">
            <a:avLst/>
          </a:prstGeom>
        </p:spPr>
        <p:txBody>
          <a:bodyPr wrap="none">
            <a:spAutoFit/>
          </a:bodyPr>
          <a:lstStyle/>
          <a:p>
            <a:pPr defTabSz="664632">
              <a:spcBef>
                <a:spcPts val="343"/>
              </a:spcBef>
            </a:pPr>
            <a:r>
              <a:rPr lang="es-ES_tradnl" altLang="es-MX" sz="554" b="1" dirty="0"/>
              <a:t>SALUD MENTAL</a:t>
            </a:r>
            <a:endParaRPr lang="es-ES_tradnl" altLang="es-MX" sz="554" dirty="0"/>
          </a:p>
        </p:txBody>
      </p:sp>
      <p:sp>
        <p:nvSpPr>
          <p:cNvPr id="469" name="Text Box 351"/>
          <p:cNvSpPr txBox="1">
            <a:spLocks noChangeArrowheads="1"/>
          </p:cNvSpPr>
          <p:nvPr/>
        </p:nvSpPr>
        <p:spPr bwMode="auto">
          <a:xfrm>
            <a:off x="11036819" y="2518129"/>
            <a:ext cx="584502" cy="218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ctr">
              <a:defRPr sz="500" b="1"/>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s-ES_tradnl" altLang="es-MX" sz="462" dirty="0"/>
              <a:t>MONITOREO A DISTANCIA</a:t>
            </a:r>
          </a:p>
        </p:txBody>
      </p:sp>
      <p:sp>
        <p:nvSpPr>
          <p:cNvPr id="470" name="Rectángulo 469"/>
          <p:cNvSpPr/>
          <p:nvPr/>
        </p:nvSpPr>
        <p:spPr>
          <a:xfrm rot="16200000">
            <a:off x="10777805" y="3764354"/>
            <a:ext cx="1008196" cy="187871"/>
          </a:xfrm>
          <a:prstGeom prst="rect">
            <a:avLst/>
          </a:prstGeom>
        </p:spPr>
        <p:txBody>
          <a:bodyPr wrap="none">
            <a:spAutoFit/>
          </a:bodyPr>
          <a:lstStyle/>
          <a:p>
            <a:r>
              <a:rPr lang="es-ES_tradnl" altLang="es-MX" sz="554" b="1" dirty="0"/>
              <a:t>ENFERMOS CRÓNICOS</a:t>
            </a:r>
            <a:endParaRPr lang="es-MX" sz="646" dirty="0"/>
          </a:p>
        </p:txBody>
      </p:sp>
      <p:sp>
        <p:nvSpPr>
          <p:cNvPr id="471" name="Rectángulo 470"/>
          <p:cNvSpPr/>
          <p:nvPr/>
        </p:nvSpPr>
        <p:spPr>
          <a:xfrm rot="16200000">
            <a:off x="10899620" y="3977656"/>
            <a:ext cx="559854" cy="187871"/>
          </a:xfrm>
          <a:prstGeom prst="rect">
            <a:avLst/>
          </a:prstGeom>
        </p:spPr>
        <p:txBody>
          <a:bodyPr wrap="none">
            <a:spAutoFit/>
          </a:bodyPr>
          <a:lstStyle/>
          <a:p>
            <a:pPr defTabSz="664632"/>
            <a:r>
              <a:rPr lang="es-MX" altLang="es-MX" sz="554" b="1" dirty="0"/>
              <a:t>COVID-19</a:t>
            </a:r>
          </a:p>
        </p:txBody>
      </p:sp>
      <p:sp>
        <p:nvSpPr>
          <p:cNvPr id="472" name="Rectángulo 471"/>
          <p:cNvSpPr/>
          <p:nvPr/>
        </p:nvSpPr>
        <p:spPr>
          <a:xfrm rot="16200000">
            <a:off x="10827817" y="3707556"/>
            <a:ext cx="1125070" cy="187871"/>
          </a:xfrm>
          <a:prstGeom prst="rect">
            <a:avLst/>
          </a:prstGeom>
        </p:spPr>
        <p:txBody>
          <a:bodyPr wrap="none">
            <a:spAutoFit/>
          </a:bodyPr>
          <a:lstStyle/>
          <a:p>
            <a:pPr defTabSz="664632"/>
            <a:r>
              <a:rPr lang="es-ES_tradnl" altLang="es-MX" sz="554" b="1" dirty="0"/>
              <a:t>EMBARAZO Y PUERPERIO</a:t>
            </a:r>
          </a:p>
        </p:txBody>
      </p:sp>
      <p:sp>
        <p:nvSpPr>
          <p:cNvPr id="474" name="CuadroTexto 473"/>
          <p:cNvSpPr txBox="1"/>
          <p:nvPr/>
        </p:nvSpPr>
        <p:spPr>
          <a:xfrm>
            <a:off x="10936906" y="4252557"/>
            <a:ext cx="574886" cy="212292"/>
          </a:xfrm>
          <a:prstGeom prst="rect">
            <a:avLst/>
          </a:prstGeom>
          <a:noFill/>
        </p:spPr>
        <p:txBody>
          <a:bodyPr wrap="square" rtlCol="0">
            <a:spAutoFit/>
          </a:bodyPr>
          <a:lstStyle/>
          <a:p>
            <a:r>
              <a:rPr lang="es-MX" sz="554" b="1" dirty="0"/>
              <a:t> 5    6    6    6</a:t>
            </a:r>
            <a:endParaRPr lang="es-MX" sz="1662" b="1" dirty="0"/>
          </a:p>
        </p:txBody>
      </p:sp>
      <p:sp>
        <p:nvSpPr>
          <p:cNvPr id="86" name="Line 57"/>
          <p:cNvSpPr>
            <a:spLocks noChangeShapeType="1"/>
          </p:cNvSpPr>
          <p:nvPr/>
        </p:nvSpPr>
        <p:spPr bwMode="auto">
          <a:xfrm>
            <a:off x="9503106"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93" name="Line 46"/>
          <p:cNvSpPr>
            <a:spLocks noChangeShapeType="1"/>
          </p:cNvSpPr>
          <p:nvPr/>
        </p:nvSpPr>
        <p:spPr bwMode="auto">
          <a:xfrm flipH="1">
            <a:off x="8935310"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35" name="Rectángulo 234"/>
          <p:cNvSpPr/>
          <p:nvPr/>
        </p:nvSpPr>
        <p:spPr>
          <a:xfrm rot="16200000">
            <a:off x="8149934" y="3428024"/>
            <a:ext cx="1695642" cy="187871"/>
          </a:xfrm>
          <a:prstGeom prst="rect">
            <a:avLst/>
          </a:prstGeom>
        </p:spPr>
        <p:txBody>
          <a:bodyPr wrap="square">
            <a:spAutoFit/>
          </a:bodyPr>
          <a:lstStyle/>
          <a:p>
            <a:pPr defTabSz="664632">
              <a:spcBef>
                <a:spcPts val="138"/>
              </a:spcBef>
            </a:pPr>
            <a:r>
              <a:rPr lang="es-ES_tradnl" altLang="es-MX" sz="554" b="1" dirty="0"/>
              <a:t>EMBARAZO (</a:t>
            </a:r>
            <a:r>
              <a:rPr lang="es-ES_tradnl" altLang="es-MX" sz="462" b="1" dirty="0"/>
              <a:t>SEMANA DE GESTACIÓN</a:t>
            </a:r>
            <a:r>
              <a:rPr lang="es-ES_tradnl" altLang="es-MX" sz="554" b="1" dirty="0"/>
              <a:t>)</a:t>
            </a:r>
          </a:p>
        </p:txBody>
      </p:sp>
      <p:sp>
        <p:nvSpPr>
          <p:cNvPr id="236" name="Rectángulo 235"/>
          <p:cNvSpPr/>
          <p:nvPr/>
        </p:nvSpPr>
        <p:spPr>
          <a:xfrm rot="16200000">
            <a:off x="8395906" y="3560749"/>
            <a:ext cx="1430192" cy="187871"/>
          </a:xfrm>
          <a:prstGeom prst="rect">
            <a:avLst/>
          </a:prstGeom>
        </p:spPr>
        <p:txBody>
          <a:bodyPr wrap="square">
            <a:spAutoFit/>
          </a:bodyPr>
          <a:lstStyle/>
          <a:p>
            <a:pPr defTabSz="664632">
              <a:spcBef>
                <a:spcPts val="138"/>
              </a:spcBef>
              <a:spcAft>
                <a:spcPts val="274"/>
              </a:spcAft>
            </a:pPr>
            <a:r>
              <a:rPr lang="es-ES_tradnl" altLang="es-MX" sz="554" b="1" dirty="0"/>
              <a:t>PUERPERIO (DÍAS)</a:t>
            </a:r>
          </a:p>
        </p:txBody>
      </p:sp>
      <p:sp>
        <p:nvSpPr>
          <p:cNvPr id="238" name="Rectángulo 237"/>
          <p:cNvSpPr/>
          <p:nvPr/>
        </p:nvSpPr>
        <p:spPr>
          <a:xfrm rot="16200000">
            <a:off x="9009567" y="3948465"/>
            <a:ext cx="654758" cy="187871"/>
          </a:xfrm>
          <a:prstGeom prst="rect">
            <a:avLst/>
          </a:prstGeom>
        </p:spPr>
        <p:txBody>
          <a:bodyPr wrap="square">
            <a:spAutoFit/>
          </a:bodyPr>
          <a:lstStyle/>
          <a:p>
            <a:r>
              <a:rPr lang="es-ES_tradnl" altLang="es-MX" sz="554" b="1" dirty="0"/>
              <a:t>DIABETES</a:t>
            </a:r>
            <a:endParaRPr lang="es-MX" sz="646" dirty="0"/>
          </a:p>
        </p:txBody>
      </p:sp>
      <p:sp>
        <p:nvSpPr>
          <p:cNvPr id="475" name="Line 338"/>
          <p:cNvSpPr>
            <a:spLocks noChangeShapeType="1"/>
          </p:cNvSpPr>
          <p:nvPr/>
        </p:nvSpPr>
        <p:spPr bwMode="auto">
          <a:xfrm>
            <a:off x="9736119"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76" name="Line 58"/>
          <p:cNvSpPr>
            <a:spLocks noChangeShapeType="1"/>
          </p:cNvSpPr>
          <p:nvPr/>
        </p:nvSpPr>
        <p:spPr bwMode="auto">
          <a:xfrm>
            <a:off x="9616465"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77" name="Line 339"/>
          <p:cNvSpPr>
            <a:spLocks noChangeShapeType="1"/>
          </p:cNvSpPr>
          <p:nvPr/>
        </p:nvSpPr>
        <p:spPr bwMode="auto">
          <a:xfrm>
            <a:off x="9962439"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78" name="Line 59"/>
          <p:cNvSpPr>
            <a:spLocks noChangeShapeType="1"/>
          </p:cNvSpPr>
          <p:nvPr/>
        </p:nvSpPr>
        <p:spPr bwMode="auto">
          <a:xfrm>
            <a:off x="9850661"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79" name="Rectángulo 478"/>
          <p:cNvSpPr/>
          <p:nvPr/>
        </p:nvSpPr>
        <p:spPr>
          <a:xfrm rot="16200000">
            <a:off x="8871045" y="3703706"/>
            <a:ext cx="1144276" cy="187871"/>
          </a:xfrm>
          <a:prstGeom prst="rect">
            <a:avLst/>
          </a:prstGeom>
        </p:spPr>
        <p:txBody>
          <a:bodyPr wrap="square">
            <a:spAutoFit/>
          </a:bodyPr>
          <a:lstStyle/>
          <a:p>
            <a:pPr defTabSz="664632"/>
            <a:r>
              <a:rPr lang="es-ES_tradnl" altLang="es-MX" sz="554" b="1" dirty="0"/>
              <a:t>HIPERTENSIÓN </a:t>
            </a:r>
          </a:p>
        </p:txBody>
      </p:sp>
      <p:sp>
        <p:nvSpPr>
          <p:cNvPr id="480" name="Rectángulo 479"/>
          <p:cNvSpPr/>
          <p:nvPr/>
        </p:nvSpPr>
        <p:spPr>
          <a:xfrm rot="16200000">
            <a:off x="9300602" y="3668397"/>
            <a:ext cx="1214892" cy="187871"/>
          </a:xfrm>
          <a:prstGeom prst="rect">
            <a:avLst/>
          </a:prstGeom>
        </p:spPr>
        <p:txBody>
          <a:bodyPr wrap="square">
            <a:spAutoFit/>
          </a:bodyPr>
          <a:lstStyle/>
          <a:p>
            <a:pPr defTabSz="664632"/>
            <a:r>
              <a:rPr lang="es-ES_tradnl" altLang="es-MX" sz="554" b="1" dirty="0"/>
              <a:t>INMUNOSUPRESIÓN</a:t>
            </a:r>
          </a:p>
        </p:txBody>
      </p:sp>
      <p:sp>
        <p:nvSpPr>
          <p:cNvPr id="481" name="Rectángulo 480"/>
          <p:cNvSpPr/>
          <p:nvPr/>
        </p:nvSpPr>
        <p:spPr>
          <a:xfrm rot="16200000">
            <a:off x="8732272" y="3442732"/>
            <a:ext cx="1666224" cy="187871"/>
          </a:xfrm>
          <a:prstGeom prst="rect">
            <a:avLst/>
          </a:prstGeom>
        </p:spPr>
        <p:txBody>
          <a:bodyPr wrap="square">
            <a:spAutoFit/>
          </a:bodyPr>
          <a:lstStyle/>
          <a:p>
            <a:pPr defTabSz="664632"/>
            <a:r>
              <a:rPr lang="es-MX" altLang="es-MX" sz="554" b="1" dirty="0"/>
              <a:t>ENFERMEDAD CARDIOVASCULAR</a:t>
            </a:r>
          </a:p>
        </p:txBody>
      </p:sp>
      <p:sp>
        <p:nvSpPr>
          <p:cNvPr id="482" name="Rectángulo 481"/>
          <p:cNvSpPr/>
          <p:nvPr/>
        </p:nvSpPr>
        <p:spPr>
          <a:xfrm rot="16200000">
            <a:off x="9360776" y="3605593"/>
            <a:ext cx="1335830" cy="187871"/>
          </a:xfrm>
          <a:prstGeom prst="rect">
            <a:avLst/>
          </a:prstGeom>
        </p:spPr>
        <p:txBody>
          <a:bodyPr wrap="none">
            <a:spAutoFit/>
          </a:bodyPr>
          <a:lstStyle/>
          <a:p>
            <a:pPr defTabSz="664632">
              <a:spcBef>
                <a:spcPts val="274"/>
              </a:spcBef>
            </a:pPr>
            <a:r>
              <a:rPr lang="es-ES_tradnl" altLang="es-MX" sz="554" b="1" dirty="0"/>
              <a:t>INSUFICIENCIA RENAL CRÓNICA</a:t>
            </a:r>
          </a:p>
        </p:txBody>
      </p:sp>
      <p:sp>
        <p:nvSpPr>
          <p:cNvPr id="483" name="Rectángulo 482"/>
          <p:cNvSpPr/>
          <p:nvPr/>
        </p:nvSpPr>
        <p:spPr>
          <a:xfrm rot="16200000">
            <a:off x="9462342" y="4048402"/>
            <a:ext cx="439145" cy="187871"/>
          </a:xfrm>
          <a:prstGeom prst="rect">
            <a:avLst/>
          </a:prstGeom>
        </p:spPr>
        <p:txBody>
          <a:bodyPr wrap="none">
            <a:spAutoFit/>
          </a:bodyPr>
          <a:lstStyle/>
          <a:p>
            <a:pPr defTabSz="664632">
              <a:spcBef>
                <a:spcPts val="343"/>
              </a:spcBef>
            </a:pPr>
            <a:r>
              <a:rPr lang="es-ES_tradnl" altLang="es-MX" sz="554" b="1" dirty="0"/>
              <a:t>ASMA</a:t>
            </a:r>
          </a:p>
        </p:txBody>
      </p:sp>
      <p:sp>
        <p:nvSpPr>
          <p:cNvPr id="3081" name="Line 34"/>
          <p:cNvSpPr>
            <a:spLocks noChangeShapeType="1"/>
          </p:cNvSpPr>
          <p:nvPr/>
        </p:nvSpPr>
        <p:spPr bwMode="auto">
          <a:xfrm flipH="1">
            <a:off x="8706228"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078" name="Line 20"/>
          <p:cNvSpPr>
            <a:spLocks noChangeShapeType="1"/>
          </p:cNvSpPr>
          <p:nvPr/>
        </p:nvSpPr>
        <p:spPr bwMode="auto">
          <a:xfrm flipH="1">
            <a:off x="8588009"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079" name="Line 30"/>
          <p:cNvSpPr>
            <a:spLocks noChangeShapeType="1"/>
          </p:cNvSpPr>
          <p:nvPr/>
        </p:nvSpPr>
        <p:spPr bwMode="auto">
          <a:xfrm flipH="1">
            <a:off x="8819477"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05" name="Rectángulo 204"/>
          <p:cNvSpPr/>
          <p:nvPr/>
        </p:nvSpPr>
        <p:spPr>
          <a:xfrm rot="16200000">
            <a:off x="6561556" y="3560900"/>
            <a:ext cx="1429889" cy="187871"/>
          </a:xfrm>
          <a:prstGeom prst="rect">
            <a:avLst/>
          </a:prstGeom>
        </p:spPr>
        <p:txBody>
          <a:bodyPr wrap="square">
            <a:spAutoFit/>
          </a:bodyPr>
          <a:lstStyle/>
          <a:p>
            <a:pPr defTabSz="664632">
              <a:spcAft>
                <a:spcPts val="274"/>
              </a:spcAft>
            </a:pPr>
            <a:r>
              <a:rPr lang="es-MX" sz="554" b="1" dirty="0"/>
              <a:t>FIEBRE</a:t>
            </a:r>
          </a:p>
        </p:txBody>
      </p:sp>
      <p:sp>
        <p:nvSpPr>
          <p:cNvPr id="217" name="Rectángulo 216"/>
          <p:cNvSpPr/>
          <p:nvPr/>
        </p:nvSpPr>
        <p:spPr>
          <a:xfrm rot="16200000">
            <a:off x="7031115" y="3567682"/>
            <a:ext cx="1416326" cy="187871"/>
          </a:xfrm>
          <a:prstGeom prst="rect">
            <a:avLst/>
          </a:prstGeom>
        </p:spPr>
        <p:txBody>
          <a:bodyPr wrap="square">
            <a:spAutoFit/>
          </a:bodyPr>
          <a:lstStyle/>
          <a:p>
            <a:pPr defTabSz="664632">
              <a:spcBef>
                <a:spcPts val="274"/>
              </a:spcBef>
              <a:spcAft>
                <a:spcPts val="274"/>
              </a:spcAft>
            </a:pPr>
            <a:r>
              <a:rPr lang="es-ES_tradnl" altLang="es-MX" sz="554" b="1" dirty="0"/>
              <a:t>CONJUNTIVITIS</a:t>
            </a:r>
          </a:p>
        </p:txBody>
      </p:sp>
      <p:sp>
        <p:nvSpPr>
          <p:cNvPr id="221" name="Rectángulo 220"/>
          <p:cNvSpPr/>
          <p:nvPr/>
        </p:nvSpPr>
        <p:spPr>
          <a:xfrm rot="16200000">
            <a:off x="8064920" y="3567682"/>
            <a:ext cx="1416326" cy="187871"/>
          </a:xfrm>
          <a:prstGeom prst="rect">
            <a:avLst/>
          </a:prstGeom>
        </p:spPr>
        <p:txBody>
          <a:bodyPr wrap="square">
            <a:spAutoFit/>
          </a:bodyPr>
          <a:lstStyle/>
          <a:p>
            <a:pPr defTabSz="664632">
              <a:spcAft>
                <a:spcPts val="274"/>
              </a:spcAft>
            </a:pPr>
            <a:r>
              <a:rPr lang="es-MX" altLang="es-MX" sz="554" b="1" dirty="0"/>
              <a:t>DISGEUSIA Y/O ANOSMIA</a:t>
            </a:r>
          </a:p>
        </p:txBody>
      </p:sp>
      <p:sp>
        <p:nvSpPr>
          <p:cNvPr id="222" name="Rectángulo 221"/>
          <p:cNvSpPr/>
          <p:nvPr/>
        </p:nvSpPr>
        <p:spPr>
          <a:xfrm rot="16200000">
            <a:off x="8176404" y="3567682"/>
            <a:ext cx="1416326" cy="187871"/>
          </a:xfrm>
          <a:prstGeom prst="rect">
            <a:avLst/>
          </a:prstGeom>
        </p:spPr>
        <p:txBody>
          <a:bodyPr wrap="square">
            <a:spAutoFit/>
          </a:bodyPr>
          <a:lstStyle/>
          <a:p>
            <a:r>
              <a:rPr lang="es-ES_tradnl" sz="554" b="1" dirty="0"/>
              <a:t>OTRO</a:t>
            </a:r>
            <a:endParaRPr lang="es-MX" sz="646" dirty="0"/>
          </a:p>
        </p:txBody>
      </p:sp>
      <p:sp>
        <p:nvSpPr>
          <p:cNvPr id="433" name="Line 338"/>
          <p:cNvSpPr>
            <a:spLocks noChangeShapeType="1"/>
          </p:cNvSpPr>
          <p:nvPr/>
        </p:nvSpPr>
        <p:spPr bwMode="auto">
          <a:xfrm flipH="1">
            <a:off x="8248976"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48" name="Line 339"/>
          <p:cNvSpPr>
            <a:spLocks noChangeShapeType="1"/>
          </p:cNvSpPr>
          <p:nvPr/>
        </p:nvSpPr>
        <p:spPr bwMode="auto">
          <a:xfrm>
            <a:off x="7557056"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49" name="Line 59"/>
          <p:cNvSpPr>
            <a:spLocks noChangeShapeType="1"/>
          </p:cNvSpPr>
          <p:nvPr/>
        </p:nvSpPr>
        <p:spPr bwMode="auto">
          <a:xfrm>
            <a:off x="7328042"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50" name="Line 377"/>
          <p:cNvSpPr>
            <a:spLocks noChangeShapeType="1"/>
          </p:cNvSpPr>
          <p:nvPr/>
        </p:nvSpPr>
        <p:spPr bwMode="auto">
          <a:xfrm>
            <a:off x="7440300"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r>
              <a:rPr lang="es-MX" sz="1662" dirty="0"/>
              <a:t> </a:t>
            </a:r>
          </a:p>
        </p:txBody>
      </p:sp>
      <p:sp>
        <p:nvSpPr>
          <p:cNvPr id="451" name="Line 377"/>
          <p:cNvSpPr>
            <a:spLocks noChangeShapeType="1"/>
          </p:cNvSpPr>
          <p:nvPr/>
        </p:nvSpPr>
        <p:spPr bwMode="auto">
          <a:xfrm flipH="1">
            <a:off x="7900638"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52" name="Line 339"/>
          <p:cNvSpPr>
            <a:spLocks noChangeShapeType="1"/>
          </p:cNvSpPr>
          <p:nvPr/>
        </p:nvSpPr>
        <p:spPr bwMode="auto">
          <a:xfrm flipH="1">
            <a:off x="8014299"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53" name="Line 59"/>
          <p:cNvSpPr>
            <a:spLocks noChangeShapeType="1"/>
          </p:cNvSpPr>
          <p:nvPr/>
        </p:nvSpPr>
        <p:spPr bwMode="auto">
          <a:xfrm flipH="1">
            <a:off x="7669651"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54" name="Line 377"/>
          <p:cNvSpPr>
            <a:spLocks noChangeShapeType="1"/>
          </p:cNvSpPr>
          <p:nvPr/>
        </p:nvSpPr>
        <p:spPr bwMode="auto">
          <a:xfrm flipH="1">
            <a:off x="7785009"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10" name="Rectángulo 209"/>
          <p:cNvSpPr/>
          <p:nvPr/>
        </p:nvSpPr>
        <p:spPr>
          <a:xfrm rot="16200000">
            <a:off x="8413638" y="4010351"/>
            <a:ext cx="487046" cy="187871"/>
          </a:xfrm>
          <a:prstGeom prst="rect">
            <a:avLst/>
          </a:prstGeom>
        </p:spPr>
        <p:txBody>
          <a:bodyPr wrap="none">
            <a:spAutoFit/>
          </a:bodyPr>
          <a:lstStyle/>
          <a:p>
            <a:pPr defTabSz="664632"/>
            <a:r>
              <a:rPr lang="es-ES_tradnl" altLang="es-MX" sz="554" b="1" dirty="0"/>
              <a:t>DISNEA</a:t>
            </a:r>
          </a:p>
        </p:txBody>
      </p:sp>
      <p:sp>
        <p:nvSpPr>
          <p:cNvPr id="444" name="Rectángulo 443"/>
          <p:cNvSpPr/>
          <p:nvPr/>
        </p:nvSpPr>
        <p:spPr>
          <a:xfrm rot="16200000">
            <a:off x="7826705" y="3567682"/>
            <a:ext cx="1416326" cy="187871"/>
          </a:xfrm>
          <a:prstGeom prst="rect">
            <a:avLst/>
          </a:prstGeom>
        </p:spPr>
        <p:txBody>
          <a:bodyPr wrap="square">
            <a:spAutoFit/>
          </a:bodyPr>
          <a:lstStyle/>
          <a:p>
            <a:pPr defTabSz="664632">
              <a:spcAft>
                <a:spcPts val="274"/>
              </a:spcAft>
            </a:pPr>
            <a:r>
              <a:rPr lang="es-ES_tradnl" altLang="es-MX" sz="554" b="1" dirty="0"/>
              <a:t>DOLOR TORÁCICO</a:t>
            </a:r>
          </a:p>
        </p:txBody>
      </p:sp>
      <p:sp>
        <p:nvSpPr>
          <p:cNvPr id="213" name="Rectángulo 212"/>
          <p:cNvSpPr/>
          <p:nvPr/>
        </p:nvSpPr>
        <p:spPr>
          <a:xfrm rot="16200000">
            <a:off x="7716558" y="3567682"/>
            <a:ext cx="1416326" cy="187871"/>
          </a:xfrm>
          <a:prstGeom prst="rect">
            <a:avLst/>
          </a:prstGeom>
        </p:spPr>
        <p:txBody>
          <a:bodyPr wrap="square">
            <a:spAutoFit/>
          </a:bodyPr>
          <a:lstStyle/>
          <a:p>
            <a:pPr defTabSz="664632"/>
            <a:r>
              <a:rPr lang="es-ES_tradnl" altLang="es-MX" sz="554" b="1" dirty="0"/>
              <a:t>DIARREA Y/O VÓMITO</a:t>
            </a:r>
          </a:p>
        </p:txBody>
      </p:sp>
      <p:sp>
        <p:nvSpPr>
          <p:cNvPr id="458" name="Rectángulo 457"/>
          <p:cNvSpPr/>
          <p:nvPr/>
        </p:nvSpPr>
        <p:spPr>
          <a:xfrm rot="16200000">
            <a:off x="7551998" y="3515253"/>
            <a:ext cx="1521183" cy="187871"/>
          </a:xfrm>
          <a:prstGeom prst="rect">
            <a:avLst/>
          </a:prstGeom>
        </p:spPr>
        <p:txBody>
          <a:bodyPr wrap="square">
            <a:spAutoFit/>
          </a:bodyPr>
          <a:lstStyle/>
          <a:p>
            <a:pPr defTabSz="664632"/>
            <a:r>
              <a:rPr lang="es-MX" altLang="es-MX" sz="554" b="1" dirty="0"/>
              <a:t>ATAQUE AL ESTADO GENERAL</a:t>
            </a:r>
          </a:p>
        </p:txBody>
      </p:sp>
      <p:sp>
        <p:nvSpPr>
          <p:cNvPr id="206" name="Rectángulo 205"/>
          <p:cNvSpPr/>
          <p:nvPr/>
        </p:nvSpPr>
        <p:spPr>
          <a:xfrm rot="16200000">
            <a:off x="7130634" y="3560900"/>
            <a:ext cx="1429889" cy="187871"/>
          </a:xfrm>
          <a:prstGeom prst="rect">
            <a:avLst/>
          </a:prstGeom>
        </p:spPr>
        <p:txBody>
          <a:bodyPr wrap="square">
            <a:spAutoFit/>
          </a:bodyPr>
          <a:lstStyle/>
          <a:p>
            <a:pPr defTabSz="664632">
              <a:spcAft>
                <a:spcPts val="274"/>
              </a:spcAft>
            </a:pPr>
            <a:r>
              <a:rPr lang="es-ES_tradnl" altLang="es-MX" sz="554" b="1" dirty="0"/>
              <a:t>TOS</a:t>
            </a:r>
          </a:p>
        </p:txBody>
      </p:sp>
      <p:sp>
        <p:nvSpPr>
          <p:cNvPr id="209" name="Rectángulo 208"/>
          <p:cNvSpPr/>
          <p:nvPr/>
        </p:nvSpPr>
        <p:spPr>
          <a:xfrm rot="16200000">
            <a:off x="7696803" y="3967786"/>
            <a:ext cx="527281" cy="187871"/>
          </a:xfrm>
          <a:prstGeom prst="rect">
            <a:avLst/>
          </a:prstGeom>
        </p:spPr>
        <p:txBody>
          <a:bodyPr wrap="none">
            <a:spAutoFit/>
          </a:bodyPr>
          <a:lstStyle/>
          <a:p>
            <a:pPr defTabSz="664632"/>
            <a:r>
              <a:rPr lang="es-MX" altLang="es-MX" sz="554" b="1" dirty="0"/>
              <a:t>CEFALEA</a:t>
            </a:r>
          </a:p>
        </p:txBody>
      </p:sp>
      <p:sp>
        <p:nvSpPr>
          <p:cNvPr id="456" name="Rectángulo 455"/>
          <p:cNvSpPr/>
          <p:nvPr/>
        </p:nvSpPr>
        <p:spPr>
          <a:xfrm rot="16200000">
            <a:off x="7365888" y="3567682"/>
            <a:ext cx="1416326" cy="187871"/>
          </a:xfrm>
          <a:prstGeom prst="rect">
            <a:avLst/>
          </a:prstGeom>
        </p:spPr>
        <p:txBody>
          <a:bodyPr wrap="square">
            <a:spAutoFit/>
          </a:bodyPr>
          <a:lstStyle/>
          <a:p>
            <a:pPr defTabSz="664632">
              <a:spcAft>
                <a:spcPts val="274"/>
              </a:spcAft>
            </a:pPr>
            <a:r>
              <a:rPr lang="es-MX" sz="554" b="1" dirty="0"/>
              <a:t>MIALGIAS</a:t>
            </a:r>
          </a:p>
        </p:txBody>
      </p:sp>
      <p:sp>
        <p:nvSpPr>
          <p:cNvPr id="457" name="Rectángulo 456"/>
          <p:cNvSpPr/>
          <p:nvPr/>
        </p:nvSpPr>
        <p:spPr>
          <a:xfrm rot="16200000">
            <a:off x="7479817" y="3567682"/>
            <a:ext cx="1416326" cy="187871"/>
          </a:xfrm>
          <a:prstGeom prst="rect">
            <a:avLst/>
          </a:prstGeom>
        </p:spPr>
        <p:txBody>
          <a:bodyPr wrap="square">
            <a:spAutoFit/>
          </a:bodyPr>
          <a:lstStyle/>
          <a:p>
            <a:pPr defTabSz="664632">
              <a:spcAft>
                <a:spcPts val="274"/>
              </a:spcAft>
            </a:pPr>
            <a:r>
              <a:rPr lang="es-ES_tradnl" altLang="es-MX" sz="554" b="1" dirty="0"/>
              <a:t>ARTRALGIAS</a:t>
            </a:r>
          </a:p>
        </p:txBody>
      </p:sp>
      <p:sp>
        <p:nvSpPr>
          <p:cNvPr id="445" name="Rectángulo 444"/>
          <p:cNvSpPr/>
          <p:nvPr/>
        </p:nvSpPr>
        <p:spPr>
          <a:xfrm rot="16200000">
            <a:off x="6673047" y="3567682"/>
            <a:ext cx="1416326" cy="187871"/>
          </a:xfrm>
          <a:prstGeom prst="rect">
            <a:avLst/>
          </a:prstGeom>
        </p:spPr>
        <p:txBody>
          <a:bodyPr wrap="square">
            <a:spAutoFit/>
          </a:bodyPr>
          <a:lstStyle/>
          <a:p>
            <a:pPr defTabSz="664632"/>
            <a:r>
              <a:rPr lang="es-MX" altLang="es-MX" sz="554" b="1" dirty="0"/>
              <a:t>ESCALOFRÍOS</a:t>
            </a:r>
          </a:p>
        </p:txBody>
      </p:sp>
      <p:sp>
        <p:nvSpPr>
          <p:cNvPr id="446" name="Rectángulo 445"/>
          <p:cNvSpPr/>
          <p:nvPr/>
        </p:nvSpPr>
        <p:spPr>
          <a:xfrm rot="16200000">
            <a:off x="6793115" y="3567682"/>
            <a:ext cx="1416326" cy="187871"/>
          </a:xfrm>
          <a:prstGeom prst="rect">
            <a:avLst/>
          </a:prstGeom>
        </p:spPr>
        <p:txBody>
          <a:bodyPr wrap="square">
            <a:spAutoFit/>
          </a:bodyPr>
          <a:lstStyle/>
          <a:p>
            <a:pPr defTabSz="664632"/>
            <a:r>
              <a:rPr lang="es-ES_tradnl" altLang="es-MX" sz="554" b="1" dirty="0"/>
              <a:t>ODINOFAGIA</a:t>
            </a:r>
          </a:p>
        </p:txBody>
      </p:sp>
      <p:sp>
        <p:nvSpPr>
          <p:cNvPr id="455" name="Line 339"/>
          <p:cNvSpPr>
            <a:spLocks noChangeShapeType="1"/>
          </p:cNvSpPr>
          <p:nvPr/>
        </p:nvSpPr>
        <p:spPr bwMode="auto">
          <a:xfrm flipH="1">
            <a:off x="8129925"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59" name="Rectángulo 458"/>
          <p:cNvSpPr/>
          <p:nvPr/>
        </p:nvSpPr>
        <p:spPr>
          <a:xfrm rot="16200000">
            <a:off x="6906913" y="3567682"/>
            <a:ext cx="1416326" cy="187871"/>
          </a:xfrm>
          <a:prstGeom prst="rect">
            <a:avLst/>
          </a:prstGeom>
        </p:spPr>
        <p:txBody>
          <a:bodyPr wrap="square">
            <a:spAutoFit/>
          </a:bodyPr>
          <a:lstStyle/>
          <a:p>
            <a:pPr defTabSz="664632"/>
            <a:r>
              <a:rPr lang="es-ES_tradnl" altLang="es-MX" sz="554" b="1" dirty="0"/>
              <a:t>RINORREA</a:t>
            </a:r>
          </a:p>
        </p:txBody>
      </p:sp>
      <p:sp>
        <p:nvSpPr>
          <p:cNvPr id="460" name="Line 338"/>
          <p:cNvSpPr>
            <a:spLocks noChangeShapeType="1"/>
          </p:cNvSpPr>
          <p:nvPr/>
        </p:nvSpPr>
        <p:spPr bwMode="auto">
          <a:xfrm flipH="1">
            <a:off x="8362103"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61" name="Line 338"/>
          <p:cNvSpPr>
            <a:spLocks noChangeShapeType="1"/>
          </p:cNvSpPr>
          <p:nvPr/>
        </p:nvSpPr>
        <p:spPr bwMode="auto">
          <a:xfrm flipH="1">
            <a:off x="8474028"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84" name="Line 30"/>
          <p:cNvSpPr>
            <a:spLocks noChangeShapeType="1"/>
          </p:cNvSpPr>
          <p:nvPr/>
        </p:nvSpPr>
        <p:spPr bwMode="auto">
          <a:xfrm>
            <a:off x="9050125" y="2787643"/>
            <a:ext cx="1"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85" name="Line 30"/>
          <p:cNvSpPr>
            <a:spLocks noChangeShapeType="1"/>
          </p:cNvSpPr>
          <p:nvPr/>
        </p:nvSpPr>
        <p:spPr bwMode="auto">
          <a:xfrm>
            <a:off x="9388171"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86" name="Rectángulo 485"/>
          <p:cNvSpPr/>
          <p:nvPr/>
        </p:nvSpPr>
        <p:spPr>
          <a:xfrm rot="16200000">
            <a:off x="9393348" y="3872244"/>
            <a:ext cx="807200" cy="187871"/>
          </a:xfrm>
          <a:prstGeom prst="rect">
            <a:avLst/>
          </a:prstGeom>
        </p:spPr>
        <p:txBody>
          <a:bodyPr wrap="square">
            <a:spAutoFit/>
          </a:bodyPr>
          <a:lstStyle/>
          <a:p>
            <a:pPr defTabSz="664632"/>
            <a:r>
              <a:rPr lang="es-MX" altLang="es-MX" sz="554" b="1" dirty="0"/>
              <a:t>EPOC</a:t>
            </a:r>
          </a:p>
        </p:txBody>
      </p:sp>
      <p:sp>
        <p:nvSpPr>
          <p:cNvPr id="487" name="Line 30"/>
          <p:cNvSpPr>
            <a:spLocks noChangeShapeType="1"/>
          </p:cNvSpPr>
          <p:nvPr/>
        </p:nvSpPr>
        <p:spPr bwMode="auto">
          <a:xfrm>
            <a:off x="9160793" y="2787643"/>
            <a:ext cx="1"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88" name="Line 30"/>
          <p:cNvSpPr>
            <a:spLocks noChangeShapeType="1"/>
          </p:cNvSpPr>
          <p:nvPr/>
        </p:nvSpPr>
        <p:spPr bwMode="auto">
          <a:xfrm>
            <a:off x="9276730" y="2787643"/>
            <a:ext cx="1"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89" name="Rectángulo 488"/>
          <p:cNvSpPr/>
          <p:nvPr/>
        </p:nvSpPr>
        <p:spPr>
          <a:xfrm rot="16200000">
            <a:off x="8882991" y="3938408"/>
            <a:ext cx="674873" cy="187871"/>
          </a:xfrm>
          <a:prstGeom prst="rect">
            <a:avLst/>
          </a:prstGeom>
        </p:spPr>
        <p:txBody>
          <a:bodyPr wrap="square">
            <a:spAutoFit/>
          </a:bodyPr>
          <a:lstStyle/>
          <a:p>
            <a:pPr defTabSz="664632">
              <a:spcBef>
                <a:spcPts val="274"/>
              </a:spcBef>
            </a:pPr>
            <a:r>
              <a:rPr lang="es-ES_tradnl" altLang="es-MX" sz="554" b="1" dirty="0"/>
              <a:t>OBESIDAD</a:t>
            </a:r>
          </a:p>
        </p:txBody>
      </p:sp>
      <p:sp>
        <p:nvSpPr>
          <p:cNvPr id="490" name="Line 338"/>
          <p:cNvSpPr>
            <a:spLocks noChangeShapeType="1"/>
          </p:cNvSpPr>
          <p:nvPr/>
        </p:nvSpPr>
        <p:spPr bwMode="auto">
          <a:xfrm>
            <a:off x="10078681"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91" name="Line 59"/>
          <p:cNvSpPr>
            <a:spLocks noChangeShapeType="1"/>
          </p:cNvSpPr>
          <p:nvPr/>
        </p:nvSpPr>
        <p:spPr bwMode="auto">
          <a:xfrm>
            <a:off x="10191983"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92" name="Rectángulo 491"/>
          <p:cNvSpPr/>
          <p:nvPr/>
        </p:nvSpPr>
        <p:spPr>
          <a:xfrm rot="16200000">
            <a:off x="9537772" y="3668397"/>
            <a:ext cx="1214892" cy="187871"/>
          </a:xfrm>
          <a:prstGeom prst="rect">
            <a:avLst/>
          </a:prstGeom>
        </p:spPr>
        <p:txBody>
          <a:bodyPr wrap="square">
            <a:spAutoFit/>
          </a:bodyPr>
          <a:lstStyle/>
          <a:p>
            <a:pPr defTabSz="664632"/>
            <a:r>
              <a:rPr lang="es-ES_tradnl" altLang="es-MX" sz="554" b="1" dirty="0"/>
              <a:t>TABAQUISMO</a:t>
            </a:r>
          </a:p>
        </p:txBody>
      </p:sp>
      <p:sp>
        <p:nvSpPr>
          <p:cNvPr id="493" name="Rectángulo 492"/>
          <p:cNvSpPr/>
          <p:nvPr/>
        </p:nvSpPr>
        <p:spPr>
          <a:xfrm rot="16200000">
            <a:off x="9980776" y="3990037"/>
            <a:ext cx="552190" cy="187871"/>
          </a:xfrm>
          <a:prstGeom prst="rect">
            <a:avLst/>
          </a:prstGeom>
        </p:spPr>
        <p:txBody>
          <a:bodyPr wrap="none">
            <a:spAutoFit/>
          </a:bodyPr>
          <a:lstStyle/>
          <a:p>
            <a:pPr defTabSz="664632">
              <a:spcBef>
                <a:spcPts val="274"/>
              </a:spcBef>
            </a:pPr>
            <a:r>
              <a:rPr lang="es-ES_tradnl" altLang="es-MX" sz="554" b="1" dirty="0"/>
              <a:t>VIH/SIDA</a:t>
            </a:r>
          </a:p>
        </p:txBody>
      </p:sp>
      <p:sp>
        <p:nvSpPr>
          <p:cNvPr id="494" name="Rectángulo 493"/>
          <p:cNvSpPr/>
          <p:nvPr/>
        </p:nvSpPr>
        <p:spPr>
          <a:xfrm rot="16200000">
            <a:off x="10090125" y="3989584"/>
            <a:ext cx="572521" cy="187871"/>
          </a:xfrm>
          <a:prstGeom prst="rect">
            <a:avLst/>
          </a:prstGeom>
        </p:spPr>
        <p:txBody>
          <a:bodyPr wrap="square">
            <a:spAutoFit/>
          </a:bodyPr>
          <a:lstStyle/>
          <a:p>
            <a:pPr defTabSz="664632">
              <a:spcBef>
                <a:spcPts val="274"/>
              </a:spcBef>
            </a:pPr>
            <a:r>
              <a:rPr lang="es-ES_tradnl" altLang="es-MX" sz="554" b="1" dirty="0"/>
              <a:t>CÁNCER</a:t>
            </a:r>
          </a:p>
        </p:txBody>
      </p:sp>
      <p:sp>
        <p:nvSpPr>
          <p:cNvPr id="495" name="Rectángulo 494"/>
          <p:cNvSpPr/>
          <p:nvPr/>
        </p:nvSpPr>
        <p:spPr>
          <a:xfrm rot="16200000">
            <a:off x="10264312" y="4050888"/>
            <a:ext cx="449913" cy="187871"/>
          </a:xfrm>
          <a:prstGeom prst="rect">
            <a:avLst/>
          </a:prstGeom>
        </p:spPr>
        <p:txBody>
          <a:bodyPr wrap="square">
            <a:spAutoFit/>
          </a:bodyPr>
          <a:lstStyle/>
          <a:p>
            <a:pPr defTabSz="664632">
              <a:spcBef>
                <a:spcPts val="274"/>
              </a:spcBef>
            </a:pPr>
            <a:r>
              <a:rPr lang="es-ES_tradnl" altLang="es-MX" sz="554" b="1" dirty="0"/>
              <a:t>OTRO</a:t>
            </a:r>
          </a:p>
        </p:txBody>
      </p:sp>
      <p:sp>
        <p:nvSpPr>
          <p:cNvPr id="496" name="Line 338"/>
          <p:cNvSpPr>
            <a:spLocks noChangeShapeType="1"/>
          </p:cNvSpPr>
          <p:nvPr/>
        </p:nvSpPr>
        <p:spPr bwMode="auto">
          <a:xfrm>
            <a:off x="10307780"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97" name="Line 59"/>
          <p:cNvSpPr>
            <a:spLocks noChangeShapeType="1"/>
          </p:cNvSpPr>
          <p:nvPr/>
        </p:nvSpPr>
        <p:spPr bwMode="auto">
          <a:xfrm flipH="1">
            <a:off x="10423562" y="2787643"/>
            <a:ext cx="1"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98" name="CuadroTexto 497"/>
          <p:cNvSpPr txBox="1"/>
          <p:nvPr/>
        </p:nvSpPr>
        <p:spPr>
          <a:xfrm>
            <a:off x="221403" y="5069719"/>
            <a:ext cx="11607678" cy="1661993"/>
          </a:xfrm>
          <a:prstGeom prst="rect">
            <a:avLst/>
          </a:prstGeom>
          <a:noFill/>
        </p:spPr>
        <p:txBody>
          <a:bodyPr wrap="square" rtlCol="0">
            <a:spAutoFit/>
          </a:bodyPr>
          <a:lstStyle/>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1. DERECHOHABIENCIA:</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1</a:t>
            </a:r>
            <a:r>
              <a:rPr lang="es-MX" sz="600" dirty="0">
                <a:latin typeface="Tahoma" panose="020B0604030504040204" pitchFamily="34" charset="0"/>
                <a:ea typeface="Tahoma" panose="020B0604030504040204" pitchFamily="34" charset="0"/>
                <a:cs typeface="Tahoma" panose="020B0604030504040204" pitchFamily="34" charset="0"/>
              </a:rPr>
              <a:t>.IMSS,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.ISSSTE,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.INSABI/SPSS,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.PEMEX, </a:t>
            </a:r>
            <a:r>
              <a:rPr lang="es-MX" sz="600" b="1" dirty="0">
                <a:latin typeface="Tahoma" panose="020B0604030504040204" pitchFamily="34" charset="0"/>
                <a:ea typeface="Tahoma" panose="020B0604030504040204" pitchFamily="34" charset="0"/>
                <a:cs typeface="Tahoma" panose="020B0604030504040204" pitchFamily="34" charset="0"/>
              </a:rPr>
              <a:t>5</a:t>
            </a:r>
            <a:r>
              <a:rPr lang="es-MX" sz="600" dirty="0">
                <a:latin typeface="Tahoma" panose="020B0604030504040204" pitchFamily="34" charset="0"/>
                <a:ea typeface="Tahoma" panose="020B0604030504040204" pitchFamily="34" charset="0"/>
                <a:cs typeface="Tahoma" panose="020B0604030504040204" pitchFamily="34" charset="0"/>
              </a:rPr>
              <a:t>.SEDENA,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.SEMAR, </a:t>
            </a:r>
            <a:r>
              <a:rPr lang="es-MX" sz="600" b="1" dirty="0">
                <a:latin typeface="Tahoma" panose="020B0604030504040204" pitchFamily="34" charset="0"/>
                <a:ea typeface="Tahoma" panose="020B0604030504040204" pitchFamily="34" charset="0"/>
                <a:cs typeface="Tahoma" panose="020B0604030504040204" pitchFamily="34" charset="0"/>
              </a:rPr>
              <a:t>7</a:t>
            </a:r>
            <a:r>
              <a:rPr lang="es-MX" sz="600" dirty="0">
                <a:latin typeface="Tahoma" panose="020B0604030504040204" pitchFamily="34" charset="0"/>
                <a:ea typeface="Tahoma" panose="020B0604030504040204" pitchFamily="34" charset="0"/>
                <a:cs typeface="Tahoma" panose="020B0604030504040204" pitchFamily="34" charset="0"/>
              </a:rPr>
              <a:t>.IMSS-BIENESTAR, </a:t>
            </a:r>
            <a:r>
              <a:rPr lang="es-MX" sz="600" b="1" dirty="0">
                <a:latin typeface="Tahoma" panose="020B0604030504040204" pitchFamily="34" charset="0"/>
                <a:ea typeface="Tahoma" panose="020B0604030504040204" pitchFamily="34" charset="0"/>
                <a:cs typeface="Tahoma" panose="020B0604030504040204" pitchFamily="34" charset="0"/>
              </a:rPr>
              <a:t>8</a:t>
            </a:r>
            <a:r>
              <a:rPr lang="es-MX" sz="600" dirty="0">
                <a:latin typeface="Tahoma" panose="020B0604030504040204" pitchFamily="34" charset="0"/>
                <a:ea typeface="Tahoma" panose="020B0604030504040204" pitchFamily="34" charset="0"/>
                <a:cs typeface="Tahoma" panose="020B0604030504040204" pitchFamily="34" charset="0"/>
              </a:rPr>
              <a:t>.GOBIERNO ESTATAL, </a:t>
            </a:r>
            <a:r>
              <a:rPr lang="es-MX" sz="600" b="1" dirty="0">
                <a:latin typeface="Tahoma" panose="020B0604030504040204" pitchFamily="34" charset="0"/>
                <a:ea typeface="Tahoma" panose="020B0604030504040204" pitchFamily="34" charset="0"/>
                <a:cs typeface="Tahoma" panose="020B0604030504040204" pitchFamily="34" charset="0"/>
              </a:rPr>
              <a:t>9</a:t>
            </a:r>
            <a:r>
              <a:rPr lang="es-MX" sz="600" dirty="0">
                <a:latin typeface="Tahoma" panose="020B0604030504040204" pitchFamily="34" charset="0"/>
                <a:ea typeface="Tahoma" panose="020B0604030504040204" pitchFamily="34" charset="0"/>
                <a:cs typeface="Tahoma" panose="020B0604030504040204" pitchFamily="34" charset="0"/>
              </a:rPr>
              <a:t>.SEGURO PRIVADO, </a:t>
            </a:r>
            <a:r>
              <a:rPr lang="es-MX" sz="600" b="1" dirty="0">
                <a:latin typeface="Tahoma" panose="020B0604030504040204" pitchFamily="34" charset="0"/>
                <a:ea typeface="Tahoma" panose="020B0604030504040204" pitchFamily="34" charset="0"/>
                <a:cs typeface="Tahoma" panose="020B0604030504040204" pitchFamily="34" charset="0"/>
              </a:rPr>
              <a:t>10</a:t>
            </a:r>
            <a:r>
              <a:rPr lang="es-MX" sz="600" dirty="0">
                <a:latin typeface="Tahoma" panose="020B0604030504040204" pitchFamily="34" charset="0"/>
                <a:ea typeface="Tahoma" panose="020B0604030504040204" pitchFamily="34" charset="0"/>
                <a:cs typeface="Tahoma" panose="020B0604030504040204" pitchFamily="34" charset="0"/>
              </a:rPr>
              <a:t>.ISFAM, </a:t>
            </a:r>
            <a:r>
              <a:rPr lang="es-MX" sz="600" b="1" dirty="0">
                <a:latin typeface="Tahoma" panose="020B0604030504040204" pitchFamily="34" charset="0"/>
                <a:ea typeface="Tahoma" panose="020B0604030504040204" pitchFamily="34" charset="0"/>
                <a:cs typeface="Tahoma" panose="020B0604030504040204" pitchFamily="34" charset="0"/>
              </a:rPr>
              <a:t>88</a:t>
            </a:r>
            <a:r>
              <a:rPr lang="es-MX" sz="600" dirty="0">
                <a:latin typeface="Tahoma" panose="020B0604030504040204" pitchFamily="34" charset="0"/>
                <a:ea typeface="Tahoma" panose="020B0604030504040204" pitchFamily="34" charset="0"/>
                <a:cs typeface="Tahoma" panose="020B0604030504040204" pitchFamily="34" charset="0"/>
              </a:rPr>
              <a:t>.OTRA, </a:t>
            </a:r>
            <a:r>
              <a:rPr lang="es-MX" sz="600" b="1" dirty="0">
                <a:latin typeface="Tahoma" panose="020B0604030504040204" pitchFamily="34" charset="0"/>
                <a:ea typeface="Tahoma" panose="020B0604030504040204" pitchFamily="34" charset="0"/>
                <a:cs typeface="Tahoma" panose="020B0604030504040204" pitchFamily="34" charset="0"/>
              </a:rPr>
              <a:t>99</a:t>
            </a:r>
            <a:r>
              <a:rPr lang="es-MX" sz="600" dirty="0">
                <a:latin typeface="Tahoma" panose="020B0604030504040204" pitchFamily="34" charset="0"/>
                <a:ea typeface="Tahoma" panose="020B0604030504040204" pitchFamily="34" charset="0"/>
                <a:cs typeface="Tahoma" panose="020B0604030504040204" pitchFamily="34" charset="0"/>
              </a:rPr>
              <a:t>.SE IGANORA, </a:t>
            </a:r>
            <a:r>
              <a:rPr lang="es-MX" sz="600" b="1" dirty="0">
                <a:latin typeface="Tahoma" panose="020B0604030504040204" pitchFamily="34" charset="0"/>
                <a:ea typeface="Tahoma" panose="020B0604030504040204" pitchFamily="34" charset="0"/>
                <a:cs typeface="Tahoma" panose="020B0604030504040204" pitchFamily="34" charset="0"/>
              </a:rPr>
              <a:t>0</a:t>
            </a:r>
            <a:r>
              <a:rPr lang="es-MX" sz="600" dirty="0">
                <a:latin typeface="Tahoma" panose="020B0604030504040204" pitchFamily="34" charset="0"/>
                <a:ea typeface="Tahoma" panose="020B0604030504040204" pitchFamily="34" charset="0"/>
                <a:cs typeface="Tahoma" panose="020B0604030504040204" pitchFamily="34" charset="0"/>
              </a:rPr>
              <a:t>.NINGUNA</a:t>
            </a:r>
            <a:endParaRPr lang="es-MX" sz="600" b="1" dirty="0">
              <a:latin typeface="Tahoma" panose="020B0604030504040204" pitchFamily="34" charset="0"/>
              <a:ea typeface="Tahoma" panose="020B0604030504040204" pitchFamily="34" charset="0"/>
              <a:cs typeface="Tahoma" panose="020B0604030504040204" pitchFamily="34" charset="0"/>
            </a:endParaRP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2. CLAVE DE EDAD:</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D</a:t>
            </a:r>
            <a:r>
              <a:rPr lang="es-MX" sz="600" dirty="0">
                <a:latin typeface="Tahoma" panose="020B0604030504040204" pitchFamily="34" charset="0"/>
                <a:ea typeface="Tahoma" panose="020B0604030504040204" pitchFamily="34" charset="0"/>
                <a:cs typeface="Tahoma" panose="020B0604030504040204" pitchFamily="34" charset="0"/>
              </a:rPr>
              <a:t>.DÍAS, </a:t>
            </a:r>
            <a:r>
              <a:rPr lang="es-MX" sz="600" b="1" dirty="0">
                <a:latin typeface="Tahoma" panose="020B0604030504040204" pitchFamily="34" charset="0"/>
                <a:ea typeface="Tahoma" panose="020B0604030504040204" pitchFamily="34" charset="0"/>
                <a:cs typeface="Tahoma" panose="020B0604030504040204" pitchFamily="34" charset="0"/>
              </a:rPr>
              <a:t>M</a:t>
            </a:r>
            <a:r>
              <a:rPr lang="es-MX" sz="600" dirty="0">
                <a:latin typeface="Tahoma" panose="020B0604030504040204" pitchFamily="34" charset="0"/>
                <a:ea typeface="Tahoma" panose="020B0604030504040204" pitchFamily="34" charset="0"/>
                <a:cs typeface="Tahoma" panose="020B0604030504040204" pitchFamily="34" charset="0"/>
              </a:rPr>
              <a:t>.MESES, </a:t>
            </a:r>
            <a:r>
              <a:rPr lang="es-MX" sz="600" b="1" dirty="0">
                <a:latin typeface="Tahoma" panose="020B0604030504040204" pitchFamily="34" charset="0"/>
                <a:ea typeface="Tahoma" panose="020B0604030504040204" pitchFamily="34" charset="0"/>
                <a:cs typeface="Tahoma" panose="020B0604030504040204" pitchFamily="34" charset="0"/>
              </a:rPr>
              <a:t>A</a:t>
            </a:r>
            <a:r>
              <a:rPr lang="es-MX" sz="600" dirty="0">
                <a:latin typeface="Tahoma" panose="020B0604030504040204" pitchFamily="34" charset="0"/>
                <a:ea typeface="Tahoma" panose="020B0604030504040204" pitchFamily="34" charset="0"/>
                <a:cs typeface="Tahoma" panose="020B0604030504040204" pitchFamily="34" charset="0"/>
              </a:rPr>
              <a:t>.AÑOS </a:t>
            </a: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3. SEXO:</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1</a:t>
            </a:r>
            <a:r>
              <a:rPr lang="es-MX" sz="600" dirty="0">
                <a:latin typeface="Tahoma" panose="020B0604030504040204" pitchFamily="34" charset="0"/>
                <a:ea typeface="Tahoma" panose="020B0604030504040204" pitchFamily="34" charset="0"/>
                <a:cs typeface="Tahoma" panose="020B0604030504040204" pitchFamily="34" charset="0"/>
              </a:rPr>
              <a:t>.HOMBRE,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.MUJER,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.ITERSEXUAL, </a:t>
            </a:r>
            <a:r>
              <a:rPr lang="es-MX" sz="600" b="1" dirty="0">
                <a:latin typeface="Tahoma" panose="020B0604030504040204" pitchFamily="34" charset="0"/>
                <a:ea typeface="Tahoma" panose="020B0604030504040204" pitchFamily="34" charset="0"/>
                <a:cs typeface="Tahoma" panose="020B0604030504040204" pitchFamily="34" charset="0"/>
              </a:rPr>
              <a:t>8</a:t>
            </a:r>
            <a:r>
              <a:rPr lang="es-MX" sz="600" dirty="0">
                <a:latin typeface="Tahoma" panose="020B0604030504040204" pitchFamily="34" charset="0"/>
                <a:ea typeface="Tahoma" panose="020B0604030504040204" pitchFamily="34" charset="0"/>
                <a:cs typeface="Tahoma" panose="020B0604030504040204" pitchFamily="34" charset="0"/>
              </a:rPr>
              <a:t>.SE IGNORA, </a:t>
            </a:r>
            <a:r>
              <a:rPr lang="es-MX" sz="600" b="1" dirty="0">
                <a:latin typeface="Tahoma" panose="020B0604030504040204" pitchFamily="34" charset="0"/>
                <a:ea typeface="Tahoma" panose="020B0604030504040204" pitchFamily="34" charset="0"/>
                <a:cs typeface="Tahoma" panose="020B0604030504040204" pitchFamily="34" charset="0"/>
              </a:rPr>
              <a:t>9</a:t>
            </a:r>
            <a:r>
              <a:rPr lang="es-MX" sz="600" dirty="0">
                <a:latin typeface="Tahoma" panose="020B0604030504040204" pitchFamily="34" charset="0"/>
                <a:ea typeface="Tahoma" panose="020B0604030504040204" pitchFamily="34" charset="0"/>
                <a:cs typeface="Tahoma" panose="020B0604030504040204" pitchFamily="34" charset="0"/>
              </a:rPr>
              <a:t>.NO ESPECIFICADO</a:t>
            </a: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4. ORIENTACIÓN OTROS TEMAS DE SALUD: 1</a:t>
            </a:r>
            <a:r>
              <a:rPr lang="es-MX" sz="600" dirty="0">
                <a:latin typeface="Tahoma" panose="020B0604030504040204" pitchFamily="34" charset="0"/>
                <a:ea typeface="Tahoma" panose="020B0604030504040204" pitchFamily="34" charset="0"/>
                <a:cs typeface="Tahoma" panose="020B0604030504040204" pitchFamily="34" charset="0"/>
              </a:rPr>
              <a:t>.DEPRESIÓN,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.ANSIEDAD,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.ADICCIONES,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.OTRO PROBLEMA DE SALUD MENTAL, </a:t>
            </a:r>
            <a:r>
              <a:rPr lang="es-MX" sz="600" b="1" dirty="0">
                <a:latin typeface="Tahoma" panose="020B0604030504040204" pitchFamily="34" charset="0"/>
                <a:ea typeface="Tahoma" panose="020B0604030504040204" pitchFamily="34" charset="0"/>
                <a:cs typeface="Tahoma" panose="020B0604030504040204" pitchFamily="34" charset="0"/>
              </a:rPr>
              <a:t>5</a:t>
            </a:r>
            <a:r>
              <a:rPr lang="es-MX" sz="600" dirty="0">
                <a:latin typeface="Tahoma" panose="020B0604030504040204" pitchFamily="34" charset="0"/>
                <a:ea typeface="Tahoma" panose="020B0604030504040204" pitchFamily="34" charset="0"/>
                <a:cs typeface="Tahoma" panose="020B0604030504040204" pitchFamily="34" charset="0"/>
              </a:rPr>
              <a:t>.VACUNACIÓN,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.ESTIMULACIÓN TEMPRANA, </a:t>
            </a:r>
            <a:r>
              <a:rPr lang="es-MX" sz="600" b="1" dirty="0">
                <a:latin typeface="Tahoma" panose="020B0604030504040204" pitchFamily="34" charset="0"/>
                <a:ea typeface="Tahoma" panose="020B0604030504040204" pitchFamily="34" charset="0"/>
                <a:cs typeface="Tahoma" panose="020B0604030504040204" pitchFamily="34" charset="0"/>
              </a:rPr>
              <a:t>7</a:t>
            </a:r>
            <a:r>
              <a:rPr lang="es-MX" sz="600" dirty="0">
                <a:latin typeface="Tahoma" panose="020B0604030504040204" pitchFamily="34" charset="0"/>
                <a:ea typeface="Tahoma" panose="020B0604030504040204" pitchFamily="34" charset="0"/>
                <a:cs typeface="Tahoma" panose="020B0604030504040204" pitchFamily="34" charset="0"/>
              </a:rPr>
              <a:t>.ENFERMEDADES CRÓNICAS, </a:t>
            </a:r>
            <a:r>
              <a:rPr lang="es-MX" sz="600" b="1" dirty="0">
                <a:latin typeface="Tahoma" panose="020B0604030504040204" pitchFamily="34" charset="0"/>
                <a:ea typeface="Tahoma" panose="020B0604030504040204" pitchFamily="34" charset="0"/>
                <a:cs typeface="Tahoma" panose="020B0604030504040204" pitchFamily="34" charset="0"/>
              </a:rPr>
              <a:t>8</a:t>
            </a:r>
            <a:r>
              <a:rPr lang="es-MX" sz="600" dirty="0">
                <a:latin typeface="Tahoma" panose="020B0604030504040204" pitchFamily="34" charset="0"/>
                <a:ea typeface="Tahoma" panose="020B0604030504040204" pitchFamily="34" charset="0"/>
                <a:cs typeface="Tahoma" panose="020B0604030504040204" pitchFamily="34" charset="0"/>
              </a:rPr>
              <a:t>.INFECCIONES DE TRASMISIÓN SEXUAL, </a:t>
            </a:r>
            <a:r>
              <a:rPr lang="es-MX" sz="600" b="1" dirty="0">
                <a:latin typeface="Tahoma" panose="020B0604030504040204" pitchFamily="34" charset="0"/>
                <a:ea typeface="Tahoma" panose="020B0604030504040204" pitchFamily="34" charset="0"/>
                <a:cs typeface="Tahoma" panose="020B0604030504040204" pitchFamily="34" charset="0"/>
              </a:rPr>
              <a:t>9</a:t>
            </a:r>
            <a:r>
              <a:rPr lang="es-MX" sz="600" dirty="0">
                <a:latin typeface="Tahoma" panose="020B0604030504040204" pitchFamily="34" charset="0"/>
                <a:ea typeface="Tahoma" panose="020B0604030504040204" pitchFamily="34" charset="0"/>
                <a:cs typeface="Tahoma" panose="020B0604030504040204" pitchFamily="34" charset="0"/>
              </a:rPr>
              <a:t>.EMBARAZO, </a:t>
            </a:r>
            <a:r>
              <a:rPr lang="es-MX" sz="600" b="1" dirty="0">
                <a:latin typeface="Tahoma" panose="020B0604030504040204" pitchFamily="34" charset="0"/>
                <a:ea typeface="Tahoma" panose="020B0604030504040204" pitchFamily="34" charset="0"/>
                <a:cs typeface="Tahoma" panose="020B0604030504040204" pitchFamily="34" charset="0"/>
              </a:rPr>
              <a:t>10</a:t>
            </a:r>
            <a:r>
              <a:rPr lang="es-MX" sz="600" dirty="0">
                <a:latin typeface="Tahoma" panose="020B0604030504040204" pitchFamily="34" charset="0"/>
                <a:ea typeface="Tahoma" panose="020B0604030504040204" pitchFamily="34" charset="0"/>
                <a:cs typeface="Tahoma" panose="020B0604030504040204" pitchFamily="34" charset="0"/>
              </a:rPr>
              <a:t>.VIOLENCIA FAMILIAR, </a:t>
            </a:r>
            <a:r>
              <a:rPr lang="es-MX" sz="600" b="1" dirty="0">
                <a:latin typeface="Tahoma" panose="020B0604030504040204" pitchFamily="34" charset="0"/>
                <a:ea typeface="Tahoma" panose="020B0604030504040204" pitchFamily="34" charset="0"/>
                <a:cs typeface="Tahoma" panose="020B0604030504040204" pitchFamily="34" charset="0"/>
              </a:rPr>
              <a:t>11</a:t>
            </a:r>
            <a:r>
              <a:rPr lang="es-MX" sz="600" dirty="0">
                <a:latin typeface="Tahoma" panose="020B0604030504040204" pitchFamily="34" charset="0"/>
                <a:ea typeface="Tahoma" panose="020B0604030504040204" pitchFamily="34" charset="0"/>
                <a:cs typeface="Tahoma" panose="020B0604030504040204" pitchFamily="34" charset="0"/>
              </a:rPr>
              <a:t>.ABUSO SEXUAL, </a:t>
            </a:r>
            <a:r>
              <a:rPr lang="es-MX" sz="600" b="1" dirty="0">
                <a:latin typeface="Tahoma" panose="020B0604030504040204" pitchFamily="34" charset="0"/>
                <a:ea typeface="Tahoma" panose="020B0604030504040204" pitchFamily="34" charset="0"/>
                <a:cs typeface="Tahoma" panose="020B0604030504040204" pitchFamily="34" charset="0"/>
              </a:rPr>
              <a:t>12</a:t>
            </a:r>
            <a:r>
              <a:rPr lang="es-MX" sz="600" dirty="0">
                <a:latin typeface="Tahoma" panose="020B0604030504040204" pitchFamily="34" charset="0"/>
                <a:ea typeface="Tahoma" panose="020B0604030504040204" pitchFamily="34" charset="0"/>
                <a:cs typeface="Tahoma" panose="020B0604030504040204" pitchFamily="34" charset="0"/>
              </a:rPr>
              <a:t>.CÁNCER DE MAMA, </a:t>
            </a:r>
            <a:r>
              <a:rPr lang="es-MX" sz="600" b="1" dirty="0">
                <a:latin typeface="Tahoma" panose="020B0604030504040204" pitchFamily="34" charset="0"/>
                <a:ea typeface="Tahoma" panose="020B0604030504040204" pitchFamily="34" charset="0"/>
                <a:cs typeface="Tahoma" panose="020B0604030504040204" pitchFamily="34" charset="0"/>
              </a:rPr>
              <a:t>13</a:t>
            </a:r>
            <a:r>
              <a:rPr lang="es-MX" sz="600" dirty="0">
                <a:latin typeface="Tahoma" panose="020B0604030504040204" pitchFamily="34" charset="0"/>
                <a:ea typeface="Tahoma" panose="020B0604030504040204" pitchFamily="34" charset="0"/>
                <a:cs typeface="Tahoma" panose="020B0604030504040204" pitchFamily="34" charset="0"/>
              </a:rPr>
              <a:t>.ANTICONCEPCIÓN DE EMERGENCIA, </a:t>
            </a:r>
            <a:r>
              <a:rPr lang="es-MX" sz="600" b="1" dirty="0">
                <a:latin typeface="Tahoma" panose="020B0604030504040204" pitchFamily="34" charset="0"/>
                <a:ea typeface="Tahoma" panose="020B0604030504040204" pitchFamily="34" charset="0"/>
                <a:cs typeface="Tahoma" panose="020B0604030504040204" pitchFamily="34" charset="0"/>
              </a:rPr>
              <a:t>14</a:t>
            </a:r>
            <a:r>
              <a:rPr lang="es-MX" sz="600" dirty="0">
                <a:latin typeface="Tahoma" panose="020B0604030504040204" pitchFamily="34" charset="0"/>
                <a:ea typeface="Tahoma" panose="020B0604030504040204" pitchFamily="34" charset="0"/>
                <a:cs typeface="Tahoma" panose="020B0604030504040204" pitchFamily="34" charset="0"/>
              </a:rPr>
              <a:t>.ENFERMEDADES DIARREICAS O RESPIRATORIAS EN MENORES DE 5 AÑOS, </a:t>
            </a:r>
            <a:r>
              <a:rPr lang="es-MX" sz="600" b="1" dirty="0">
                <a:latin typeface="Tahoma" panose="020B0604030504040204" pitchFamily="34" charset="0"/>
                <a:ea typeface="Tahoma" panose="020B0604030504040204" pitchFamily="34" charset="0"/>
                <a:cs typeface="Tahoma" panose="020B0604030504040204" pitchFamily="34" charset="0"/>
              </a:rPr>
              <a:t>15</a:t>
            </a:r>
            <a:r>
              <a:rPr lang="es-MX" sz="600" dirty="0">
                <a:latin typeface="Tahoma" panose="020B0604030504040204" pitchFamily="34" charset="0"/>
                <a:ea typeface="Tahoma" panose="020B0604030504040204" pitchFamily="34" charset="0"/>
                <a:cs typeface="Tahoma" panose="020B0604030504040204" pitchFamily="34" charset="0"/>
              </a:rPr>
              <a:t>.NUTRICIÓN, </a:t>
            </a:r>
            <a:r>
              <a:rPr lang="es-MX" sz="600" b="1" dirty="0">
                <a:latin typeface="Tahoma" panose="020B0604030504040204" pitchFamily="34" charset="0"/>
                <a:ea typeface="Tahoma" panose="020B0604030504040204" pitchFamily="34" charset="0"/>
                <a:cs typeface="Tahoma" panose="020B0604030504040204" pitchFamily="34" charset="0"/>
              </a:rPr>
              <a:t>88</a:t>
            </a:r>
            <a:r>
              <a:rPr lang="es-MX" sz="600" dirty="0">
                <a:latin typeface="Tahoma" panose="020B0604030504040204" pitchFamily="34" charset="0"/>
                <a:ea typeface="Tahoma" panose="020B0604030504040204" pitchFamily="34" charset="0"/>
                <a:cs typeface="Tahoma" panose="020B0604030504040204" pitchFamily="34" charset="0"/>
              </a:rPr>
              <a:t>.OTRO.</a:t>
            </a:r>
            <a:endParaRPr lang="es-MX" sz="600" b="1" dirty="0">
              <a:latin typeface="Tahoma" panose="020B0604030504040204" pitchFamily="34" charset="0"/>
              <a:ea typeface="Tahoma" panose="020B0604030504040204" pitchFamily="34" charset="0"/>
              <a:cs typeface="Tahoma" panose="020B0604030504040204" pitchFamily="34" charset="0"/>
            </a:endParaRP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5. OTROS PROBLEMAS DE SALUD: 1.</a:t>
            </a:r>
            <a:r>
              <a:rPr lang="es-MX" sz="600" dirty="0">
                <a:latin typeface="Tahoma" panose="020B0604030504040204" pitchFamily="34" charset="0"/>
                <a:ea typeface="Tahoma" panose="020B0604030504040204" pitchFamily="34" charset="0"/>
                <a:cs typeface="Tahoma" panose="020B0604030504040204" pitchFamily="34" charset="0"/>
              </a:rPr>
              <a:t>LEPRA,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.TUBERCULOSIS,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.BRUCELOSIS,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.TAENOSIS/CISTICERCOSIS, </a:t>
            </a:r>
            <a:r>
              <a:rPr lang="es-MX" sz="600" b="1" dirty="0">
                <a:latin typeface="Tahoma" panose="020B0604030504040204" pitchFamily="34" charset="0"/>
                <a:ea typeface="Tahoma" panose="020B0604030504040204" pitchFamily="34" charset="0"/>
                <a:cs typeface="Tahoma" panose="020B0604030504040204" pitchFamily="34" charset="0"/>
              </a:rPr>
              <a:t>5</a:t>
            </a:r>
            <a:r>
              <a:rPr lang="es-MX" sz="600" dirty="0">
                <a:latin typeface="Tahoma" panose="020B0604030504040204" pitchFamily="34" charset="0"/>
                <a:ea typeface="Tahoma" panose="020B0604030504040204" pitchFamily="34" charset="0"/>
                <a:cs typeface="Tahoma" panose="020B0604030504040204" pitchFamily="34" charset="0"/>
              </a:rPr>
              <a:t>.PLANIFICACIÓN FAMILIAR,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.APOYO PSICOEMOCIONAL POR VIOLENCIA DE GÉNERO</a:t>
            </a:r>
            <a:r>
              <a:rPr lang="es-MX" sz="600" b="1" dirty="0">
                <a:latin typeface="Tahoma" panose="020B0604030504040204" pitchFamily="34" charset="0"/>
                <a:ea typeface="Tahoma" panose="020B0604030504040204" pitchFamily="34" charset="0"/>
                <a:cs typeface="Tahoma" panose="020B0604030504040204" pitchFamily="34" charset="0"/>
              </a:rPr>
              <a:t>, 7.</a:t>
            </a:r>
            <a:r>
              <a:rPr lang="es-MX" sz="600" dirty="0">
                <a:latin typeface="Tahoma" panose="020B0604030504040204" pitchFamily="34" charset="0"/>
                <a:ea typeface="Tahoma" panose="020B0604030504040204" pitchFamily="34" charset="0"/>
                <a:cs typeface="Tahoma" panose="020B0604030504040204" pitchFamily="34" charset="0"/>
              </a:rPr>
              <a:t>ASMA</a:t>
            </a:r>
            <a:r>
              <a:rPr lang="es-MX" sz="600" b="1" dirty="0">
                <a:latin typeface="Tahoma" panose="020B0604030504040204" pitchFamily="34" charset="0"/>
                <a:ea typeface="Tahoma" panose="020B0604030504040204" pitchFamily="34" charset="0"/>
                <a:cs typeface="Tahoma" panose="020B0604030504040204" pitchFamily="34" charset="0"/>
              </a:rPr>
              <a:t>, 8</a:t>
            </a:r>
            <a:r>
              <a:rPr lang="es-MX" sz="600" dirty="0">
                <a:latin typeface="Tahoma" panose="020B0604030504040204" pitchFamily="34" charset="0"/>
                <a:ea typeface="Tahoma" panose="020B0604030504040204" pitchFamily="34" charset="0"/>
                <a:cs typeface="Tahoma" panose="020B0604030504040204" pitchFamily="34" charset="0"/>
              </a:rPr>
              <a:t>.EPOC, </a:t>
            </a:r>
            <a:r>
              <a:rPr lang="es-MX" sz="600" b="1" dirty="0">
                <a:latin typeface="Tahoma" panose="020B0604030504040204" pitchFamily="34" charset="0"/>
                <a:ea typeface="Tahoma" panose="020B0604030504040204" pitchFamily="34" charset="0"/>
                <a:cs typeface="Tahoma" panose="020B0604030504040204" pitchFamily="34" charset="0"/>
              </a:rPr>
              <a:t>9.</a:t>
            </a:r>
            <a:r>
              <a:rPr lang="es-MX" sz="600" dirty="0">
                <a:latin typeface="Tahoma" panose="020B0604030504040204" pitchFamily="34" charset="0"/>
                <a:ea typeface="Tahoma" panose="020B0604030504040204" pitchFamily="34" charset="0"/>
                <a:cs typeface="Tahoma" panose="020B0604030504040204" pitchFamily="34" charset="0"/>
              </a:rPr>
              <a:t>DERMATITIS</a:t>
            </a:r>
            <a:r>
              <a:rPr lang="es-MX" sz="600" b="1" dirty="0">
                <a:latin typeface="Tahoma" panose="020B0604030504040204" pitchFamily="34" charset="0"/>
                <a:ea typeface="Tahoma" panose="020B0604030504040204" pitchFamily="34" charset="0"/>
                <a:cs typeface="Tahoma" panose="020B0604030504040204" pitchFamily="34" charset="0"/>
              </a:rPr>
              <a:t>, 10.</a:t>
            </a:r>
            <a:r>
              <a:rPr lang="es-MX" sz="600" dirty="0">
                <a:latin typeface="Tahoma" panose="020B0604030504040204" pitchFamily="34" charset="0"/>
                <a:ea typeface="Tahoma" panose="020B0604030504040204" pitchFamily="34" charset="0"/>
                <a:cs typeface="Tahoma" panose="020B0604030504040204" pitchFamily="34" charset="0"/>
              </a:rPr>
              <a:t>EPILEPSIA</a:t>
            </a:r>
            <a:r>
              <a:rPr lang="es-MX" sz="600" b="1" dirty="0">
                <a:latin typeface="Tahoma" panose="020B0604030504040204" pitchFamily="34" charset="0"/>
                <a:ea typeface="Tahoma" panose="020B0604030504040204" pitchFamily="34" charset="0"/>
                <a:cs typeface="Tahoma" panose="020B0604030504040204" pitchFamily="34" charset="0"/>
              </a:rPr>
              <a:t>, 11.</a:t>
            </a:r>
            <a:r>
              <a:rPr lang="es-MX" sz="600" dirty="0">
                <a:latin typeface="Tahoma" panose="020B0604030504040204" pitchFamily="34" charset="0"/>
                <a:ea typeface="Tahoma" panose="020B0604030504040204" pitchFamily="34" charset="0"/>
                <a:cs typeface="Tahoma" panose="020B0604030504040204" pitchFamily="34" charset="0"/>
              </a:rPr>
              <a:t>VIH</a:t>
            </a:r>
            <a:r>
              <a:rPr lang="es-MX" sz="600" b="1" dirty="0">
                <a:latin typeface="Tahoma" panose="020B0604030504040204" pitchFamily="34" charset="0"/>
                <a:ea typeface="Tahoma" panose="020B0604030504040204" pitchFamily="34" charset="0"/>
                <a:cs typeface="Tahoma" panose="020B0604030504040204" pitchFamily="34" charset="0"/>
              </a:rPr>
              <a:t>, 12.</a:t>
            </a:r>
            <a:r>
              <a:rPr lang="es-MX" sz="600" dirty="0">
                <a:latin typeface="Tahoma" panose="020B0604030504040204" pitchFamily="34" charset="0"/>
                <a:ea typeface="Tahoma" panose="020B0604030504040204" pitchFamily="34" charset="0"/>
                <a:cs typeface="Tahoma" panose="020B0604030504040204" pitchFamily="34" charset="0"/>
              </a:rPr>
              <a:t>IVU PERSISTENTE</a:t>
            </a:r>
            <a:r>
              <a:rPr lang="es-MX" sz="600" b="1" dirty="0">
                <a:latin typeface="Tahoma" panose="020B0604030504040204" pitchFamily="34" charset="0"/>
                <a:ea typeface="Tahoma" panose="020B0604030504040204" pitchFamily="34" charset="0"/>
                <a:cs typeface="Tahoma" panose="020B0604030504040204" pitchFamily="34" charset="0"/>
              </a:rPr>
              <a:t>, 13.</a:t>
            </a:r>
            <a:r>
              <a:rPr lang="es-MX" sz="600" dirty="0">
                <a:latin typeface="Tahoma" panose="020B0604030504040204" pitchFamily="34" charset="0"/>
                <a:ea typeface="Tahoma" panose="020B0604030504040204" pitchFamily="34" charset="0"/>
                <a:cs typeface="Tahoma" panose="020B0604030504040204" pitchFamily="34" charset="0"/>
              </a:rPr>
              <a:t>UROLITIASIS</a:t>
            </a:r>
            <a:r>
              <a:rPr lang="es-MX" sz="600" b="1" dirty="0">
                <a:latin typeface="Tahoma" panose="020B0604030504040204" pitchFamily="34" charset="0"/>
                <a:ea typeface="Tahoma" panose="020B0604030504040204" pitchFamily="34" charset="0"/>
                <a:cs typeface="Tahoma" panose="020B0604030504040204" pitchFamily="34" charset="0"/>
              </a:rPr>
              <a:t>, 14.</a:t>
            </a:r>
            <a:r>
              <a:rPr lang="es-MX" sz="600" dirty="0">
                <a:latin typeface="Tahoma" panose="020B0604030504040204" pitchFamily="34" charset="0"/>
                <a:ea typeface="Tahoma" panose="020B0604030504040204" pitchFamily="34" charset="0"/>
                <a:cs typeface="Tahoma" panose="020B0604030504040204" pitchFamily="34" charset="0"/>
              </a:rPr>
              <a:t>REFLUJO GASTROESOFAGICO</a:t>
            </a:r>
            <a:r>
              <a:rPr lang="es-MX" sz="600" b="1" dirty="0">
                <a:latin typeface="Tahoma" panose="020B0604030504040204" pitchFamily="34" charset="0"/>
                <a:ea typeface="Tahoma" panose="020B0604030504040204" pitchFamily="34" charset="0"/>
                <a:cs typeface="Tahoma" panose="020B0604030504040204" pitchFamily="34" charset="0"/>
              </a:rPr>
              <a:t>, 15.</a:t>
            </a:r>
            <a:r>
              <a:rPr lang="es-MX" sz="600" dirty="0">
                <a:latin typeface="Tahoma" panose="020B0604030504040204" pitchFamily="34" charset="0"/>
                <a:ea typeface="Tahoma" panose="020B0604030504040204" pitchFamily="34" charset="0"/>
                <a:cs typeface="Tahoma" panose="020B0604030504040204" pitchFamily="34" charset="0"/>
              </a:rPr>
              <a:t>MIGRAÑA, </a:t>
            </a:r>
            <a:r>
              <a:rPr lang="es-MX" sz="600" b="1" dirty="0">
                <a:latin typeface="Tahoma" panose="020B0604030504040204" pitchFamily="34" charset="0"/>
                <a:ea typeface="Tahoma" panose="020B0604030504040204" pitchFamily="34" charset="0"/>
                <a:cs typeface="Tahoma" panose="020B0604030504040204" pitchFamily="34" charset="0"/>
              </a:rPr>
              <a:t>16.</a:t>
            </a:r>
            <a:r>
              <a:rPr lang="es-MX" sz="600" dirty="0">
                <a:latin typeface="Tahoma" panose="020B0604030504040204" pitchFamily="34" charset="0"/>
                <a:ea typeface="Tahoma" panose="020B0604030504040204" pitchFamily="34" charset="0"/>
                <a:cs typeface="Tahoma" panose="020B0604030504040204" pitchFamily="34" charset="0"/>
              </a:rPr>
              <a:t>NUTRICIÓN, </a:t>
            </a:r>
            <a:r>
              <a:rPr lang="es-MX" sz="600" b="1" dirty="0">
                <a:latin typeface="Tahoma" panose="020B0604030504040204" pitchFamily="34" charset="0"/>
                <a:ea typeface="Tahoma" panose="020B0604030504040204" pitchFamily="34" charset="0"/>
                <a:cs typeface="Tahoma" panose="020B0604030504040204" pitchFamily="34" charset="0"/>
              </a:rPr>
              <a:t>17</a:t>
            </a:r>
            <a:r>
              <a:rPr lang="es-MX" sz="600" dirty="0">
                <a:latin typeface="Tahoma" panose="020B0604030504040204" pitchFamily="34" charset="0"/>
                <a:ea typeface="Tahoma" panose="020B0604030504040204" pitchFamily="34" charset="0"/>
                <a:cs typeface="Tahoma" panose="020B0604030504040204" pitchFamily="34" charset="0"/>
              </a:rPr>
              <a:t>.CÁNCER DE MAMA, </a:t>
            </a:r>
            <a:r>
              <a:rPr lang="es-MX" sz="600" b="1" dirty="0">
                <a:latin typeface="Tahoma" panose="020B0604030504040204" pitchFamily="34" charset="0"/>
                <a:ea typeface="Tahoma" panose="020B0604030504040204" pitchFamily="34" charset="0"/>
                <a:cs typeface="Tahoma" panose="020B0604030504040204" pitchFamily="34" charset="0"/>
              </a:rPr>
              <a:t>18</a:t>
            </a:r>
            <a:r>
              <a:rPr lang="es-MX" sz="600" dirty="0">
                <a:latin typeface="Tahoma" panose="020B0604030504040204" pitchFamily="34" charset="0"/>
                <a:ea typeface="Tahoma" panose="020B0604030504040204" pitchFamily="34" charset="0"/>
                <a:cs typeface="Tahoma" panose="020B0604030504040204" pitchFamily="34" charset="0"/>
              </a:rPr>
              <a:t>.CÁNCER CERVICOUTERINO, </a:t>
            </a:r>
            <a:r>
              <a:rPr lang="es-MX" sz="600" b="1" dirty="0">
                <a:latin typeface="Tahoma" panose="020B0604030504040204" pitchFamily="34" charset="0"/>
                <a:ea typeface="Tahoma" panose="020B0604030504040204" pitchFamily="34" charset="0"/>
                <a:cs typeface="Tahoma" panose="020B0604030504040204" pitchFamily="34" charset="0"/>
              </a:rPr>
              <a:t>19</a:t>
            </a:r>
            <a:r>
              <a:rPr lang="es-MX" sz="600" dirty="0">
                <a:latin typeface="Tahoma" panose="020B0604030504040204" pitchFamily="34" charset="0"/>
                <a:ea typeface="Tahoma" panose="020B0604030504040204" pitchFamily="34" charset="0"/>
                <a:cs typeface="Tahoma" panose="020B0604030504040204" pitchFamily="34" charset="0"/>
              </a:rPr>
              <a:t>.POSTVACUNACIÓN COVID-19, </a:t>
            </a:r>
            <a:r>
              <a:rPr lang="es-MX" sz="600" b="1" dirty="0">
                <a:latin typeface="Tahoma" panose="020B0604030504040204" pitchFamily="34" charset="0"/>
                <a:ea typeface="Tahoma" panose="020B0604030504040204" pitchFamily="34" charset="0"/>
                <a:cs typeface="Tahoma" panose="020B0604030504040204" pitchFamily="34" charset="0"/>
              </a:rPr>
              <a:t>88</a:t>
            </a:r>
            <a:r>
              <a:rPr lang="es-MX" sz="600" dirty="0">
                <a:latin typeface="Tahoma" panose="020B0604030504040204" pitchFamily="34" charset="0"/>
                <a:ea typeface="Tahoma" panose="020B0604030504040204" pitchFamily="34" charset="0"/>
                <a:cs typeface="Tahoma" panose="020B0604030504040204" pitchFamily="34" charset="0"/>
              </a:rPr>
              <a:t>.OTRO</a:t>
            </a: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6. MONITOREO A DISTANCIA</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1</a:t>
            </a:r>
            <a:r>
              <a:rPr lang="es-MX" sz="600" dirty="0">
                <a:latin typeface="Tahoma" panose="020B0604030504040204" pitchFamily="34" charset="0"/>
                <a:ea typeface="Tahoma" panose="020B0604030504040204" pitchFamily="34" charset="0"/>
                <a:cs typeface="Tahoma" panose="020B0604030504040204" pitchFamily="34" charset="0"/>
              </a:rPr>
              <a:t>.AMBULATORIO,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.HOSPITALARIO,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.DOMICILIARIO</a:t>
            </a: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7. INTERCONSULTA A DISTANCIA COVID-19: </a:t>
            </a:r>
            <a:r>
              <a:rPr lang="pt-BR" sz="600" b="1" dirty="0">
                <a:latin typeface="Tahoma" panose="020B0604030504040204" pitchFamily="34" charset="0"/>
                <a:ea typeface="Tahoma" panose="020B0604030504040204" pitchFamily="34" charset="0"/>
                <a:cs typeface="Tahoma" panose="020B0604030504040204" pitchFamily="34" charset="0"/>
              </a:rPr>
              <a:t>1.</a:t>
            </a:r>
            <a:r>
              <a:rPr lang="pt-BR" sz="600" dirty="0">
                <a:latin typeface="Tahoma" panose="020B0604030504040204" pitchFamily="34" charset="0"/>
                <a:ea typeface="Tahoma" panose="020B0604030504040204" pitchFamily="34" charset="0"/>
                <a:cs typeface="Tahoma" panose="020B0604030504040204" pitchFamily="34" charset="0"/>
              </a:rPr>
              <a:t>MÉDICO GENERAL - MÉDICO ESPECIALISTA, </a:t>
            </a:r>
            <a:r>
              <a:rPr lang="pt-BR" sz="600" b="1" dirty="0">
                <a:latin typeface="Tahoma" panose="020B0604030504040204" pitchFamily="34" charset="0"/>
                <a:ea typeface="Tahoma" panose="020B0604030504040204" pitchFamily="34" charset="0"/>
                <a:cs typeface="Tahoma" panose="020B0604030504040204" pitchFamily="34" charset="0"/>
              </a:rPr>
              <a:t>2</a:t>
            </a:r>
            <a:r>
              <a:rPr lang="pt-BR" sz="600" dirty="0">
                <a:latin typeface="Tahoma" panose="020B0604030504040204" pitchFamily="34" charset="0"/>
                <a:ea typeface="Tahoma" panose="020B0604030504040204" pitchFamily="34" charset="0"/>
                <a:cs typeface="Tahoma" panose="020B0604030504040204" pitchFamily="34" charset="0"/>
              </a:rPr>
              <a:t>.MÉDICO PASANTE - MÉDICO ESPECIALISTA, </a:t>
            </a:r>
            <a:r>
              <a:rPr lang="pt-BR" sz="600" b="1" dirty="0">
                <a:latin typeface="Tahoma" panose="020B0604030504040204" pitchFamily="34" charset="0"/>
                <a:ea typeface="Tahoma" panose="020B0604030504040204" pitchFamily="34" charset="0"/>
                <a:cs typeface="Tahoma" panose="020B0604030504040204" pitchFamily="34" charset="0"/>
              </a:rPr>
              <a:t>3</a:t>
            </a:r>
            <a:r>
              <a:rPr lang="pt-BR" sz="600" dirty="0">
                <a:latin typeface="Tahoma" panose="020B0604030504040204" pitchFamily="34" charset="0"/>
                <a:ea typeface="Tahoma" panose="020B0604030504040204" pitchFamily="34" charset="0"/>
                <a:cs typeface="Tahoma" panose="020B0604030504040204" pitchFamily="34" charset="0"/>
              </a:rPr>
              <a:t>.ENFERMERA - MÉDICO GENERAL, </a:t>
            </a:r>
            <a:r>
              <a:rPr lang="pt-BR" sz="600" b="1" dirty="0">
                <a:latin typeface="Tahoma" panose="020B0604030504040204" pitchFamily="34" charset="0"/>
                <a:ea typeface="Tahoma" panose="020B0604030504040204" pitchFamily="34" charset="0"/>
                <a:cs typeface="Tahoma" panose="020B0604030504040204" pitchFamily="34" charset="0"/>
              </a:rPr>
              <a:t>4</a:t>
            </a:r>
            <a:r>
              <a:rPr lang="pt-BR" sz="600" dirty="0">
                <a:latin typeface="Tahoma" panose="020B0604030504040204" pitchFamily="34" charset="0"/>
                <a:ea typeface="Tahoma" panose="020B0604030504040204" pitchFamily="34" charset="0"/>
                <a:cs typeface="Tahoma" panose="020B0604030504040204" pitchFamily="34" charset="0"/>
              </a:rPr>
              <a:t>.MÉDICO GENERAL - MÉDICO GENERAL CON MAS EXPERIENCIA, </a:t>
            </a:r>
            <a:r>
              <a:rPr lang="pt-BR" sz="600" b="1" dirty="0">
                <a:solidFill>
                  <a:srgbClr val="691B31"/>
                </a:solidFill>
                <a:latin typeface="Tahoma" panose="020B0604030504040204" pitchFamily="34" charset="0"/>
                <a:ea typeface="Tahoma" panose="020B0604030504040204" pitchFamily="34" charset="0"/>
                <a:cs typeface="Tahoma" panose="020B0604030504040204" pitchFamily="34" charset="0"/>
              </a:rPr>
              <a:t>5</a:t>
            </a:r>
            <a:r>
              <a:rPr lang="pt-BR" sz="600" dirty="0">
                <a:solidFill>
                  <a:srgbClr val="691B31"/>
                </a:solidFill>
                <a:latin typeface="Tahoma" panose="020B0604030504040204" pitchFamily="34" charset="0"/>
                <a:ea typeface="Tahoma" panose="020B0604030504040204" pitchFamily="34" charset="0"/>
                <a:cs typeface="Tahoma" panose="020B0604030504040204" pitchFamily="34" charset="0"/>
              </a:rPr>
              <a:t>.MÉDICO ESPECIALISTA - MÉDICO ESPECIALISTA</a:t>
            </a:r>
            <a:r>
              <a:rPr lang="pt-BR" sz="600" dirty="0">
                <a:latin typeface="Tahoma" panose="020B0604030504040204" pitchFamily="34" charset="0"/>
                <a:ea typeface="Tahoma" panose="020B0604030504040204" pitchFamily="34" charset="0"/>
                <a:cs typeface="Tahoma" panose="020B0604030504040204" pitchFamily="34" charset="0"/>
              </a:rPr>
              <a:t>, </a:t>
            </a:r>
            <a:r>
              <a:rPr lang="pt-BR" sz="600" b="1" dirty="0">
                <a:latin typeface="Tahoma" panose="020B0604030504040204" pitchFamily="34" charset="0"/>
                <a:ea typeface="Tahoma" panose="020B0604030504040204" pitchFamily="34" charset="0"/>
                <a:cs typeface="Tahoma" panose="020B0604030504040204" pitchFamily="34" charset="0"/>
              </a:rPr>
              <a:t>6</a:t>
            </a:r>
            <a:r>
              <a:rPr lang="pt-BR" sz="600" dirty="0">
                <a:latin typeface="Tahoma" panose="020B0604030504040204" pitchFamily="34" charset="0"/>
                <a:ea typeface="Tahoma" panose="020B0604030504040204" pitchFamily="34" charset="0"/>
                <a:cs typeface="Tahoma" panose="020B0604030504040204" pitchFamily="34" charset="0"/>
              </a:rPr>
              <a:t>.MÉDICO GENERAL - NUTRIÓLOGO, </a:t>
            </a:r>
            <a:r>
              <a:rPr lang="pt-BR" sz="600" b="1" dirty="0">
                <a:latin typeface="Tahoma" panose="020B0604030504040204" pitchFamily="34" charset="0"/>
                <a:ea typeface="Tahoma" panose="020B0604030504040204" pitchFamily="34" charset="0"/>
                <a:cs typeface="Tahoma" panose="020B0604030504040204" pitchFamily="34" charset="0"/>
              </a:rPr>
              <a:t>7</a:t>
            </a:r>
            <a:r>
              <a:rPr lang="pt-BR" sz="600" dirty="0">
                <a:latin typeface="Tahoma" panose="020B0604030504040204" pitchFamily="34" charset="0"/>
                <a:ea typeface="Tahoma" panose="020B0604030504040204" pitchFamily="34" charset="0"/>
                <a:cs typeface="Tahoma" panose="020B0604030504040204" pitchFamily="34" charset="0"/>
              </a:rPr>
              <a:t>.MÉDICO – PSICÓLOGO</a:t>
            </a:r>
          </a:p>
          <a:p>
            <a:pPr marL="180975" indent="-180975" algn="just"/>
            <a:r>
              <a:rPr lang="pt-BR" sz="600" b="1" dirty="0">
                <a:latin typeface="Tahoma" panose="020B0604030504040204" pitchFamily="34" charset="0"/>
                <a:ea typeface="Tahoma" panose="020B0604030504040204" pitchFamily="34" charset="0"/>
                <a:cs typeface="Tahoma" panose="020B0604030504040204" pitchFamily="34" charset="0"/>
              </a:rPr>
              <a:t>8. PASE DE VISITA A DISTANCIA</a:t>
            </a:r>
            <a:r>
              <a:rPr lang="pt-BR" sz="600" dirty="0">
                <a:latin typeface="Tahoma" panose="020B0604030504040204" pitchFamily="34" charset="0"/>
                <a:ea typeface="Tahoma" panose="020B0604030504040204" pitchFamily="34" charset="0"/>
                <a:cs typeface="Tahoma" panose="020B0604030504040204" pitchFamily="34" charset="0"/>
              </a:rPr>
              <a:t>: </a:t>
            </a:r>
            <a:r>
              <a:rPr lang="pt-BR" sz="600" b="1" dirty="0">
                <a:latin typeface="Tahoma" panose="020B0604030504040204" pitchFamily="34" charset="0"/>
                <a:ea typeface="Tahoma" panose="020B0604030504040204" pitchFamily="34" charset="0"/>
                <a:cs typeface="Tahoma" panose="020B0604030504040204" pitchFamily="34" charset="0"/>
              </a:rPr>
              <a:t>1</a:t>
            </a:r>
            <a:r>
              <a:rPr lang="pt-BR" sz="600" dirty="0">
                <a:latin typeface="Tahoma" panose="020B0604030504040204" pitchFamily="34" charset="0"/>
                <a:ea typeface="Tahoma" panose="020B0604030504040204" pitchFamily="34" charset="0"/>
                <a:cs typeface="Tahoma" panose="020B0604030504040204" pitchFamily="34" charset="0"/>
              </a:rPr>
              <a:t>.ENTRE PERSONALES DE LA SALUD, </a:t>
            </a:r>
            <a:r>
              <a:rPr lang="pt-BR" sz="600" b="1" dirty="0">
                <a:latin typeface="Tahoma" panose="020B0604030504040204" pitchFamily="34" charset="0"/>
                <a:ea typeface="Tahoma" panose="020B0604030504040204" pitchFamily="34" charset="0"/>
                <a:cs typeface="Tahoma" panose="020B0604030504040204" pitchFamily="34" charset="0"/>
              </a:rPr>
              <a:t>2</a:t>
            </a:r>
            <a:r>
              <a:rPr lang="pt-BR" sz="600" dirty="0">
                <a:latin typeface="Tahoma" panose="020B0604030504040204" pitchFamily="34" charset="0"/>
                <a:ea typeface="Tahoma" panose="020B0604030504040204" pitchFamily="34" charset="0"/>
                <a:cs typeface="Tahoma" panose="020B0604030504040204" pitchFamily="34" charset="0"/>
              </a:rPr>
              <a:t>. PROFESIONAL DE LA SALUD-FAMILIAR, </a:t>
            </a:r>
            <a:r>
              <a:rPr lang="pt-BR" sz="600" b="1" dirty="0">
                <a:latin typeface="Tahoma" panose="020B0604030504040204" pitchFamily="34" charset="0"/>
                <a:ea typeface="Tahoma" panose="020B0604030504040204" pitchFamily="34" charset="0"/>
                <a:cs typeface="Tahoma" panose="020B0604030504040204" pitchFamily="34" charset="0"/>
              </a:rPr>
              <a:t>3</a:t>
            </a:r>
            <a:r>
              <a:rPr lang="pt-BR" sz="600" dirty="0">
                <a:latin typeface="Tahoma" panose="020B0604030504040204" pitchFamily="34" charset="0"/>
                <a:ea typeface="Tahoma" panose="020B0604030504040204" pitchFamily="34" charset="0"/>
                <a:cs typeface="Tahoma" panose="020B0604030504040204" pitchFamily="34" charset="0"/>
              </a:rPr>
              <a:t>.PACIENTE-FAMILIAR</a:t>
            </a: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9. REFERIDO A: 1.</a:t>
            </a:r>
            <a:r>
              <a:rPr lang="es-MX" sz="600" dirty="0">
                <a:latin typeface="Tahoma" panose="020B0604030504040204" pitchFamily="34" charset="0"/>
                <a:ea typeface="Tahoma" panose="020B0604030504040204" pitchFamily="34" charset="0"/>
                <a:cs typeface="Tahoma" panose="020B0604030504040204" pitchFamily="34" charset="0"/>
              </a:rPr>
              <a:t>UNIDAD DE SALUD</a:t>
            </a:r>
            <a:r>
              <a:rPr lang="es-MX" sz="600" b="1" dirty="0">
                <a:latin typeface="Tahoma" panose="020B0604030504040204" pitchFamily="34" charset="0"/>
                <a:ea typeface="Tahoma" panose="020B0604030504040204" pitchFamily="34" charset="0"/>
                <a:cs typeface="Tahoma" panose="020B0604030504040204" pitchFamily="34" charset="0"/>
              </a:rPr>
              <a:t>, 2.</a:t>
            </a:r>
            <a:r>
              <a:rPr lang="es-MX" sz="600" dirty="0">
                <a:latin typeface="Tahoma" panose="020B0604030504040204" pitchFamily="34" charset="0"/>
                <a:ea typeface="Tahoma" panose="020B0604030504040204" pitchFamily="34" charset="0"/>
                <a:cs typeface="Tahoma" panose="020B0604030504040204" pitchFamily="34" charset="0"/>
              </a:rPr>
              <a:t>URGENCIAS,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.HOSPITAL 2 NIVEL,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.HOSPITAL 3 NIVEL (INSTITUTO DE SALUD U HOSPITAL DE ALTA ESPECIALIDAD), </a:t>
            </a:r>
            <a:r>
              <a:rPr lang="es-MX" sz="600" b="1" dirty="0">
                <a:latin typeface="Tahoma" panose="020B0604030504040204" pitchFamily="34" charset="0"/>
                <a:ea typeface="Tahoma" panose="020B0604030504040204" pitchFamily="34" charset="0"/>
                <a:cs typeface="Tahoma" panose="020B0604030504040204" pitchFamily="34" charset="0"/>
              </a:rPr>
              <a:t>5</a:t>
            </a:r>
            <a:r>
              <a:rPr lang="es-MX" sz="600" dirty="0">
                <a:latin typeface="Tahoma" panose="020B0604030504040204" pitchFamily="34" charset="0"/>
                <a:ea typeface="Tahoma" panose="020B0604030504040204" pitchFamily="34" charset="0"/>
                <a:cs typeface="Tahoma" panose="020B0604030504040204" pitchFamily="34" charset="0"/>
              </a:rPr>
              <a:t>.UNEMES,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.UNIDAD PSIQUATRICA Y DE SALUD MENTAL, </a:t>
            </a:r>
            <a:r>
              <a:rPr lang="es-MX" sz="600" b="1" dirty="0">
                <a:latin typeface="Tahoma" panose="020B0604030504040204" pitchFamily="34" charset="0"/>
                <a:ea typeface="Tahoma" panose="020B0604030504040204" pitchFamily="34" charset="0"/>
                <a:cs typeface="Tahoma" panose="020B0604030504040204" pitchFamily="34" charset="0"/>
              </a:rPr>
              <a:t>8.</a:t>
            </a:r>
            <a:r>
              <a:rPr lang="es-MX" sz="600" dirty="0">
                <a:latin typeface="Tahoma" panose="020B0604030504040204" pitchFamily="34" charset="0"/>
                <a:ea typeface="Tahoma" panose="020B0604030504040204" pitchFamily="34" charset="0"/>
                <a:cs typeface="Tahoma" panose="020B0604030504040204" pitchFamily="34" charset="0"/>
              </a:rPr>
              <a:t>OTRA</a:t>
            </a: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10. ESPECIALIDAD:</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1</a:t>
            </a:r>
            <a:r>
              <a:rPr lang="es-MX" sz="600" dirty="0">
                <a:latin typeface="Tahoma" panose="020B0604030504040204" pitchFamily="34" charset="0"/>
                <a:ea typeface="Tahoma" panose="020B0604030504040204" pitchFamily="34" charset="0"/>
                <a:cs typeface="Tahoma" panose="020B0604030504040204" pitchFamily="34" charset="0"/>
              </a:rPr>
              <a:t>.ALERGÓLOGO,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.ANESTESIÓLOGO,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.ANGIÓLOGO,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.CARDIÓLOGO, </a:t>
            </a:r>
            <a:r>
              <a:rPr lang="es-MX" sz="600" b="1" dirty="0">
                <a:latin typeface="Tahoma" panose="020B0604030504040204" pitchFamily="34" charset="0"/>
                <a:ea typeface="Tahoma" panose="020B0604030504040204" pitchFamily="34" charset="0"/>
                <a:cs typeface="Tahoma" panose="020B0604030504040204" pitchFamily="34" charset="0"/>
              </a:rPr>
              <a:t>5</a:t>
            </a:r>
            <a:r>
              <a:rPr lang="es-MX" sz="600" dirty="0">
                <a:latin typeface="Tahoma" panose="020B0604030504040204" pitchFamily="34" charset="0"/>
                <a:ea typeface="Tahoma" panose="020B0604030504040204" pitchFamily="34" charset="0"/>
                <a:cs typeface="Tahoma" panose="020B0604030504040204" pitchFamily="34" charset="0"/>
              </a:rPr>
              <a:t>.CIRUJANO,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.DERMATÓLOGO, </a:t>
            </a:r>
            <a:r>
              <a:rPr lang="es-MX" sz="600" b="1" dirty="0">
                <a:latin typeface="Tahoma" panose="020B0604030504040204" pitchFamily="34" charset="0"/>
                <a:ea typeface="Tahoma" panose="020B0604030504040204" pitchFamily="34" charset="0"/>
                <a:cs typeface="Tahoma" panose="020B0604030504040204" pitchFamily="34" charset="0"/>
              </a:rPr>
              <a:t>7</a:t>
            </a:r>
            <a:r>
              <a:rPr lang="es-MX" sz="600" dirty="0">
                <a:latin typeface="Tahoma" panose="020B0604030504040204" pitchFamily="34" charset="0"/>
                <a:ea typeface="Tahoma" panose="020B0604030504040204" pitchFamily="34" charset="0"/>
                <a:cs typeface="Tahoma" panose="020B0604030504040204" pitchFamily="34" charset="0"/>
              </a:rPr>
              <a:t>.ENDOCRINÓLOGO, </a:t>
            </a:r>
            <a:r>
              <a:rPr lang="es-MX" sz="600" b="1" dirty="0">
                <a:latin typeface="Tahoma" panose="020B0604030504040204" pitchFamily="34" charset="0"/>
                <a:ea typeface="Tahoma" panose="020B0604030504040204" pitchFamily="34" charset="0"/>
                <a:cs typeface="Tahoma" panose="020B0604030504040204" pitchFamily="34" charset="0"/>
              </a:rPr>
              <a:t>8</a:t>
            </a:r>
            <a:r>
              <a:rPr lang="es-MX" sz="600" dirty="0">
                <a:latin typeface="Tahoma" panose="020B0604030504040204" pitchFamily="34" charset="0"/>
                <a:ea typeface="Tahoma" panose="020B0604030504040204" pitchFamily="34" charset="0"/>
                <a:cs typeface="Tahoma" panose="020B0604030504040204" pitchFamily="34" charset="0"/>
              </a:rPr>
              <a:t>.EPIDEMIÓLOGO, </a:t>
            </a:r>
            <a:r>
              <a:rPr lang="es-MX" sz="600" b="1" dirty="0">
                <a:latin typeface="Tahoma" panose="020B0604030504040204" pitchFamily="34" charset="0"/>
                <a:ea typeface="Tahoma" panose="020B0604030504040204" pitchFamily="34" charset="0"/>
                <a:cs typeface="Tahoma" panose="020B0604030504040204" pitchFamily="34" charset="0"/>
              </a:rPr>
              <a:t>9</a:t>
            </a:r>
            <a:r>
              <a:rPr lang="es-MX" sz="600" dirty="0">
                <a:latin typeface="Tahoma" panose="020B0604030504040204" pitchFamily="34" charset="0"/>
                <a:ea typeface="Tahoma" panose="020B0604030504040204" pitchFamily="34" charset="0"/>
                <a:cs typeface="Tahoma" panose="020B0604030504040204" pitchFamily="34" charset="0"/>
              </a:rPr>
              <a:t>.GASTROENTERÓLOGO, </a:t>
            </a:r>
            <a:r>
              <a:rPr lang="es-MX" sz="600" b="1" dirty="0">
                <a:latin typeface="Tahoma" panose="020B0604030504040204" pitchFamily="34" charset="0"/>
                <a:ea typeface="Tahoma" panose="020B0604030504040204" pitchFamily="34" charset="0"/>
                <a:cs typeface="Tahoma" panose="020B0604030504040204" pitchFamily="34" charset="0"/>
              </a:rPr>
              <a:t>10</a:t>
            </a:r>
            <a:r>
              <a:rPr lang="es-MX" sz="600" dirty="0">
                <a:latin typeface="Tahoma" panose="020B0604030504040204" pitchFamily="34" charset="0"/>
                <a:ea typeface="Tahoma" panose="020B0604030504040204" pitchFamily="34" charset="0"/>
                <a:cs typeface="Tahoma" panose="020B0604030504040204" pitchFamily="34" charset="0"/>
              </a:rPr>
              <a:t>.GERIATRA, </a:t>
            </a:r>
            <a:r>
              <a:rPr lang="es-MX" sz="600" b="1" dirty="0">
                <a:latin typeface="Tahoma" panose="020B0604030504040204" pitchFamily="34" charset="0"/>
                <a:ea typeface="Tahoma" panose="020B0604030504040204" pitchFamily="34" charset="0"/>
                <a:cs typeface="Tahoma" panose="020B0604030504040204" pitchFamily="34" charset="0"/>
              </a:rPr>
              <a:t>11</a:t>
            </a:r>
            <a:r>
              <a:rPr lang="es-MX" sz="600" dirty="0">
                <a:latin typeface="Tahoma" panose="020B0604030504040204" pitchFamily="34" charset="0"/>
                <a:ea typeface="Tahoma" panose="020B0604030504040204" pitchFamily="34" charset="0"/>
                <a:cs typeface="Tahoma" panose="020B0604030504040204" pitchFamily="34" charset="0"/>
              </a:rPr>
              <a:t>.GINECOOBSTÉTRA, </a:t>
            </a:r>
            <a:r>
              <a:rPr lang="es-MX" sz="600" b="1" dirty="0">
                <a:latin typeface="Tahoma" panose="020B0604030504040204" pitchFamily="34" charset="0"/>
                <a:ea typeface="Tahoma" panose="020B0604030504040204" pitchFamily="34" charset="0"/>
                <a:cs typeface="Tahoma" panose="020B0604030504040204" pitchFamily="34" charset="0"/>
              </a:rPr>
              <a:t>12</a:t>
            </a:r>
            <a:r>
              <a:rPr lang="es-MX" sz="600" dirty="0">
                <a:latin typeface="Tahoma" panose="020B0604030504040204" pitchFamily="34" charset="0"/>
                <a:ea typeface="Tahoma" panose="020B0604030504040204" pitchFamily="34" charset="0"/>
                <a:cs typeface="Tahoma" panose="020B0604030504040204" pitchFamily="34" charset="0"/>
              </a:rPr>
              <a:t>.HEMATÓLOGO, </a:t>
            </a:r>
            <a:r>
              <a:rPr lang="es-MX" sz="600" b="1" dirty="0">
                <a:latin typeface="Tahoma" panose="020B0604030504040204" pitchFamily="34" charset="0"/>
                <a:ea typeface="Tahoma" panose="020B0604030504040204" pitchFamily="34" charset="0"/>
                <a:cs typeface="Tahoma" panose="020B0604030504040204" pitchFamily="34" charset="0"/>
              </a:rPr>
              <a:t>13</a:t>
            </a:r>
            <a:r>
              <a:rPr lang="es-MX" sz="600" dirty="0">
                <a:latin typeface="Tahoma" panose="020B0604030504040204" pitchFamily="34" charset="0"/>
                <a:ea typeface="Tahoma" panose="020B0604030504040204" pitchFamily="34" charset="0"/>
                <a:cs typeface="Tahoma" panose="020B0604030504040204" pitchFamily="34" charset="0"/>
              </a:rPr>
              <a:t>.INFECTÓLOGO, </a:t>
            </a:r>
            <a:r>
              <a:rPr lang="es-MX" sz="600" b="1" dirty="0">
                <a:latin typeface="Tahoma" panose="020B0604030504040204" pitchFamily="34" charset="0"/>
                <a:ea typeface="Tahoma" panose="020B0604030504040204" pitchFamily="34" charset="0"/>
                <a:cs typeface="Tahoma" panose="020B0604030504040204" pitchFamily="34" charset="0"/>
              </a:rPr>
              <a:t>14</a:t>
            </a:r>
            <a:r>
              <a:rPr lang="es-MX" sz="600" dirty="0">
                <a:latin typeface="Tahoma" panose="020B0604030504040204" pitchFamily="34" charset="0"/>
                <a:ea typeface="Tahoma" panose="020B0604030504040204" pitchFamily="34" charset="0"/>
                <a:cs typeface="Tahoma" panose="020B0604030504040204" pitchFamily="34" charset="0"/>
              </a:rPr>
              <a:t>.INMUNÓLOGO, </a:t>
            </a:r>
            <a:r>
              <a:rPr lang="es-MX" sz="600" b="1" dirty="0">
                <a:latin typeface="Tahoma" panose="020B0604030504040204" pitchFamily="34" charset="0"/>
                <a:ea typeface="Tahoma" panose="020B0604030504040204" pitchFamily="34" charset="0"/>
                <a:cs typeface="Tahoma" panose="020B0604030504040204" pitchFamily="34" charset="0"/>
              </a:rPr>
              <a:t>15</a:t>
            </a:r>
            <a:r>
              <a:rPr lang="es-MX" sz="600" dirty="0">
                <a:latin typeface="Tahoma" panose="020B0604030504040204" pitchFamily="34" charset="0"/>
                <a:ea typeface="Tahoma" panose="020B0604030504040204" pitchFamily="34" charset="0"/>
                <a:cs typeface="Tahoma" panose="020B0604030504040204" pitchFamily="34" charset="0"/>
              </a:rPr>
              <a:t>.INTERNISTA, </a:t>
            </a:r>
            <a:r>
              <a:rPr lang="es-MX" sz="600" b="1" dirty="0">
                <a:latin typeface="Tahoma" panose="020B0604030504040204" pitchFamily="34" charset="0"/>
                <a:ea typeface="Tahoma" panose="020B0604030504040204" pitchFamily="34" charset="0"/>
                <a:cs typeface="Tahoma" panose="020B0604030504040204" pitchFamily="34" charset="0"/>
              </a:rPr>
              <a:t>16</a:t>
            </a:r>
            <a:r>
              <a:rPr lang="es-MX" sz="600" dirty="0">
                <a:latin typeface="Tahoma" panose="020B0604030504040204" pitchFamily="34" charset="0"/>
                <a:ea typeface="Tahoma" panose="020B0604030504040204" pitchFamily="34" charset="0"/>
                <a:cs typeface="Tahoma" panose="020B0604030504040204" pitchFamily="34" charset="0"/>
              </a:rPr>
              <a:t>.MEDICINA CRÍTICA, </a:t>
            </a:r>
            <a:r>
              <a:rPr lang="es-MX" sz="600" b="1" dirty="0">
                <a:latin typeface="Tahoma" panose="020B0604030504040204" pitchFamily="34" charset="0"/>
                <a:ea typeface="Tahoma" panose="020B0604030504040204" pitchFamily="34" charset="0"/>
                <a:cs typeface="Tahoma" panose="020B0604030504040204" pitchFamily="34" charset="0"/>
              </a:rPr>
              <a:t>17</a:t>
            </a:r>
            <a:r>
              <a:rPr lang="es-MX" sz="600" dirty="0">
                <a:latin typeface="Tahoma" panose="020B0604030504040204" pitchFamily="34" charset="0"/>
                <a:ea typeface="Tahoma" panose="020B0604030504040204" pitchFamily="34" charset="0"/>
                <a:cs typeface="Tahoma" panose="020B0604030504040204" pitchFamily="34" charset="0"/>
              </a:rPr>
              <a:t>.NEFRÓLOGO, </a:t>
            </a:r>
            <a:r>
              <a:rPr lang="es-MX" sz="600" b="1" dirty="0">
                <a:latin typeface="Tahoma" panose="020B0604030504040204" pitchFamily="34" charset="0"/>
                <a:ea typeface="Tahoma" panose="020B0604030504040204" pitchFamily="34" charset="0"/>
                <a:cs typeface="Tahoma" panose="020B0604030504040204" pitchFamily="34" charset="0"/>
              </a:rPr>
              <a:t>18</a:t>
            </a:r>
            <a:r>
              <a:rPr lang="es-MX" sz="600" dirty="0">
                <a:latin typeface="Tahoma" panose="020B0604030504040204" pitchFamily="34" charset="0"/>
                <a:ea typeface="Tahoma" panose="020B0604030504040204" pitchFamily="34" charset="0"/>
                <a:cs typeface="Tahoma" panose="020B0604030504040204" pitchFamily="34" charset="0"/>
              </a:rPr>
              <a:t>.NEONATÓLOGO, </a:t>
            </a:r>
            <a:r>
              <a:rPr lang="es-MX" sz="600" b="1" dirty="0">
                <a:latin typeface="Tahoma" panose="020B0604030504040204" pitchFamily="34" charset="0"/>
                <a:ea typeface="Tahoma" panose="020B0604030504040204" pitchFamily="34" charset="0"/>
                <a:cs typeface="Tahoma" panose="020B0604030504040204" pitchFamily="34" charset="0"/>
              </a:rPr>
              <a:t>19</a:t>
            </a:r>
            <a:r>
              <a:rPr lang="es-MX" sz="600" dirty="0">
                <a:latin typeface="Tahoma" panose="020B0604030504040204" pitchFamily="34" charset="0"/>
                <a:ea typeface="Tahoma" panose="020B0604030504040204" pitchFamily="34" charset="0"/>
                <a:cs typeface="Tahoma" panose="020B0604030504040204" pitchFamily="34" charset="0"/>
              </a:rPr>
              <a:t>.NEUMÓLOGO, </a:t>
            </a:r>
            <a:r>
              <a:rPr lang="es-MX" sz="600" b="1" dirty="0">
                <a:latin typeface="Tahoma" panose="020B0604030504040204" pitchFamily="34" charset="0"/>
                <a:ea typeface="Tahoma" panose="020B0604030504040204" pitchFamily="34" charset="0"/>
                <a:cs typeface="Tahoma" panose="020B0604030504040204" pitchFamily="34" charset="0"/>
              </a:rPr>
              <a:t>20</a:t>
            </a:r>
            <a:r>
              <a:rPr lang="es-MX" sz="600" dirty="0">
                <a:latin typeface="Tahoma" panose="020B0604030504040204" pitchFamily="34" charset="0"/>
                <a:ea typeface="Tahoma" panose="020B0604030504040204" pitchFamily="34" charset="0"/>
                <a:cs typeface="Tahoma" panose="020B0604030504040204" pitchFamily="34" charset="0"/>
              </a:rPr>
              <a:t>.NEUROCIRUJANO, </a:t>
            </a:r>
            <a:r>
              <a:rPr lang="es-MX" sz="600" b="1" dirty="0">
                <a:latin typeface="Tahoma" panose="020B0604030504040204" pitchFamily="34" charset="0"/>
                <a:ea typeface="Tahoma" panose="020B0604030504040204" pitchFamily="34" charset="0"/>
                <a:cs typeface="Tahoma" panose="020B0604030504040204" pitchFamily="34" charset="0"/>
              </a:rPr>
              <a:t>21</a:t>
            </a:r>
            <a:r>
              <a:rPr lang="es-MX" sz="600" dirty="0">
                <a:latin typeface="Tahoma" panose="020B0604030504040204" pitchFamily="34" charset="0"/>
                <a:ea typeface="Tahoma" panose="020B0604030504040204" pitchFamily="34" charset="0"/>
                <a:cs typeface="Tahoma" panose="020B0604030504040204" pitchFamily="34" charset="0"/>
              </a:rPr>
              <a:t>.NEURÓLOGO, </a:t>
            </a:r>
            <a:r>
              <a:rPr lang="es-MX" sz="600" b="1" dirty="0">
                <a:latin typeface="Tahoma" panose="020B0604030504040204" pitchFamily="34" charset="0"/>
                <a:ea typeface="Tahoma" panose="020B0604030504040204" pitchFamily="34" charset="0"/>
                <a:cs typeface="Tahoma" panose="020B0604030504040204" pitchFamily="34" charset="0"/>
              </a:rPr>
              <a:t>22</a:t>
            </a:r>
            <a:r>
              <a:rPr lang="es-MX" sz="600" dirty="0">
                <a:latin typeface="Tahoma" panose="020B0604030504040204" pitchFamily="34" charset="0"/>
                <a:ea typeface="Tahoma" panose="020B0604030504040204" pitchFamily="34" charset="0"/>
                <a:cs typeface="Tahoma" panose="020B0604030504040204" pitchFamily="34" charset="0"/>
              </a:rPr>
              <a:t>.OFTALMÓLOGO, </a:t>
            </a:r>
            <a:r>
              <a:rPr lang="es-MX" sz="600" b="1" dirty="0">
                <a:latin typeface="Tahoma" panose="020B0604030504040204" pitchFamily="34" charset="0"/>
                <a:ea typeface="Tahoma" panose="020B0604030504040204" pitchFamily="34" charset="0"/>
                <a:cs typeface="Tahoma" panose="020B0604030504040204" pitchFamily="34" charset="0"/>
              </a:rPr>
              <a:t>23</a:t>
            </a:r>
            <a:r>
              <a:rPr lang="es-MX" sz="600" dirty="0">
                <a:latin typeface="Tahoma" panose="020B0604030504040204" pitchFamily="34" charset="0"/>
                <a:ea typeface="Tahoma" panose="020B0604030504040204" pitchFamily="34" charset="0"/>
                <a:cs typeface="Tahoma" panose="020B0604030504040204" pitchFamily="34" charset="0"/>
              </a:rPr>
              <a:t>.ONCÓLOGO, </a:t>
            </a:r>
            <a:r>
              <a:rPr lang="es-MX" sz="600" b="1" dirty="0">
                <a:latin typeface="Tahoma" panose="020B0604030504040204" pitchFamily="34" charset="0"/>
                <a:ea typeface="Tahoma" panose="020B0604030504040204" pitchFamily="34" charset="0"/>
                <a:cs typeface="Tahoma" panose="020B0604030504040204" pitchFamily="34" charset="0"/>
              </a:rPr>
              <a:t>24</a:t>
            </a:r>
            <a:r>
              <a:rPr lang="es-MX" sz="600" dirty="0">
                <a:latin typeface="Tahoma" panose="020B0604030504040204" pitchFamily="34" charset="0"/>
                <a:ea typeface="Tahoma" panose="020B0604030504040204" pitchFamily="34" charset="0"/>
                <a:cs typeface="Tahoma" panose="020B0604030504040204" pitchFamily="34" charset="0"/>
              </a:rPr>
              <a:t>.ORTOPEDISTA, </a:t>
            </a:r>
            <a:r>
              <a:rPr lang="es-MX" sz="600" b="1" dirty="0">
                <a:latin typeface="Tahoma" panose="020B0604030504040204" pitchFamily="34" charset="0"/>
                <a:ea typeface="Tahoma" panose="020B0604030504040204" pitchFamily="34" charset="0"/>
                <a:cs typeface="Tahoma" panose="020B0604030504040204" pitchFamily="34" charset="0"/>
              </a:rPr>
              <a:t>25</a:t>
            </a:r>
            <a:r>
              <a:rPr lang="es-MX" sz="600" dirty="0">
                <a:latin typeface="Tahoma" panose="020B0604030504040204" pitchFamily="34" charset="0"/>
                <a:ea typeface="Tahoma" panose="020B0604030504040204" pitchFamily="34" charset="0"/>
                <a:cs typeface="Tahoma" panose="020B0604030504040204" pitchFamily="34" charset="0"/>
              </a:rPr>
              <a:t>.OTORRINOLARINGÓLOGO, </a:t>
            </a:r>
            <a:r>
              <a:rPr lang="es-MX" sz="600" b="1" dirty="0">
                <a:latin typeface="Tahoma" panose="020B0604030504040204" pitchFamily="34" charset="0"/>
                <a:ea typeface="Tahoma" panose="020B0604030504040204" pitchFamily="34" charset="0"/>
                <a:cs typeface="Tahoma" panose="020B0604030504040204" pitchFamily="34" charset="0"/>
              </a:rPr>
              <a:t>26</a:t>
            </a:r>
            <a:r>
              <a:rPr lang="es-MX" sz="600" dirty="0">
                <a:latin typeface="Tahoma" panose="020B0604030504040204" pitchFamily="34" charset="0"/>
                <a:ea typeface="Tahoma" panose="020B0604030504040204" pitchFamily="34" charset="0"/>
                <a:cs typeface="Tahoma" panose="020B0604030504040204" pitchFamily="34" charset="0"/>
              </a:rPr>
              <a:t>.PEDIATRA, </a:t>
            </a:r>
            <a:r>
              <a:rPr lang="es-MX" sz="600" b="1" dirty="0">
                <a:latin typeface="Tahoma" panose="020B0604030504040204" pitchFamily="34" charset="0"/>
                <a:ea typeface="Tahoma" panose="020B0604030504040204" pitchFamily="34" charset="0"/>
                <a:cs typeface="Tahoma" panose="020B0604030504040204" pitchFamily="34" charset="0"/>
              </a:rPr>
              <a:t>27</a:t>
            </a:r>
            <a:r>
              <a:rPr lang="es-MX" sz="600" dirty="0">
                <a:latin typeface="Tahoma" panose="020B0604030504040204" pitchFamily="34" charset="0"/>
                <a:ea typeface="Tahoma" panose="020B0604030504040204" pitchFamily="34" charset="0"/>
                <a:cs typeface="Tahoma" panose="020B0604030504040204" pitchFamily="34" charset="0"/>
              </a:rPr>
              <a:t>.PROCTÓLOGO, </a:t>
            </a:r>
            <a:r>
              <a:rPr lang="es-MX" sz="600" b="1" dirty="0">
                <a:latin typeface="Tahoma" panose="020B0604030504040204" pitchFamily="34" charset="0"/>
                <a:ea typeface="Tahoma" panose="020B0604030504040204" pitchFamily="34" charset="0"/>
                <a:cs typeface="Tahoma" panose="020B0604030504040204" pitchFamily="34" charset="0"/>
              </a:rPr>
              <a:t>28</a:t>
            </a:r>
            <a:r>
              <a:rPr lang="es-MX" sz="600" dirty="0">
                <a:latin typeface="Tahoma" panose="020B0604030504040204" pitchFamily="34" charset="0"/>
                <a:ea typeface="Tahoma" panose="020B0604030504040204" pitchFamily="34" charset="0"/>
                <a:cs typeface="Tahoma" panose="020B0604030504040204" pitchFamily="34" charset="0"/>
              </a:rPr>
              <a:t>.PSIQUIÁTRA, </a:t>
            </a:r>
            <a:r>
              <a:rPr lang="es-MX" sz="600" b="1" dirty="0">
                <a:latin typeface="Tahoma" panose="020B0604030504040204" pitchFamily="34" charset="0"/>
                <a:ea typeface="Tahoma" panose="020B0604030504040204" pitchFamily="34" charset="0"/>
                <a:cs typeface="Tahoma" panose="020B0604030504040204" pitchFamily="34" charset="0"/>
              </a:rPr>
              <a:t>29</a:t>
            </a:r>
            <a:r>
              <a:rPr lang="es-MX" sz="600" dirty="0">
                <a:latin typeface="Tahoma" panose="020B0604030504040204" pitchFamily="34" charset="0"/>
                <a:ea typeface="Tahoma" panose="020B0604030504040204" pitchFamily="34" charset="0"/>
                <a:cs typeface="Tahoma" panose="020B0604030504040204" pitchFamily="34" charset="0"/>
              </a:rPr>
              <a:t>.REUMATÓLOGO, </a:t>
            </a:r>
            <a:r>
              <a:rPr lang="es-MX" sz="600" b="1" dirty="0">
                <a:latin typeface="Tahoma" panose="020B0604030504040204" pitchFamily="34" charset="0"/>
                <a:ea typeface="Tahoma" panose="020B0604030504040204" pitchFamily="34" charset="0"/>
                <a:cs typeface="Tahoma" panose="020B0604030504040204" pitchFamily="34" charset="0"/>
              </a:rPr>
              <a:t>30</a:t>
            </a:r>
            <a:r>
              <a:rPr lang="es-MX" sz="600" dirty="0">
                <a:latin typeface="Tahoma" panose="020B0604030504040204" pitchFamily="34" charset="0"/>
                <a:ea typeface="Tahoma" panose="020B0604030504040204" pitchFamily="34" charset="0"/>
                <a:cs typeface="Tahoma" panose="020B0604030504040204" pitchFamily="34" charset="0"/>
              </a:rPr>
              <a:t>.TERAPISTA, </a:t>
            </a:r>
            <a:r>
              <a:rPr lang="es-MX" sz="600" b="1" dirty="0">
                <a:latin typeface="Tahoma" panose="020B0604030504040204" pitchFamily="34" charset="0"/>
                <a:ea typeface="Tahoma" panose="020B0604030504040204" pitchFamily="34" charset="0"/>
                <a:cs typeface="Tahoma" panose="020B0604030504040204" pitchFamily="34" charset="0"/>
              </a:rPr>
              <a:t>31</a:t>
            </a:r>
            <a:r>
              <a:rPr lang="es-MX" sz="600" dirty="0">
                <a:latin typeface="Tahoma" panose="020B0604030504040204" pitchFamily="34" charset="0"/>
                <a:ea typeface="Tahoma" panose="020B0604030504040204" pitchFamily="34" charset="0"/>
                <a:cs typeface="Tahoma" panose="020B0604030504040204" pitchFamily="34" charset="0"/>
              </a:rPr>
              <a:t>.TRAUMATÓLOGO, </a:t>
            </a:r>
            <a:r>
              <a:rPr lang="es-MX" sz="600" b="1" dirty="0">
                <a:latin typeface="Tahoma" panose="020B0604030504040204" pitchFamily="34" charset="0"/>
                <a:ea typeface="Tahoma" panose="020B0604030504040204" pitchFamily="34" charset="0"/>
                <a:cs typeface="Tahoma" panose="020B0604030504040204" pitchFamily="34" charset="0"/>
              </a:rPr>
              <a:t>32</a:t>
            </a:r>
            <a:r>
              <a:rPr lang="es-MX" sz="600" dirty="0">
                <a:latin typeface="Tahoma" panose="020B0604030504040204" pitchFamily="34" charset="0"/>
                <a:ea typeface="Tahoma" panose="020B0604030504040204" pitchFamily="34" charset="0"/>
                <a:cs typeface="Tahoma" panose="020B0604030504040204" pitchFamily="34" charset="0"/>
              </a:rPr>
              <a:t>.URGENCIÓLOGO, </a:t>
            </a:r>
            <a:r>
              <a:rPr lang="es-MX" sz="600" b="1" dirty="0">
                <a:latin typeface="Tahoma" panose="020B0604030504040204" pitchFamily="34" charset="0"/>
                <a:ea typeface="Tahoma" panose="020B0604030504040204" pitchFamily="34" charset="0"/>
                <a:cs typeface="Tahoma" panose="020B0604030504040204" pitchFamily="34" charset="0"/>
              </a:rPr>
              <a:t>33</a:t>
            </a:r>
            <a:r>
              <a:rPr lang="es-MX" sz="600" dirty="0">
                <a:latin typeface="Tahoma" panose="020B0604030504040204" pitchFamily="34" charset="0"/>
                <a:ea typeface="Tahoma" panose="020B0604030504040204" pitchFamily="34" charset="0"/>
                <a:cs typeface="Tahoma" panose="020B0604030504040204" pitchFamily="34" charset="0"/>
              </a:rPr>
              <a:t>.URÓLOGO, </a:t>
            </a:r>
            <a:r>
              <a:rPr lang="es-MX" sz="600" b="1" dirty="0">
                <a:latin typeface="Tahoma" panose="020B0604030504040204" pitchFamily="34" charset="0"/>
                <a:ea typeface="Tahoma" panose="020B0604030504040204" pitchFamily="34" charset="0"/>
                <a:cs typeface="Tahoma" panose="020B0604030504040204" pitchFamily="34" charset="0"/>
              </a:rPr>
              <a:t>88</a:t>
            </a:r>
            <a:r>
              <a:rPr lang="es-MX" sz="600" dirty="0">
                <a:latin typeface="Tahoma" panose="020B0604030504040204" pitchFamily="34" charset="0"/>
                <a:ea typeface="Tahoma" panose="020B0604030504040204" pitchFamily="34" charset="0"/>
                <a:cs typeface="Tahoma" panose="020B0604030504040204" pitchFamily="34" charset="0"/>
              </a:rPr>
              <a:t>.OTROS</a:t>
            </a: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11. CONSEJERÍA DE PLANIFICACIÓN FAMILIAR</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1</a:t>
            </a:r>
            <a:r>
              <a:rPr lang="es-MX" sz="600" dirty="0">
                <a:latin typeface="Tahoma" panose="020B0604030504040204" pitchFamily="34" charset="0"/>
                <a:ea typeface="Tahoma" panose="020B0604030504040204" pitchFamily="34" charset="0"/>
                <a:cs typeface="Tahoma" panose="020B0604030504040204" pitchFamily="34" charset="0"/>
              </a:rPr>
              <a:t>.MÉTODOS ANTICONCEPTIVOS EN GENERAL,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.HORMONAL ORAL,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.INYECTABLE MENSUAL,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.INYECTABLE BIMESTRAL, </a:t>
            </a:r>
            <a:r>
              <a:rPr lang="es-MX" sz="600" b="1" dirty="0">
                <a:latin typeface="Tahoma" panose="020B0604030504040204" pitchFamily="34" charset="0"/>
                <a:ea typeface="Tahoma" panose="020B0604030504040204" pitchFamily="34" charset="0"/>
                <a:cs typeface="Tahoma" panose="020B0604030504040204" pitchFamily="34" charset="0"/>
              </a:rPr>
              <a:t>5</a:t>
            </a:r>
            <a:r>
              <a:rPr lang="es-MX" sz="600" dirty="0">
                <a:latin typeface="Tahoma" panose="020B0604030504040204" pitchFamily="34" charset="0"/>
                <a:ea typeface="Tahoma" panose="020B0604030504040204" pitchFamily="34" charset="0"/>
                <a:cs typeface="Tahoma" panose="020B0604030504040204" pitchFamily="34" charset="0"/>
              </a:rPr>
              <a:t>.INYECTABLE TRIMESTRAL,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.DISPOSITIVO INTRAUTERINO (DIU), </a:t>
            </a:r>
            <a:r>
              <a:rPr lang="es-MX" sz="600" b="1" dirty="0">
                <a:latin typeface="Tahoma" panose="020B0604030504040204" pitchFamily="34" charset="0"/>
                <a:ea typeface="Tahoma" panose="020B0604030504040204" pitchFamily="34" charset="0"/>
                <a:cs typeface="Tahoma" panose="020B0604030504040204" pitchFamily="34" charset="0"/>
              </a:rPr>
              <a:t>7</a:t>
            </a:r>
            <a:r>
              <a:rPr lang="es-MX" sz="600" dirty="0">
                <a:latin typeface="Tahoma" panose="020B0604030504040204" pitchFamily="34" charset="0"/>
                <a:ea typeface="Tahoma" panose="020B0604030504040204" pitchFamily="34" charset="0"/>
                <a:cs typeface="Tahoma" panose="020B0604030504040204" pitchFamily="34" charset="0"/>
              </a:rPr>
              <a:t>.IMPLANTE SUBDÉRMICO, </a:t>
            </a:r>
            <a:r>
              <a:rPr lang="es-MX" sz="600" b="1" dirty="0">
                <a:latin typeface="Tahoma" panose="020B0604030504040204" pitchFamily="34" charset="0"/>
                <a:ea typeface="Tahoma" panose="020B0604030504040204" pitchFamily="34" charset="0"/>
                <a:cs typeface="Tahoma" panose="020B0604030504040204" pitchFamily="34" charset="0"/>
              </a:rPr>
              <a:t>8</a:t>
            </a:r>
            <a:r>
              <a:rPr lang="es-MX" sz="600" dirty="0">
                <a:latin typeface="Tahoma" panose="020B0604030504040204" pitchFamily="34" charset="0"/>
                <a:ea typeface="Tahoma" panose="020B0604030504040204" pitchFamily="34" charset="0"/>
                <a:cs typeface="Tahoma" panose="020B0604030504040204" pitchFamily="34" charset="0"/>
              </a:rPr>
              <a:t>.OTB, </a:t>
            </a:r>
            <a:r>
              <a:rPr lang="es-MX" sz="600" b="1" dirty="0">
                <a:latin typeface="Tahoma" panose="020B0604030504040204" pitchFamily="34" charset="0"/>
                <a:ea typeface="Tahoma" panose="020B0604030504040204" pitchFamily="34" charset="0"/>
                <a:cs typeface="Tahoma" panose="020B0604030504040204" pitchFamily="34" charset="0"/>
              </a:rPr>
              <a:t>9</a:t>
            </a:r>
            <a:r>
              <a:rPr lang="es-MX" sz="600" dirty="0">
                <a:latin typeface="Tahoma" panose="020B0604030504040204" pitchFamily="34" charset="0"/>
                <a:ea typeface="Tahoma" panose="020B0604030504040204" pitchFamily="34" charset="0"/>
                <a:cs typeface="Tahoma" panose="020B0604030504040204" pitchFamily="34" charset="0"/>
              </a:rPr>
              <a:t>.VASECTOMÍA, </a:t>
            </a:r>
            <a:r>
              <a:rPr lang="es-MX" sz="600" b="1" dirty="0">
                <a:latin typeface="Tahoma" panose="020B0604030504040204" pitchFamily="34" charset="0"/>
                <a:ea typeface="Tahoma" panose="020B0604030504040204" pitchFamily="34" charset="0"/>
                <a:cs typeface="Tahoma" panose="020B0604030504040204" pitchFamily="34" charset="0"/>
              </a:rPr>
              <a:t>10</a:t>
            </a:r>
            <a:r>
              <a:rPr lang="es-MX" sz="600" dirty="0">
                <a:latin typeface="Tahoma" panose="020B0604030504040204" pitchFamily="34" charset="0"/>
                <a:ea typeface="Tahoma" panose="020B0604030504040204" pitchFamily="34" charset="0"/>
                <a:cs typeface="Tahoma" panose="020B0604030504040204" pitchFamily="34" charset="0"/>
              </a:rPr>
              <a:t>.PRESERVATIVO MASCULINO, </a:t>
            </a:r>
            <a:r>
              <a:rPr lang="es-MX" sz="600" b="1" dirty="0">
                <a:latin typeface="Tahoma" panose="020B0604030504040204" pitchFamily="34" charset="0"/>
                <a:ea typeface="Tahoma" panose="020B0604030504040204" pitchFamily="34" charset="0"/>
                <a:cs typeface="Tahoma" panose="020B0604030504040204" pitchFamily="34" charset="0"/>
              </a:rPr>
              <a:t>11</a:t>
            </a:r>
            <a:r>
              <a:rPr lang="es-MX" sz="600" dirty="0">
                <a:latin typeface="Tahoma" panose="020B0604030504040204" pitchFamily="34" charset="0"/>
                <a:ea typeface="Tahoma" panose="020B0604030504040204" pitchFamily="34" charset="0"/>
                <a:cs typeface="Tahoma" panose="020B0604030504040204" pitchFamily="34" charset="0"/>
              </a:rPr>
              <a:t>.PRESERVATIVO FEMENINO, </a:t>
            </a:r>
            <a:r>
              <a:rPr lang="es-MX" sz="600" b="1" dirty="0">
                <a:latin typeface="Tahoma" panose="020B0604030504040204" pitchFamily="34" charset="0"/>
                <a:ea typeface="Tahoma" panose="020B0604030504040204" pitchFamily="34" charset="0"/>
                <a:cs typeface="Tahoma" panose="020B0604030504040204" pitchFamily="34" charset="0"/>
              </a:rPr>
              <a:t>12</a:t>
            </a:r>
            <a:r>
              <a:rPr lang="es-MX" sz="600" dirty="0">
                <a:latin typeface="Tahoma" panose="020B0604030504040204" pitchFamily="34" charset="0"/>
                <a:ea typeface="Tahoma" panose="020B0604030504040204" pitchFamily="34" charset="0"/>
                <a:cs typeface="Tahoma" panose="020B0604030504040204" pitchFamily="34" charset="0"/>
              </a:rPr>
              <a:t>.ANTICONCEPCIÓN DE EMERGENCIA, </a:t>
            </a:r>
            <a:r>
              <a:rPr lang="es-MX" sz="600" b="1" dirty="0">
                <a:latin typeface="Tahoma" panose="020B0604030504040204" pitchFamily="34" charset="0"/>
                <a:ea typeface="Tahoma" panose="020B0604030504040204" pitchFamily="34" charset="0"/>
                <a:cs typeface="Tahoma" panose="020B0604030504040204" pitchFamily="34" charset="0"/>
              </a:rPr>
              <a:t>13</a:t>
            </a:r>
            <a:r>
              <a:rPr lang="es-MX" sz="600" dirty="0">
                <a:latin typeface="Tahoma" panose="020B0604030504040204" pitchFamily="34" charset="0"/>
                <a:ea typeface="Tahoma" panose="020B0604030504040204" pitchFamily="34" charset="0"/>
                <a:cs typeface="Tahoma" panose="020B0604030504040204" pitchFamily="34" charset="0"/>
              </a:rPr>
              <a:t>.DIU MEDICADO, </a:t>
            </a:r>
            <a:r>
              <a:rPr lang="es-MX" sz="600" b="1" dirty="0">
                <a:latin typeface="Tahoma" panose="020B0604030504040204" pitchFamily="34" charset="0"/>
                <a:ea typeface="Tahoma" panose="020B0604030504040204" pitchFamily="34" charset="0"/>
                <a:cs typeface="Tahoma" panose="020B0604030504040204" pitchFamily="34" charset="0"/>
              </a:rPr>
              <a:t>14</a:t>
            </a:r>
            <a:r>
              <a:rPr lang="es-MX" sz="600" dirty="0">
                <a:latin typeface="Tahoma" panose="020B0604030504040204" pitchFamily="34" charset="0"/>
                <a:ea typeface="Tahoma" panose="020B0604030504040204" pitchFamily="34" charset="0"/>
                <a:cs typeface="Tahoma" panose="020B0604030504040204" pitchFamily="34" charset="0"/>
              </a:rPr>
              <a:t>.PARCHE DÉRMICO</a:t>
            </a:r>
            <a:endParaRPr lang="pt-BR" sz="600" dirty="0">
              <a:latin typeface="Tahoma" panose="020B0604030504040204" pitchFamily="34" charset="0"/>
              <a:ea typeface="Tahoma" panose="020B0604030504040204" pitchFamily="34" charset="0"/>
              <a:cs typeface="Tahoma" panose="020B0604030504040204" pitchFamily="34" charset="0"/>
            </a:endParaRPr>
          </a:p>
        </p:txBody>
      </p:sp>
      <p:sp>
        <p:nvSpPr>
          <p:cNvPr id="291" name="Rectángulo 290"/>
          <p:cNvSpPr/>
          <p:nvPr/>
        </p:nvSpPr>
        <p:spPr bwMode="auto">
          <a:xfrm>
            <a:off x="227676" y="4298720"/>
            <a:ext cx="2636256" cy="91354"/>
          </a:xfrm>
          <a:prstGeom prst="rect">
            <a:avLst/>
          </a:prstGeom>
          <a:solidFill>
            <a:schemeClr val="bg1">
              <a:lumMod val="50000"/>
            </a:schemeClr>
          </a:solidFill>
          <a:ln w="9525" cap="flat" cmpd="sng" algn="ctr">
            <a:solidFill>
              <a:schemeClr val="bg1">
                <a:lumMod val="50000"/>
              </a:schemeClr>
            </a:solidFill>
            <a:prstDash val="solid"/>
            <a:round/>
            <a:headEnd type="none" w="med" len="med"/>
            <a:tailEnd type="none" w="med" len="med"/>
          </a:ln>
          <a:effectLst/>
        </p:spPr>
        <p:txBody>
          <a:bodyPr vert="horz" wrap="square" lIns="84406" tIns="42203" rIns="84406" bIns="42203" numCol="1" rtlCol="0" anchor="t" anchorCtr="0" compatLnSpc="1">
            <a:prstTxWarp prst="textNoShape">
              <a:avLst/>
            </a:prstTxWarp>
          </a:bodyPr>
          <a:lstStyle/>
          <a:p>
            <a:pPr defTabSz="844083" eaLnBrk="0" fontAlgn="base" hangingPunct="0">
              <a:spcBef>
                <a:spcPct val="0"/>
              </a:spcBef>
              <a:spcAft>
                <a:spcPct val="0"/>
              </a:spcAft>
            </a:pPr>
            <a:endParaRPr lang="es-MX" sz="923">
              <a:latin typeface="Arial" charset="0"/>
            </a:endParaRPr>
          </a:p>
        </p:txBody>
      </p:sp>
      <p:sp>
        <p:nvSpPr>
          <p:cNvPr id="294" name="Text Box 351"/>
          <p:cNvSpPr txBox="1">
            <a:spLocks noChangeArrowheads="1"/>
          </p:cNvSpPr>
          <p:nvPr/>
        </p:nvSpPr>
        <p:spPr bwMode="auto">
          <a:xfrm>
            <a:off x="9025367" y="2629007"/>
            <a:ext cx="1442298" cy="181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r>
              <a:rPr lang="es-MX" altLang="es-MX" sz="462" b="1" dirty="0"/>
              <a:t>CO-MORBILIDADES</a:t>
            </a:r>
            <a:endParaRPr lang="es-ES_tradnl" altLang="es-MX" sz="646" dirty="0"/>
          </a:p>
        </p:txBody>
      </p:sp>
      <p:sp>
        <p:nvSpPr>
          <p:cNvPr id="237" name="Line 59"/>
          <p:cNvSpPr>
            <a:spLocks noChangeShapeType="1"/>
          </p:cNvSpPr>
          <p:nvPr/>
        </p:nvSpPr>
        <p:spPr bwMode="auto">
          <a:xfrm>
            <a:off x="7037125" y="2901096"/>
            <a:ext cx="0" cy="2151453"/>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39" name="Rectángulo 238"/>
          <p:cNvSpPr/>
          <p:nvPr/>
        </p:nvSpPr>
        <p:spPr>
          <a:xfrm>
            <a:off x="6832840" y="2620760"/>
            <a:ext cx="430758" cy="314222"/>
          </a:xfrm>
          <a:prstGeom prst="rect">
            <a:avLst/>
          </a:prstGeom>
        </p:spPr>
        <p:txBody>
          <a:bodyPr wrap="square">
            <a:spAutoFit/>
          </a:bodyPr>
          <a:lstStyle/>
          <a:p>
            <a:pPr algn="ctr"/>
            <a:r>
              <a:rPr lang="es-ES_tradnl" altLang="es-MX" sz="554" b="1" dirty="0"/>
              <a:t>NO </a:t>
            </a:r>
          </a:p>
          <a:p>
            <a:pPr algn="ctr"/>
            <a:r>
              <a:rPr lang="es-ES_tradnl" altLang="es-MX" sz="554" b="1" dirty="0"/>
              <a:t>COVID</a:t>
            </a:r>
            <a:endParaRPr lang="es-ES_tradnl" altLang="es-MX" sz="554" dirty="0"/>
          </a:p>
        </p:txBody>
      </p:sp>
      <p:sp>
        <p:nvSpPr>
          <p:cNvPr id="243" name="Line 345"/>
          <p:cNvSpPr>
            <a:spLocks noChangeShapeType="1"/>
          </p:cNvSpPr>
          <p:nvPr/>
        </p:nvSpPr>
        <p:spPr bwMode="auto">
          <a:xfrm>
            <a:off x="6861130" y="2894860"/>
            <a:ext cx="351501"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45" name="Line 60"/>
          <p:cNvSpPr>
            <a:spLocks noChangeShapeType="1"/>
          </p:cNvSpPr>
          <p:nvPr/>
        </p:nvSpPr>
        <p:spPr bwMode="auto">
          <a:xfrm>
            <a:off x="11001606" y="278764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49" name="Rectángulo 248"/>
          <p:cNvSpPr/>
          <p:nvPr/>
        </p:nvSpPr>
        <p:spPr>
          <a:xfrm rot="16200000">
            <a:off x="10449440" y="3649192"/>
            <a:ext cx="1220870" cy="187871"/>
          </a:xfrm>
          <a:prstGeom prst="rect">
            <a:avLst/>
          </a:prstGeom>
        </p:spPr>
        <p:txBody>
          <a:bodyPr wrap="none">
            <a:spAutoFit/>
          </a:bodyPr>
          <a:lstStyle/>
          <a:p>
            <a:pPr defTabSz="664632"/>
            <a:r>
              <a:rPr lang="es-ES_tradnl" altLang="es-MX" sz="554" b="1" dirty="0"/>
              <a:t>OTRO PROBLEMA DE SALUD</a:t>
            </a:r>
          </a:p>
        </p:txBody>
      </p:sp>
      <p:sp>
        <p:nvSpPr>
          <p:cNvPr id="251" name="Rectángulo 250"/>
          <p:cNvSpPr/>
          <p:nvPr/>
        </p:nvSpPr>
        <p:spPr>
          <a:xfrm rot="16200000">
            <a:off x="10893057" y="3649192"/>
            <a:ext cx="1220870" cy="187871"/>
          </a:xfrm>
          <a:prstGeom prst="rect">
            <a:avLst/>
          </a:prstGeom>
        </p:spPr>
        <p:txBody>
          <a:bodyPr wrap="none">
            <a:spAutoFit/>
          </a:bodyPr>
          <a:lstStyle/>
          <a:p>
            <a:pPr defTabSz="664632"/>
            <a:r>
              <a:rPr lang="es-ES_tradnl" altLang="es-MX" sz="554" b="1" dirty="0"/>
              <a:t>OTRO PROBLEMA DE SALUD</a:t>
            </a:r>
          </a:p>
        </p:txBody>
      </p:sp>
      <p:sp>
        <p:nvSpPr>
          <p:cNvPr id="275" name="Line 345"/>
          <p:cNvSpPr>
            <a:spLocks noChangeShapeType="1"/>
          </p:cNvSpPr>
          <p:nvPr/>
        </p:nvSpPr>
        <p:spPr bwMode="auto">
          <a:xfrm>
            <a:off x="6117995" y="2537225"/>
            <a:ext cx="5775157"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55" name="Line 60"/>
          <p:cNvSpPr>
            <a:spLocks noChangeShapeType="1"/>
          </p:cNvSpPr>
          <p:nvPr/>
        </p:nvSpPr>
        <p:spPr bwMode="auto">
          <a:xfrm>
            <a:off x="11443671" y="278764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82" name="Line 60"/>
          <p:cNvSpPr>
            <a:spLocks noChangeShapeType="1"/>
          </p:cNvSpPr>
          <p:nvPr/>
        </p:nvSpPr>
        <p:spPr bwMode="auto">
          <a:xfrm>
            <a:off x="3212865" y="2419608"/>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83" name="Line 61"/>
          <p:cNvSpPr>
            <a:spLocks noChangeShapeType="1"/>
          </p:cNvSpPr>
          <p:nvPr/>
        </p:nvSpPr>
        <p:spPr bwMode="auto">
          <a:xfrm>
            <a:off x="3096760" y="2419608"/>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84" name="Line 331"/>
          <p:cNvSpPr>
            <a:spLocks noChangeShapeType="1"/>
          </p:cNvSpPr>
          <p:nvPr/>
        </p:nvSpPr>
        <p:spPr bwMode="auto">
          <a:xfrm>
            <a:off x="363707" y="2419608"/>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85" name="Line 63"/>
          <p:cNvSpPr>
            <a:spLocks noChangeShapeType="1"/>
          </p:cNvSpPr>
          <p:nvPr/>
        </p:nvSpPr>
        <p:spPr bwMode="auto">
          <a:xfrm>
            <a:off x="2989564" y="2419608"/>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87" name="Line 60"/>
          <p:cNvSpPr>
            <a:spLocks noChangeShapeType="1"/>
          </p:cNvSpPr>
          <p:nvPr/>
        </p:nvSpPr>
        <p:spPr bwMode="auto">
          <a:xfrm>
            <a:off x="2875582" y="2419608"/>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88" name="Text Box 376"/>
          <p:cNvSpPr txBox="1">
            <a:spLocks noChangeArrowheads="1"/>
          </p:cNvSpPr>
          <p:nvPr/>
        </p:nvSpPr>
        <p:spPr bwMode="auto">
          <a:xfrm>
            <a:off x="7664025" y="1636210"/>
            <a:ext cx="1381196" cy="203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pPr>
            <a:r>
              <a:rPr lang="es-ES_tradnl" altLang="es-MX" sz="646" b="1" dirty="0"/>
              <a:t>ESPECIALIDAD:  </a:t>
            </a:r>
            <a:r>
              <a:rPr lang="es-ES_tradnl" altLang="es-MX" sz="646" b="1" dirty="0">
                <a:solidFill>
                  <a:srgbClr val="0070C0"/>
                </a:solidFill>
              </a:rPr>
              <a:t>2</a:t>
            </a:r>
            <a:r>
              <a:rPr lang="es-ES_tradnl" altLang="es-MX" sz="738" b="1" dirty="0"/>
              <a:t> </a:t>
            </a:r>
            <a:endParaRPr lang="es-ES_tradnl" altLang="es-MX" sz="738" b="1" dirty="0">
              <a:solidFill>
                <a:schemeClr val="accent2">
                  <a:lumMod val="75000"/>
                </a:schemeClr>
              </a:solidFill>
            </a:endParaRPr>
          </a:p>
        </p:txBody>
      </p:sp>
      <p:sp>
        <p:nvSpPr>
          <p:cNvPr id="302" name="CuadroTexto 301"/>
          <p:cNvSpPr txBox="1"/>
          <p:nvPr/>
        </p:nvSpPr>
        <p:spPr>
          <a:xfrm>
            <a:off x="11354678" y="4252557"/>
            <a:ext cx="769394" cy="177613"/>
          </a:xfrm>
          <a:prstGeom prst="rect">
            <a:avLst/>
          </a:prstGeom>
          <a:noFill/>
        </p:spPr>
        <p:txBody>
          <a:bodyPr wrap="square" rtlCol="0">
            <a:spAutoFit/>
          </a:bodyPr>
          <a:lstStyle/>
          <a:p>
            <a:r>
              <a:rPr lang="es-MX" sz="554" b="1" dirty="0"/>
              <a:t>5/6  7    10     8    9</a:t>
            </a:r>
            <a:endParaRPr lang="es-MX" sz="1662" b="1" dirty="0"/>
          </a:p>
        </p:txBody>
      </p:sp>
      <p:sp>
        <p:nvSpPr>
          <p:cNvPr id="293" name="Rectángulo 292"/>
          <p:cNvSpPr/>
          <p:nvPr/>
        </p:nvSpPr>
        <p:spPr>
          <a:xfrm rot="16200000">
            <a:off x="11234311" y="3900817"/>
            <a:ext cx="772436" cy="165489"/>
          </a:xfrm>
          <a:prstGeom prst="rect">
            <a:avLst/>
          </a:prstGeom>
        </p:spPr>
        <p:txBody>
          <a:bodyPr wrap="square">
            <a:spAutoFit/>
          </a:bodyPr>
          <a:lstStyle/>
          <a:p>
            <a:pPr defTabSz="664632">
              <a:lnSpc>
                <a:spcPts val="462"/>
              </a:lnSpc>
              <a:spcAft>
                <a:spcPts val="274"/>
              </a:spcAft>
            </a:pPr>
            <a:r>
              <a:rPr lang="es-ES_tradnl" altLang="es-MX" sz="554" b="1" dirty="0"/>
              <a:t>COVID-19</a:t>
            </a:r>
          </a:p>
        </p:txBody>
      </p:sp>
      <p:sp>
        <p:nvSpPr>
          <p:cNvPr id="303" name="Rectángulo 302"/>
          <p:cNvSpPr/>
          <p:nvPr/>
        </p:nvSpPr>
        <p:spPr>
          <a:xfrm rot="16200000">
            <a:off x="11013051" y="3545372"/>
            <a:ext cx="1430158" cy="233313"/>
          </a:xfrm>
          <a:prstGeom prst="rect">
            <a:avLst/>
          </a:prstGeom>
        </p:spPr>
        <p:txBody>
          <a:bodyPr wrap="square">
            <a:spAutoFit/>
          </a:bodyPr>
          <a:lstStyle/>
          <a:p>
            <a:pPr defTabSz="664632">
              <a:lnSpc>
                <a:spcPts val="462"/>
              </a:lnSpc>
              <a:spcAft>
                <a:spcPts val="274"/>
              </a:spcAft>
            </a:pPr>
            <a:r>
              <a:rPr lang="es-ES_tradnl" altLang="es-MX" sz="508" b="1" dirty="0"/>
              <a:t>ESPECIALIDAD PARA OTRO PROBLEMA DE SALUD</a:t>
            </a:r>
          </a:p>
        </p:txBody>
      </p:sp>
      <p:sp>
        <p:nvSpPr>
          <p:cNvPr id="304" name="Line 61"/>
          <p:cNvSpPr>
            <a:spLocks noChangeShapeType="1"/>
          </p:cNvSpPr>
          <p:nvPr/>
        </p:nvSpPr>
        <p:spPr bwMode="auto">
          <a:xfrm>
            <a:off x="11653713" y="3157020"/>
            <a:ext cx="0" cy="1893279"/>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05" name="Line 345"/>
          <p:cNvSpPr>
            <a:spLocks noChangeShapeType="1"/>
          </p:cNvSpPr>
          <p:nvPr/>
        </p:nvSpPr>
        <p:spPr bwMode="auto">
          <a:xfrm>
            <a:off x="11551317" y="3154273"/>
            <a:ext cx="221446"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 name="CuadroTexto 2"/>
          <p:cNvSpPr txBox="1"/>
          <p:nvPr/>
        </p:nvSpPr>
        <p:spPr>
          <a:xfrm>
            <a:off x="10307779" y="1193259"/>
            <a:ext cx="1651761" cy="276999"/>
          </a:xfrm>
          <a:prstGeom prst="rect">
            <a:avLst/>
          </a:prstGeom>
          <a:noFill/>
        </p:spPr>
        <p:txBody>
          <a:bodyPr wrap="square" rtlCol="0">
            <a:spAutoFit/>
          </a:bodyPr>
          <a:lstStyle/>
          <a:p>
            <a:r>
              <a:rPr lang="es-MX" sz="800" b="1" dirty="0">
                <a:solidFill>
                  <a:srgbClr val="0070C0"/>
                </a:solidFill>
              </a:rPr>
              <a:t>  </a:t>
            </a:r>
            <a:r>
              <a:rPr lang="es-MX" sz="1200" b="1" dirty="0">
                <a:solidFill>
                  <a:srgbClr val="0070C0"/>
                </a:solidFill>
              </a:rPr>
              <a:t>2    1      0    9     2     1</a:t>
            </a:r>
          </a:p>
        </p:txBody>
      </p:sp>
      <p:sp>
        <p:nvSpPr>
          <p:cNvPr id="4" name="CuadroTexto 3"/>
          <p:cNvSpPr txBox="1"/>
          <p:nvPr/>
        </p:nvSpPr>
        <p:spPr>
          <a:xfrm>
            <a:off x="349633" y="1608253"/>
            <a:ext cx="1223625" cy="220188"/>
          </a:xfrm>
          <a:prstGeom prst="rect">
            <a:avLst/>
          </a:prstGeom>
          <a:noFill/>
        </p:spPr>
        <p:txBody>
          <a:bodyPr wrap="square" rtlCol="0">
            <a:spAutoFit/>
          </a:bodyPr>
          <a:lstStyle/>
          <a:p>
            <a:r>
              <a:rPr lang="es-MX" sz="831" b="1" dirty="0">
                <a:solidFill>
                  <a:srgbClr val="0070C0"/>
                </a:solidFill>
              </a:rPr>
              <a:t>ASSSA000030</a:t>
            </a:r>
          </a:p>
        </p:txBody>
      </p:sp>
      <p:sp>
        <p:nvSpPr>
          <p:cNvPr id="306" name="CuadroTexto 305"/>
          <p:cNvSpPr txBox="1"/>
          <p:nvPr/>
        </p:nvSpPr>
        <p:spPr>
          <a:xfrm>
            <a:off x="1395973" y="1612969"/>
            <a:ext cx="1540476" cy="220188"/>
          </a:xfrm>
          <a:prstGeom prst="rect">
            <a:avLst/>
          </a:prstGeom>
          <a:noFill/>
        </p:spPr>
        <p:txBody>
          <a:bodyPr wrap="square" rtlCol="0">
            <a:spAutoFit/>
          </a:bodyPr>
          <a:lstStyle/>
          <a:p>
            <a:r>
              <a:rPr lang="es-MX" sz="831" b="1" dirty="0">
                <a:solidFill>
                  <a:srgbClr val="0070C0"/>
                </a:solidFill>
              </a:rPr>
              <a:t>Hospital Tercer Milenio </a:t>
            </a:r>
          </a:p>
        </p:txBody>
      </p:sp>
      <p:sp>
        <p:nvSpPr>
          <p:cNvPr id="5" name="CuadroTexto 4"/>
          <p:cNvSpPr txBox="1"/>
          <p:nvPr/>
        </p:nvSpPr>
        <p:spPr>
          <a:xfrm>
            <a:off x="168837" y="4466430"/>
            <a:ext cx="119241" cy="416078"/>
          </a:xfrm>
          <a:prstGeom prst="rect">
            <a:avLst/>
          </a:prstGeom>
          <a:noFill/>
        </p:spPr>
        <p:txBody>
          <a:bodyPr wrap="square" rtlCol="0">
            <a:spAutoFit/>
          </a:bodyPr>
          <a:lstStyle/>
          <a:p>
            <a:r>
              <a:rPr lang="es-MX" sz="1662" b="1" dirty="0">
                <a:solidFill>
                  <a:srgbClr val="0070C0"/>
                </a:solidFill>
              </a:rPr>
              <a:t>1</a:t>
            </a:r>
          </a:p>
        </p:txBody>
      </p:sp>
      <p:sp>
        <p:nvSpPr>
          <p:cNvPr id="311" name="CuadroTexto 310"/>
          <p:cNvSpPr txBox="1"/>
          <p:nvPr/>
        </p:nvSpPr>
        <p:spPr>
          <a:xfrm>
            <a:off x="5705799" y="4588537"/>
            <a:ext cx="203220" cy="261610"/>
          </a:xfrm>
          <a:prstGeom prst="rect">
            <a:avLst/>
          </a:prstGeom>
          <a:noFill/>
        </p:spPr>
        <p:txBody>
          <a:bodyPr vert="horz" wrap="square" rtlCol="0">
            <a:spAutoFit/>
          </a:bodyPr>
          <a:lstStyle/>
          <a:p>
            <a:r>
              <a:rPr lang="es-MX" sz="1100" b="1" dirty="0">
                <a:solidFill>
                  <a:srgbClr val="0070C0"/>
                </a:solidFill>
              </a:rPr>
              <a:t>X      </a:t>
            </a:r>
          </a:p>
        </p:txBody>
      </p:sp>
      <p:sp>
        <p:nvSpPr>
          <p:cNvPr id="7" name="CuadroTexto 6"/>
          <p:cNvSpPr txBox="1"/>
          <p:nvPr/>
        </p:nvSpPr>
        <p:spPr>
          <a:xfrm>
            <a:off x="11148536" y="1606691"/>
            <a:ext cx="407932" cy="220188"/>
          </a:xfrm>
          <a:prstGeom prst="rect">
            <a:avLst/>
          </a:prstGeom>
          <a:noFill/>
        </p:spPr>
        <p:txBody>
          <a:bodyPr wrap="square" rtlCol="0">
            <a:spAutoFit/>
          </a:bodyPr>
          <a:lstStyle/>
          <a:p>
            <a:r>
              <a:rPr lang="es-MX" sz="831" b="1" dirty="0">
                <a:solidFill>
                  <a:srgbClr val="0070C0"/>
                </a:solidFill>
              </a:rPr>
              <a:t>5</a:t>
            </a:r>
          </a:p>
        </p:txBody>
      </p:sp>
      <p:sp>
        <p:nvSpPr>
          <p:cNvPr id="312" name="Text Box 20">
            <a:extLst>
              <a:ext uri="{FF2B5EF4-FFF2-40B4-BE49-F238E27FC236}">
                <a16:creationId xmlns:a16="http://schemas.microsoft.com/office/drawing/2014/main" id="{84803423-EB24-45D5-96C0-3A87F8520678}"/>
              </a:ext>
            </a:extLst>
          </p:cNvPr>
          <p:cNvSpPr txBox="1">
            <a:spLocks noChangeArrowheads="1"/>
          </p:cNvSpPr>
          <p:nvPr/>
        </p:nvSpPr>
        <p:spPr bwMode="auto">
          <a:xfrm>
            <a:off x="10681298" y="1000496"/>
            <a:ext cx="1199716" cy="260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386" tIns="44693" rIns="89386" bIns="44693">
            <a:spAutoFit/>
          </a:bodyPr>
          <a:lstStyle>
            <a:lvl1pPr defTabSz="968375">
              <a:defRPr sz="1000">
                <a:solidFill>
                  <a:schemeClr val="tx1"/>
                </a:solidFill>
                <a:latin typeface="Arial" charset="0"/>
              </a:defRPr>
            </a:lvl1pPr>
            <a:lvl2pPr marL="742950" indent="-285750" defTabSz="968375">
              <a:defRPr sz="1000">
                <a:solidFill>
                  <a:schemeClr val="tx1"/>
                </a:solidFill>
                <a:latin typeface="Arial" charset="0"/>
              </a:defRPr>
            </a:lvl2pPr>
            <a:lvl3pPr marL="1143000" indent="-228600" defTabSz="968375">
              <a:defRPr sz="1000">
                <a:solidFill>
                  <a:schemeClr val="tx1"/>
                </a:solidFill>
                <a:latin typeface="Arial" charset="0"/>
              </a:defRPr>
            </a:lvl3pPr>
            <a:lvl4pPr marL="1600200" indent="-228600" defTabSz="968375">
              <a:defRPr sz="1000">
                <a:solidFill>
                  <a:schemeClr val="tx1"/>
                </a:solidFill>
                <a:latin typeface="Arial" charset="0"/>
              </a:defRPr>
            </a:lvl4pPr>
            <a:lvl5pPr marL="2057400" indent="-228600" defTabSz="968375">
              <a:defRPr sz="1000">
                <a:solidFill>
                  <a:schemeClr val="tx1"/>
                </a:solidFill>
                <a:latin typeface="Arial" charset="0"/>
              </a:defRPr>
            </a:lvl5pPr>
            <a:lvl6pPr marL="2514600" indent="-228600" defTabSz="968375" eaLnBrk="0" fontAlgn="base" hangingPunct="0">
              <a:spcBef>
                <a:spcPct val="0"/>
              </a:spcBef>
              <a:spcAft>
                <a:spcPct val="0"/>
              </a:spcAft>
              <a:defRPr sz="1000">
                <a:solidFill>
                  <a:schemeClr val="tx1"/>
                </a:solidFill>
                <a:latin typeface="Arial" charset="0"/>
              </a:defRPr>
            </a:lvl6pPr>
            <a:lvl7pPr marL="2971800" indent="-228600" defTabSz="968375" eaLnBrk="0" fontAlgn="base" hangingPunct="0">
              <a:spcBef>
                <a:spcPct val="0"/>
              </a:spcBef>
              <a:spcAft>
                <a:spcPct val="0"/>
              </a:spcAft>
              <a:defRPr sz="1000">
                <a:solidFill>
                  <a:schemeClr val="tx1"/>
                </a:solidFill>
                <a:latin typeface="Arial" charset="0"/>
              </a:defRPr>
            </a:lvl7pPr>
            <a:lvl8pPr marL="3429000" indent="-228600" defTabSz="968375" eaLnBrk="0" fontAlgn="base" hangingPunct="0">
              <a:spcBef>
                <a:spcPct val="0"/>
              </a:spcBef>
              <a:spcAft>
                <a:spcPct val="0"/>
              </a:spcAft>
              <a:defRPr sz="1000">
                <a:solidFill>
                  <a:schemeClr val="tx1"/>
                </a:solidFill>
                <a:latin typeface="Arial" charset="0"/>
              </a:defRPr>
            </a:lvl8pPr>
            <a:lvl9pPr marL="3886200" indent="-228600" defTabSz="968375" eaLnBrk="0" fontAlgn="base" hangingPunct="0">
              <a:spcBef>
                <a:spcPct val="0"/>
              </a:spcBef>
              <a:spcAft>
                <a:spcPct val="0"/>
              </a:spcAft>
              <a:defRPr sz="1000">
                <a:solidFill>
                  <a:schemeClr val="tx1"/>
                </a:solidFill>
                <a:latin typeface="Arial" charset="0"/>
              </a:defRPr>
            </a:lvl9pPr>
          </a:lstStyle>
          <a:p>
            <a:pPr algn="r">
              <a:spcBef>
                <a:spcPct val="50000"/>
              </a:spcBef>
              <a:defRPr/>
            </a:pPr>
            <a:r>
              <a:rPr lang="es-ES_tradnl" sz="831" b="1" dirty="0"/>
              <a:t>SINBA-SIS-40-P</a:t>
            </a:r>
            <a:endParaRPr lang="es-ES_tradnl" sz="923" b="1" dirty="0"/>
          </a:p>
        </p:txBody>
      </p:sp>
      <p:sp>
        <p:nvSpPr>
          <p:cNvPr id="313" name="Line 21">
            <a:extLst>
              <a:ext uri="{FF2B5EF4-FFF2-40B4-BE49-F238E27FC236}">
                <a16:creationId xmlns:a16="http://schemas.microsoft.com/office/drawing/2014/main" id="{9CA7B974-8F0E-4C07-AF02-9887BBA11B8C}"/>
              </a:ext>
            </a:extLst>
          </p:cNvPr>
          <p:cNvSpPr>
            <a:spLocks noChangeShapeType="1"/>
          </p:cNvSpPr>
          <p:nvPr/>
        </p:nvSpPr>
        <p:spPr bwMode="auto">
          <a:xfrm flipH="1">
            <a:off x="224858" y="1535271"/>
            <a:ext cx="11783257" cy="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s-MX" sz="1662"/>
          </a:p>
        </p:txBody>
      </p:sp>
      <p:sp>
        <p:nvSpPr>
          <p:cNvPr id="316" name="Rectangle 25">
            <a:extLst>
              <a:ext uri="{FF2B5EF4-FFF2-40B4-BE49-F238E27FC236}">
                <a16:creationId xmlns:a16="http://schemas.microsoft.com/office/drawing/2014/main" id="{EBDCB3EC-9B64-4924-844E-BC50333E768A}"/>
              </a:ext>
            </a:extLst>
          </p:cNvPr>
          <p:cNvSpPr>
            <a:spLocks noChangeArrowheads="1"/>
          </p:cNvSpPr>
          <p:nvPr/>
        </p:nvSpPr>
        <p:spPr bwMode="auto">
          <a:xfrm>
            <a:off x="215560" y="1200166"/>
            <a:ext cx="11792555" cy="5522021"/>
          </a:xfrm>
          <a:prstGeom prst="rect">
            <a:avLst/>
          </a:prstGeom>
          <a:noFill/>
          <a:ln w="222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defRPr/>
            </a:pPr>
            <a:endParaRPr lang="es-MX" altLang="es-MX" sz="923"/>
          </a:p>
        </p:txBody>
      </p:sp>
      <p:sp>
        <p:nvSpPr>
          <p:cNvPr id="317" name="Rectangle 36">
            <a:extLst>
              <a:ext uri="{FF2B5EF4-FFF2-40B4-BE49-F238E27FC236}">
                <a16:creationId xmlns:a16="http://schemas.microsoft.com/office/drawing/2014/main" id="{7EA2777B-2A7B-4926-B70F-1B415C7473AC}"/>
              </a:ext>
            </a:extLst>
          </p:cNvPr>
          <p:cNvSpPr>
            <a:spLocks noChangeArrowheads="1"/>
          </p:cNvSpPr>
          <p:nvPr/>
        </p:nvSpPr>
        <p:spPr bwMode="auto">
          <a:xfrm>
            <a:off x="1412175" y="1179148"/>
            <a:ext cx="9662829" cy="36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386" tIns="44693" rIns="89386" bIns="44693" anchor="ctr"/>
          <a:lstStyle>
            <a:lvl1pPr defTabSz="968375">
              <a:defRPr sz="1000">
                <a:solidFill>
                  <a:schemeClr val="tx1"/>
                </a:solidFill>
                <a:latin typeface="Arial" panose="020B0604020202020204" pitchFamily="34" charset="0"/>
              </a:defRPr>
            </a:lvl1pPr>
            <a:lvl2pPr marL="742950" indent="-285750" defTabSz="968375">
              <a:defRPr sz="1000">
                <a:solidFill>
                  <a:schemeClr val="tx1"/>
                </a:solidFill>
                <a:latin typeface="Arial" panose="020B0604020202020204" pitchFamily="34" charset="0"/>
              </a:defRPr>
            </a:lvl2pPr>
            <a:lvl3pPr marL="1143000" indent="-228600" defTabSz="968375">
              <a:defRPr sz="1000">
                <a:solidFill>
                  <a:schemeClr val="tx1"/>
                </a:solidFill>
                <a:latin typeface="Arial" panose="020B0604020202020204" pitchFamily="34" charset="0"/>
              </a:defRPr>
            </a:lvl3pPr>
            <a:lvl4pPr marL="1600200" indent="-228600" defTabSz="968375">
              <a:defRPr sz="1000">
                <a:solidFill>
                  <a:schemeClr val="tx1"/>
                </a:solidFill>
                <a:latin typeface="Arial" panose="020B0604020202020204" pitchFamily="34" charset="0"/>
              </a:defRPr>
            </a:lvl4pPr>
            <a:lvl5pPr marL="2057400" indent="-228600" defTabSz="968375">
              <a:defRPr sz="1000">
                <a:solidFill>
                  <a:schemeClr val="tx1"/>
                </a:solidFill>
                <a:latin typeface="Arial" panose="020B0604020202020204" pitchFamily="34" charset="0"/>
              </a:defRPr>
            </a:lvl5pPr>
            <a:lvl6pPr marL="2514600" indent="-228600" defTabSz="968375" eaLnBrk="0" fontAlgn="base" hangingPunct="0">
              <a:spcBef>
                <a:spcPct val="0"/>
              </a:spcBef>
              <a:spcAft>
                <a:spcPct val="0"/>
              </a:spcAft>
              <a:defRPr sz="1000">
                <a:solidFill>
                  <a:schemeClr val="tx1"/>
                </a:solidFill>
                <a:latin typeface="Arial" panose="020B0604020202020204" pitchFamily="34" charset="0"/>
              </a:defRPr>
            </a:lvl6pPr>
            <a:lvl7pPr marL="2971800" indent="-228600" defTabSz="968375" eaLnBrk="0" fontAlgn="base" hangingPunct="0">
              <a:spcBef>
                <a:spcPct val="0"/>
              </a:spcBef>
              <a:spcAft>
                <a:spcPct val="0"/>
              </a:spcAft>
              <a:defRPr sz="1000">
                <a:solidFill>
                  <a:schemeClr val="tx1"/>
                </a:solidFill>
                <a:latin typeface="Arial" panose="020B0604020202020204" pitchFamily="34" charset="0"/>
              </a:defRPr>
            </a:lvl7pPr>
            <a:lvl8pPr marL="3429000" indent="-228600" defTabSz="968375" eaLnBrk="0" fontAlgn="base" hangingPunct="0">
              <a:spcBef>
                <a:spcPct val="0"/>
              </a:spcBef>
              <a:spcAft>
                <a:spcPct val="0"/>
              </a:spcAft>
              <a:defRPr sz="1000">
                <a:solidFill>
                  <a:schemeClr val="tx1"/>
                </a:solidFill>
                <a:latin typeface="Arial" panose="020B0604020202020204" pitchFamily="34" charset="0"/>
              </a:defRPr>
            </a:lvl8pPr>
            <a:lvl9pPr marL="3886200" indent="-228600" defTabSz="968375" eaLnBrk="0" fontAlgn="base" hangingPunct="0">
              <a:spcBef>
                <a:spcPct val="0"/>
              </a:spcBef>
              <a:spcAft>
                <a:spcPct val="0"/>
              </a:spcAft>
              <a:defRPr sz="1000">
                <a:solidFill>
                  <a:schemeClr val="tx1"/>
                </a:solidFill>
                <a:latin typeface="Arial" panose="020B0604020202020204" pitchFamily="34" charset="0"/>
              </a:defRPr>
            </a:lvl9pPr>
          </a:lstStyle>
          <a:p>
            <a:pPr algn="ctr">
              <a:defRPr/>
            </a:pPr>
            <a:r>
              <a:rPr lang="en-US" altLang="es-MX" sz="1200" b="1" dirty="0">
                <a:solidFill>
                  <a:schemeClr val="tx2"/>
                </a:solidFill>
              </a:rPr>
              <a:t>H O J A   D I A R I A   D E   A T E N C I O N E S   A   D I S T A N C I A</a:t>
            </a:r>
          </a:p>
        </p:txBody>
      </p:sp>
      <p:grpSp>
        <p:nvGrpSpPr>
          <p:cNvPr id="318" name="Group 44">
            <a:extLst>
              <a:ext uri="{FF2B5EF4-FFF2-40B4-BE49-F238E27FC236}">
                <a16:creationId xmlns:a16="http://schemas.microsoft.com/office/drawing/2014/main" id="{8EFD959E-0414-4F9B-8D1F-CE1135CAB43B}"/>
              </a:ext>
            </a:extLst>
          </p:cNvPr>
          <p:cNvGrpSpPr>
            <a:grpSpLocks/>
          </p:cNvGrpSpPr>
          <p:nvPr/>
        </p:nvGrpSpPr>
        <p:grpSpPr bwMode="auto">
          <a:xfrm>
            <a:off x="9853587" y="1226439"/>
            <a:ext cx="1965426" cy="367940"/>
            <a:chOff x="3368" y="354"/>
            <a:chExt cx="1268" cy="323"/>
          </a:xfrm>
        </p:grpSpPr>
        <p:sp>
          <p:nvSpPr>
            <p:cNvPr id="320" name="Text Box 45">
              <a:extLst>
                <a:ext uri="{FF2B5EF4-FFF2-40B4-BE49-F238E27FC236}">
                  <a16:creationId xmlns:a16="http://schemas.microsoft.com/office/drawing/2014/main" id="{AB1F4150-CB20-46C1-A2EB-D1B2C22E0234}"/>
                </a:ext>
              </a:extLst>
            </p:cNvPr>
            <p:cNvSpPr txBox="1">
              <a:spLocks noChangeArrowheads="1"/>
            </p:cNvSpPr>
            <p:nvPr userDrawn="1"/>
          </p:nvSpPr>
          <p:spPr bwMode="auto">
            <a:xfrm>
              <a:off x="3368" y="369"/>
              <a:ext cx="400" cy="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660" tIns="47330" rIns="94660" bIns="47330">
              <a:spAutoFit/>
            </a:bodyPr>
            <a:lstStyle>
              <a:lvl1pPr defTabSz="968375">
                <a:defRPr sz="1000">
                  <a:solidFill>
                    <a:schemeClr val="tx1"/>
                  </a:solidFill>
                  <a:latin typeface="Arial" charset="0"/>
                </a:defRPr>
              </a:lvl1pPr>
              <a:lvl2pPr marL="742950" indent="-285750" defTabSz="968375">
                <a:defRPr sz="1000">
                  <a:solidFill>
                    <a:schemeClr val="tx1"/>
                  </a:solidFill>
                  <a:latin typeface="Arial" charset="0"/>
                </a:defRPr>
              </a:lvl2pPr>
              <a:lvl3pPr marL="1143000" indent="-228600" defTabSz="968375">
                <a:defRPr sz="1000">
                  <a:solidFill>
                    <a:schemeClr val="tx1"/>
                  </a:solidFill>
                  <a:latin typeface="Arial" charset="0"/>
                </a:defRPr>
              </a:lvl3pPr>
              <a:lvl4pPr marL="1600200" indent="-228600" defTabSz="968375">
                <a:defRPr sz="1000">
                  <a:solidFill>
                    <a:schemeClr val="tx1"/>
                  </a:solidFill>
                  <a:latin typeface="Arial" charset="0"/>
                </a:defRPr>
              </a:lvl4pPr>
              <a:lvl5pPr marL="2057400" indent="-228600" defTabSz="968375">
                <a:defRPr sz="1000">
                  <a:solidFill>
                    <a:schemeClr val="tx1"/>
                  </a:solidFill>
                  <a:latin typeface="Arial" charset="0"/>
                </a:defRPr>
              </a:lvl5pPr>
              <a:lvl6pPr marL="2514600" indent="-228600" defTabSz="968375" eaLnBrk="0" fontAlgn="base" hangingPunct="0">
                <a:spcBef>
                  <a:spcPct val="0"/>
                </a:spcBef>
                <a:spcAft>
                  <a:spcPct val="0"/>
                </a:spcAft>
                <a:defRPr sz="1000">
                  <a:solidFill>
                    <a:schemeClr val="tx1"/>
                  </a:solidFill>
                  <a:latin typeface="Arial" charset="0"/>
                </a:defRPr>
              </a:lvl6pPr>
              <a:lvl7pPr marL="2971800" indent="-228600" defTabSz="968375" eaLnBrk="0" fontAlgn="base" hangingPunct="0">
                <a:spcBef>
                  <a:spcPct val="0"/>
                </a:spcBef>
                <a:spcAft>
                  <a:spcPct val="0"/>
                </a:spcAft>
                <a:defRPr sz="1000">
                  <a:solidFill>
                    <a:schemeClr val="tx1"/>
                  </a:solidFill>
                  <a:latin typeface="Arial" charset="0"/>
                </a:defRPr>
              </a:lvl7pPr>
              <a:lvl8pPr marL="3429000" indent="-228600" defTabSz="968375" eaLnBrk="0" fontAlgn="base" hangingPunct="0">
                <a:spcBef>
                  <a:spcPct val="0"/>
                </a:spcBef>
                <a:spcAft>
                  <a:spcPct val="0"/>
                </a:spcAft>
                <a:defRPr sz="1000">
                  <a:solidFill>
                    <a:schemeClr val="tx1"/>
                  </a:solidFill>
                  <a:latin typeface="Arial" charset="0"/>
                </a:defRPr>
              </a:lvl8pPr>
              <a:lvl9pPr marL="3886200" indent="-228600" defTabSz="968375" eaLnBrk="0" fontAlgn="base" hangingPunct="0">
                <a:spcBef>
                  <a:spcPct val="0"/>
                </a:spcBef>
                <a:spcAft>
                  <a:spcPct val="0"/>
                </a:spcAft>
                <a:defRPr sz="1000">
                  <a:solidFill>
                    <a:schemeClr val="tx1"/>
                  </a:solidFill>
                  <a:latin typeface="Arial" charset="0"/>
                </a:defRPr>
              </a:lvl9pPr>
            </a:lstStyle>
            <a:p>
              <a:pPr>
                <a:spcBef>
                  <a:spcPct val="50000"/>
                </a:spcBef>
                <a:defRPr/>
              </a:pPr>
              <a:r>
                <a:rPr lang="es-ES_tradnl" sz="738" b="1" dirty="0"/>
                <a:t>FECHA:</a:t>
              </a:r>
              <a:endParaRPr lang="es-ES_tradnl" sz="1015" b="1" dirty="0"/>
            </a:p>
          </p:txBody>
        </p:sp>
        <p:sp>
          <p:nvSpPr>
            <p:cNvPr id="323" name="Text Box 46">
              <a:extLst>
                <a:ext uri="{FF2B5EF4-FFF2-40B4-BE49-F238E27FC236}">
                  <a16:creationId xmlns:a16="http://schemas.microsoft.com/office/drawing/2014/main" id="{FAE41959-0893-40B0-BDDD-8C19B0882808}"/>
                </a:ext>
              </a:extLst>
            </p:cNvPr>
            <p:cNvSpPr txBox="1">
              <a:spLocks noChangeArrowheads="1"/>
            </p:cNvSpPr>
            <p:nvPr userDrawn="1"/>
          </p:nvSpPr>
          <p:spPr bwMode="auto">
            <a:xfrm>
              <a:off x="3706" y="487"/>
              <a:ext cx="930" cy="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660" tIns="47330" rIns="94660" bIns="47330">
              <a:spAutoFit/>
            </a:bodyPr>
            <a:lstStyle>
              <a:lvl1pPr defTabSz="968375">
                <a:defRPr sz="1000">
                  <a:solidFill>
                    <a:schemeClr val="tx1"/>
                  </a:solidFill>
                  <a:latin typeface="Arial" charset="0"/>
                </a:defRPr>
              </a:lvl1pPr>
              <a:lvl2pPr marL="742950" indent="-285750" defTabSz="968375">
                <a:defRPr sz="1000">
                  <a:solidFill>
                    <a:schemeClr val="tx1"/>
                  </a:solidFill>
                  <a:latin typeface="Arial" charset="0"/>
                </a:defRPr>
              </a:lvl2pPr>
              <a:lvl3pPr marL="1143000" indent="-228600" defTabSz="968375">
                <a:defRPr sz="1000">
                  <a:solidFill>
                    <a:schemeClr val="tx1"/>
                  </a:solidFill>
                  <a:latin typeface="Arial" charset="0"/>
                </a:defRPr>
              </a:lvl3pPr>
              <a:lvl4pPr marL="1600200" indent="-228600" defTabSz="968375">
                <a:defRPr sz="1000">
                  <a:solidFill>
                    <a:schemeClr val="tx1"/>
                  </a:solidFill>
                  <a:latin typeface="Arial" charset="0"/>
                </a:defRPr>
              </a:lvl4pPr>
              <a:lvl5pPr marL="2057400" indent="-228600" defTabSz="968375">
                <a:defRPr sz="1000">
                  <a:solidFill>
                    <a:schemeClr val="tx1"/>
                  </a:solidFill>
                  <a:latin typeface="Arial" charset="0"/>
                </a:defRPr>
              </a:lvl5pPr>
              <a:lvl6pPr marL="2514600" indent="-228600" defTabSz="968375" eaLnBrk="0" fontAlgn="base" hangingPunct="0">
                <a:spcBef>
                  <a:spcPct val="0"/>
                </a:spcBef>
                <a:spcAft>
                  <a:spcPct val="0"/>
                </a:spcAft>
                <a:defRPr sz="1000">
                  <a:solidFill>
                    <a:schemeClr val="tx1"/>
                  </a:solidFill>
                  <a:latin typeface="Arial" charset="0"/>
                </a:defRPr>
              </a:lvl6pPr>
              <a:lvl7pPr marL="2971800" indent="-228600" defTabSz="968375" eaLnBrk="0" fontAlgn="base" hangingPunct="0">
                <a:spcBef>
                  <a:spcPct val="0"/>
                </a:spcBef>
                <a:spcAft>
                  <a:spcPct val="0"/>
                </a:spcAft>
                <a:defRPr sz="1000">
                  <a:solidFill>
                    <a:schemeClr val="tx1"/>
                  </a:solidFill>
                  <a:latin typeface="Arial" charset="0"/>
                </a:defRPr>
              </a:lvl7pPr>
              <a:lvl8pPr marL="3429000" indent="-228600" defTabSz="968375" eaLnBrk="0" fontAlgn="base" hangingPunct="0">
                <a:spcBef>
                  <a:spcPct val="0"/>
                </a:spcBef>
                <a:spcAft>
                  <a:spcPct val="0"/>
                </a:spcAft>
                <a:defRPr sz="1000">
                  <a:solidFill>
                    <a:schemeClr val="tx1"/>
                  </a:solidFill>
                  <a:latin typeface="Arial" charset="0"/>
                </a:defRPr>
              </a:lvl8pPr>
              <a:lvl9pPr marL="3886200" indent="-228600" defTabSz="968375" eaLnBrk="0" fontAlgn="base" hangingPunct="0">
                <a:spcBef>
                  <a:spcPct val="0"/>
                </a:spcBef>
                <a:spcAft>
                  <a:spcPct val="0"/>
                </a:spcAft>
                <a:defRPr sz="1000">
                  <a:solidFill>
                    <a:schemeClr val="tx1"/>
                  </a:solidFill>
                  <a:latin typeface="Arial" charset="0"/>
                </a:defRPr>
              </a:lvl9pPr>
            </a:lstStyle>
            <a:p>
              <a:pPr>
                <a:defRPr/>
              </a:pPr>
              <a:r>
                <a:rPr lang="es-ES_tradnl" sz="554" b="1" dirty="0"/>
                <a:t>     DÍA                 MES              AÑO</a:t>
              </a:r>
              <a:endParaRPr lang="es-ES_tradnl" sz="554" dirty="0">
                <a:latin typeface="Times New Roman" pitchFamily="18" charset="0"/>
              </a:endParaRPr>
            </a:p>
          </p:txBody>
        </p:sp>
        <p:grpSp>
          <p:nvGrpSpPr>
            <p:cNvPr id="324" name="Group 47">
              <a:extLst>
                <a:ext uri="{FF2B5EF4-FFF2-40B4-BE49-F238E27FC236}">
                  <a16:creationId xmlns:a16="http://schemas.microsoft.com/office/drawing/2014/main" id="{6B5B04E1-C176-497F-AFE6-66BA34221D50}"/>
                </a:ext>
              </a:extLst>
            </p:cNvPr>
            <p:cNvGrpSpPr>
              <a:grpSpLocks/>
            </p:cNvGrpSpPr>
            <p:nvPr userDrawn="1"/>
          </p:nvGrpSpPr>
          <p:grpSpPr bwMode="auto">
            <a:xfrm>
              <a:off x="3702" y="354"/>
              <a:ext cx="931" cy="249"/>
              <a:chOff x="3702" y="360"/>
              <a:chExt cx="931" cy="249"/>
            </a:xfrm>
          </p:grpSpPr>
          <p:sp>
            <p:nvSpPr>
              <p:cNvPr id="327" name="Rectangle 48">
                <a:extLst>
                  <a:ext uri="{FF2B5EF4-FFF2-40B4-BE49-F238E27FC236}">
                    <a16:creationId xmlns:a16="http://schemas.microsoft.com/office/drawing/2014/main" id="{E35E6A9E-1C33-4E46-9E27-44C2130B3639}"/>
                  </a:ext>
                </a:extLst>
              </p:cNvPr>
              <p:cNvSpPr>
                <a:spLocks noChangeArrowheads="1"/>
              </p:cNvSpPr>
              <p:nvPr userDrawn="1"/>
            </p:nvSpPr>
            <p:spPr bwMode="auto">
              <a:xfrm>
                <a:off x="3702" y="360"/>
                <a:ext cx="931" cy="249"/>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94660" tIns="47330" rIns="94660" bIns="47330">
                <a:spAutoFit/>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defRPr/>
                </a:pPr>
                <a:endParaRPr lang="es-MX" altLang="es-MX" sz="923"/>
              </a:p>
            </p:txBody>
          </p:sp>
          <p:sp>
            <p:nvSpPr>
              <p:cNvPr id="328" name="Line 49">
                <a:extLst>
                  <a:ext uri="{FF2B5EF4-FFF2-40B4-BE49-F238E27FC236}">
                    <a16:creationId xmlns:a16="http://schemas.microsoft.com/office/drawing/2014/main" id="{7CB30465-D492-4DBA-B541-AF4776BC5A41}"/>
                  </a:ext>
                </a:extLst>
              </p:cNvPr>
              <p:cNvSpPr>
                <a:spLocks noChangeShapeType="1"/>
              </p:cNvSpPr>
              <p:nvPr userDrawn="1"/>
            </p:nvSpPr>
            <p:spPr bwMode="auto">
              <a:xfrm flipV="1">
                <a:off x="4325" y="363"/>
                <a:ext cx="0" cy="15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lIns="94660" tIns="47330" rIns="94660" bIns="47330">
                <a:spAutoFit/>
              </a:bodyPr>
              <a:lstStyle/>
              <a:p>
                <a:endParaRPr lang="es-MX" sz="1662"/>
              </a:p>
            </p:txBody>
          </p:sp>
          <p:sp>
            <p:nvSpPr>
              <p:cNvPr id="330" name="Line 50">
                <a:extLst>
                  <a:ext uri="{FF2B5EF4-FFF2-40B4-BE49-F238E27FC236}">
                    <a16:creationId xmlns:a16="http://schemas.microsoft.com/office/drawing/2014/main" id="{15F05C78-2730-4BF4-B129-3439689E9F9E}"/>
                  </a:ext>
                </a:extLst>
              </p:cNvPr>
              <p:cNvSpPr>
                <a:spLocks noChangeShapeType="1"/>
              </p:cNvSpPr>
              <p:nvPr userDrawn="1"/>
            </p:nvSpPr>
            <p:spPr bwMode="auto">
              <a:xfrm flipV="1">
                <a:off x="4016" y="363"/>
                <a:ext cx="0" cy="14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lIns="94660" tIns="47330" rIns="94660" bIns="47330">
                <a:spAutoFit/>
              </a:bodyPr>
              <a:lstStyle/>
              <a:p>
                <a:endParaRPr lang="es-MX" sz="1662"/>
              </a:p>
            </p:txBody>
          </p:sp>
          <p:sp>
            <p:nvSpPr>
              <p:cNvPr id="331" name="Line 51">
                <a:extLst>
                  <a:ext uri="{FF2B5EF4-FFF2-40B4-BE49-F238E27FC236}">
                    <a16:creationId xmlns:a16="http://schemas.microsoft.com/office/drawing/2014/main" id="{57927E56-509F-4BB0-AB74-9FDAC7E2A8D2}"/>
                  </a:ext>
                </a:extLst>
              </p:cNvPr>
              <p:cNvSpPr>
                <a:spLocks noChangeShapeType="1"/>
              </p:cNvSpPr>
              <p:nvPr userDrawn="1"/>
            </p:nvSpPr>
            <p:spPr bwMode="auto">
              <a:xfrm>
                <a:off x="3861" y="447"/>
                <a:ext cx="0" cy="6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s-MX" sz="1662"/>
              </a:p>
            </p:txBody>
          </p:sp>
          <p:sp>
            <p:nvSpPr>
              <p:cNvPr id="332" name="Line 52">
                <a:extLst>
                  <a:ext uri="{FF2B5EF4-FFF2-40B4-BE49-F238E27FC236}">
                    <a16:creationId xmlns:a16="http://schemas.microsoft.com/office/drawing/2014/main" id="{F1F7CA61-874B-4A7A-9E6A-CC0EB25BD9FC}"/>
                  </a:ext>
                </a:extLst>
              </p:cNvPr>
              <p:cNvSpPr>
                <a:spLocks noChangeShapeType="1"/>
              </p:cNvSpPr>
              <p:nvPr userDrawn="1"/>
            </p:nvSpPr>
            <p:spPr bwMode="auto">
              <a:xfrm>
                <a:off x="4477" y="442"/>
                <a:ext cx="0" cy="6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s-MX" sz="1662"/>
              </a:p>
            </p:txBody>
          </p:sp>
          <p:sp>
            <p:nvSpPr>
              <p:cNvPr id="333" name="Line 53">
                <a:extLst>
                  <a:ext uri="{FF2B5EF4-FFF2-40B4-BE49-F238E27FC236}">
                    <a16:creationId xmlns:a16="http://schemas.microsoft.com/office/drawing/2014/main" id="{F4609151-45DA-4D5B-9AD1-71724CF42E2F}"/>
                  </a:ext>
                </a:extLst>
              </p:cNvPr>
              <p:cNvSpPr>
                <a:spLocks noChangeShapeType="1"/>
              </p:cNvSpPr>
              <p:nvPr userDrawn="1"/>
            </p:nvSpPr>
            <p:spPr bwMode="auto">
              <a:xfrm>
                <a:off x="4171" y="445"/>
                <a:ext cx="0" cy="6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s-MX" sz="1662"/>
              </a:p>
            </p:txBody>
          </p:sp>
        </p:grpSp>
      </p:grpSp>
      <p:sp>
        <p:nvSpPr>
          <p:cNvPr id="334" name="Text Box 381">
            <a:extLst>
              <a:ext uri="{FF2B5EF4-FFF2-40B4-BE49-F238E27FC236}">
                <a16:creationId xmlns:a16="http://schemas.microsoft.com/office/drawing/2014/main" id="{3F7B1ED9-273E-463F-8E32-63D6499BB1E9}"/>
              </a:ext>
            </a:extLst>
          </p:cNvPr>
          <p:cNvSpPr txBox="1">
            <a:spLocks noChangeArrowheads="1"/>
          </p:cNvSpPr>
          <p:nvPr/>
        </p:nvSpPr>
        <p:spPr bwMode="auto">
          <a:xfrm>
            <a:off x="10951496" y="6702549"/>
            <a:ext cx="1172576" cy="26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386" tIns="44693" rIns="89386" bIns="44693"/>
          <a:lstStyle>
            <a:lvl1pPr defTabSz="968375">
              <a:defRPr sz="1000">
                <a:solidFill>
                  <a:schemeClr val="tx1"/>
                </a:solidFill>
                <a:latin typeface="Arial" panose="020B0604020202020204" pitchFamily="34" charset="0"/>
              </a:defRPr>
            </a:lvl1pPr>
            <a:lvl2pPr marL="742950" indent="-285750" defTabSz="968375">
              <a:defRPr sz="1000">
                <a:solidFill>
                  <a:schemeClr val="tx1"/>
                </a:solidFill>
                <a:latin typeface="Arial" panose="020B0604020202020204" pitchFamily="34" charset="0"/>
              </a:defRPr>
            </a:lvl2pPr>
            <a:lvl3pPr marL="1143000" indent="-228600" defTabSz="968375">
              <a:defRPr sz="1000">
                <a:solidFill>
                  <a:schemeClr val="tx1"/>
                </a:solidFill>
                <a:latin typeface="Arial" panose="020B0604020202020204" pitchFamily="34" charset="0"/>
              </a:defRPr>
            </a:lvl3pPr>
            <a:lvl4pPr marL="1600200" indent="-228600" defTabSz="968375">
              <a:defRPr sz="1000">
                <a:solidFill>
                  <a:schemeClr val="tx1"/>
                </a:solidFill>
                <a:latin typeface="Arial" panose="020B0604020202020204" pitchFamily="34" charset="0"/>
              </a:defRPr>
            </a:lvl4pPr>
            <a:lvl5pPr marL="2057400" indent="-228600" defTabSz="968375">
              <a:defRPr sz="1000">
                <a:solidFill>
                  <a:schemeClr val="tx1"/>
                </a:solidFill>
                <a:latin typeface="Arial" panose="020B0604020202020204" pitchFamily="34" charset="0"/>
              </a:defRPr>
            </a:lvl5pPr>
            <a:lvl6pPr marL="2514600" indent="-228600" defTabSz="968375" eaLnBrk="0" fontAlgn="base" hangingPunct="0">
              <a:spcBef>
                <a:spcPct val="0"/>
              </a:spcBef>
              <a:spcAft>
                <a:spcPct val="0"/>
              </a:spcAft>
              <a:defRPr sz="1000">
                <a:solidFill>
                  <a:schemeClr val="tx1"/>
                </a:solidFill>
                <a:latin typeface="Arial" panose="020B0604020202020204" pitchFamily="34" charset="0"/>
              </a:defRPr>
            </a:lvl6pPr>
            <a:lvl7pPr marL="2971800" indent="-228600" defTabSz="968375" eaLnBrk="0" fontAlgn="base" hangingPunct="0">
              <a:spcBef>
                <a:spcPct val="0"/>
              </a:spcBef>
              <a:spcAft>
                <a:spcPct val="0"/>
              </a:spcAft>
              <a:defRPr sz="1000">
                <a:solidFill>
                  <a:schemeClr val="tx1"/>
                </a:solidFill>
                <a:latin typeface="Arial" panose="020B0604020202020204" pitchFamily="34" charset="0"/>
              </a:defRPr>
            </a:lvl7pPr>
            <a:lvl8pPr marL="3429000" indent="-228600" defTabSz="968375" eaLnBrk="0" fontAlgn="base" hangingPunct="0">
              <a:spcBef>
                <a:spcPct val="0"/>
              </a:spcBef>
              <a:spcAft>
                <a:spcPct val="0"/>
              </a:spcAft>
              <a:defRPr sz="1000">
                <a:solidFill>
                  <a:schemeClr val="tx1"/>
                </a:solidFill>
                <a:latin typeface="Arial" panose="020B0604020202020204" pitchFamily="34" charset="0"/>
              </a:defRPr>
            </a:lvl8pPr>
            <a:lvl9pPr marL="3886200" indent="-228600" defTabSz="968375" eaLnBrk="0" fontAlgn="base" hangingPunct="0">
              <a:spcBef>
                <a:spcPct val="0"/>
              </a:spcBef>
              <a:spcAft>
                <a:spcPct val="0"/>
              </a:spcAft>
              <a:defRPr sz="1000">
                <a:solidFill>
                  <a:schemeClr val="tx1"/>
                </a:solidFill>
                <a:latin typeface="Arial" panose="020B0604020202020204" pitchFamily="34" charset="0"/>
              </a:defRPr>
            </a:lvl9pPr>
          </a:lstStyle>
          <a:p>
            <a:pPr algn="r">
              <a:spcBef>
                <a:spcPct val="50000"/>
              </a:spcBef>
            </a:pPr>
            <a:r>
              <a:rPr lang="es-ES_tradnl" altLang="es-MX" sz="831" b="1" dirty="0"/>
              <a:t>SIS-2021</a:t>
            </a:r>
            <a:endParaRPr lang="es-ES_tradnl" altLang="es-MX" sz="923" b="1" dirty="0"/>
          </a:p>
        </p:txBody>
      </p:sp>
      <p:pic>
        <p:nvPicPr>
          <p:cNvPr id="335" name="Imagen 334">
            <a:extLst>
              <a:ext uri="{FF2B5EF4-FFF2-40B4-BE49-F238E27FC236}">
                <a16:creationId xmlns:a16="http://schemas.microsoft.com/office/drawing/2014/main" id="{7765A77A-A4E2-477E-91A9-79B2D4D2DA2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6700" y="1162884"/>
            <a:ext cx="1578557" cy="397192"/>
          </a:xfrm>
          <a:prstGeom prst="rect">
            <a:avLst/>
          </a:prstGeom>
        </p:spPr>
      </p:pic>
      <p:sp>
        <p:nvSpPr>
          <p:cNvPr id="336" name="Line 331"/>
          <p:cNvSpPr>
            <a:spLocks noChangeShapeType="1"/>
          </p:cNvSpPr>
          <p:nvPr/>
        </p:nvSpPr>
        <p:spPr bwMode="auto">
          <a:xfrm>
            <a:off x="506582" y="2429133"/>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37" name="Título 5"/>
          <p:cNvSpPr txBox="1">
            <a:spLocks/>
          </p:cNvSpPr>
          <p:nvPr/>
        </p:nvSpPr>
        <p:spPr>
          <a:xfrm>
            <a:off x="0" y="277302"/>
            <a:ext cx="121920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3600" dirty="0">
                <a:solidFill>
                  <a:srgbClr val="A42145"/>
                </a:solidFill>
                <a:latin typeface="Montserrat SemiBold" panose="00000700000000000000" pitchFamily="2" charset="0"/>
              </a:rPr>
              <a:t>INTERCONSULTA A DISTANCIA</a:t>
            </a:r>
            <a:endParaRPr lang="es-MX" sz="2000" dirty="0">
              <a:solidFill>
                <a:srgbClr val="A42145"/>
              </a:solidFill>
              <a:latin typeface="Montserrat SemiBold" panose="00000700000000000000" pitchFamily="2" charset="0"/>
            </a:endParaRPr>
          </a:p>
        </p:txBody>
      </p:sp>
      <p:sp>
        <p:nvSpPr>
          <p:cNvPr id="207" name="CuadroTexto 206"/>
          <p:cNvSpPr txBox="1"/>
          <p:nvPr/>
        </p:nvSpPr>
        <p:spPr>
          <a:xfrm>
            <a:off x="2893114" y="4333972"/>
            <a:ext cx="292388" cy="647424"/>
          </a:xfrm>
          <a:prstGeom prst="rect">
            <a:avLst/>
          </a:prstGeom>
          <a:noFill/>
        </p:spPr>
        <p:txBody>
          <a:bodyPr vert="vert270" wrap="square" rtlCol="0">
            <a:spAutoFit/>
          </a:bodyPr>
          <a:lstStyle/>
          <a:p>
            <a:r>
              <a:rPr lang="es-MX" sz="700" b="1" dirty="0">
                <a:solidFill>
                  <a:srgbClr val="0070C0"/>
                </a:solidFill>
              </a:rPr>
              <a:t>      51 A</a:t>
            </a:r>
            <a:r>
              <a:rPr lang="es-MX" sz="600" b="1" dirty="0">
                <a:solidFill>
                  <a:srgbClr val="0070C0"/>
                </a:solidFill>
              </a:rPr>
              <a:t>    </a:t>
            </a:r>
          </a:p>
        </p:txBody>
      </p:sp>
      <p:sp>
        <p:nvSpPr>
          <p:cNvPr id="211" name="CuadroTexto 210"/>
          <p:cNvSpPr txBox="1"/>
          <p:nvPr/>
        </p:nvSpPr>
        <p:spPr>
          <a:xfrm>
            <a:off x="3046595" y="4560199"/>
            <a:ext cx="122124" cy="369332"/>
          </a:xfrm>
          <a:prstGeom prst="rect">
            <a:avLst/>
          </a:prstGeom>
          <a:noFill/>
        </p:spPr>
        <p:txBody>
          <a:bodyPr wrap="square" rtlCol="0">
            <a:spAutoFit/>
          </a:bodyPr>
          <a:lstStyle/>
          <a:p>
            <a:r>
              <a:rPr lang="es-MX" b="1" dirty="0">
                <a:solidFill>
                  <a:srgbClr val="0070C0"/>
                </a:solidFill>
              </a:rPr>
              <a:t>2</a:t>
            </a:r>
          </a:p>
        </p:txBody>
      </p:sp>
      <p:sp>
        <p:nvSpPr>
          <p:cNvPr id="219" name="CuadroTexto 218"/>
          <p:cNvSpPr txBox="1"/>
          <p:nvPr/>
        </p:nvSpPr>
        <p:spPr>
          <a:xfrm>
            <a:off x="2817323" y="4539135"/>
            <a:ext cx="122124" cy="369332"/>
          </a:xfrm>
          <a:prstGeom prst="rect">
            <a:avLst/>
          </a:prstGeom>
          <a:noFill/>
        </p:spPr>
        <p:txBody>
          <a:bodyPr wrap="square" rtlCol="0">
            <a:spAutoFit/>
          </a:bodyPr>
          <a:lstStyle/>
          <a:p>
            <a:r>
              <a:rPr lang="es-MX" b="1" dirty="0">
                <a:solidFill>
                  <a:srgbClr val="0070C0"/>
                </a:solidFill>
              </a:rPr>
              <a:t>3</a:t>
            </a:r>
          </a:p>
        </p:txBody>
      </p:sp>
      <p:sp>
        <p:nvSpPr>
          <p:cNvPr id="224" name="CuadroTexto 223"/>
          <p:cNvSpPr txBox="1"/>
          <p:nvPr/>
        </p:nvSpPr>
        <p:spPr>
          <a:xfrm>
            <a:off x="11397574" y="4550408"/>
            <a:ext cx="432788" cy="246221"/>
          </a:xfrm>
          <a:prstGeom prst="rect">
            <a:avLst/>
          </a:prstGeom>
          <a:noFill/>
        </p:spPr>
        <p:txBody>
          <a:bodyPr vert="horz" wrap="square" rtlCol="0">
            <a:spAutoFit/>
          </a:bodyPr>
          <a:lstStyle/>
          <a:p>
            <a:pPr algn="ctr"/>
            <a:r>
              <a:rPr lang="es-MX" sz="1000" b="1" dirty="0">
                <a:solidFill>
                  <a:srgbClr val="0070C0"/>
                </a:solidFill>
              </a:rPr>
              <a:t>5</a:t>
            </a:r>
          </a:p>
        </p:txBody>
      </p:sp>
      <p:sp>
        <p:nvSpPr>
          <p:cNvPr id="208" name="Rectángulo 207">
            <a:extLst>
              <a:ext uri="{FF2B5EF4-FFF2-40B4-BE49-F238E27FC236}">
                <a16:creationId xmlns:a16="http://schemas.microsoft.com/office/drawing/2014/main" id="{8FD90628-D012-409F-B04A-D85577F5CB74}"/>
              </a:ext>
            </a:extLst>
          </p:cNvPr>
          <p:cNvSpPr/>
          <p:nvPr/>
        </p:nvSpPr>
        <p:spPr bwMode="auto">
          <a:xfrm>
            <a:off x="11560188" y="2544133"/>
            <a:ext cx="212575" cy="2520000"/>
          </a:xfrm>
          <a:prstGeom prst="rect">
            <a:avLst/>
          </a:prstGeom>
          <a:solidFill>
            <a:srgbClr val="7030A0">
              <a:alpha val="3500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MX" sz="1000" b="0" i="0" u="none" strike="noStrike" cap="none" normalizeH="0" baseline="0">
              <a:ln>
                <a:noFill/>
              </a:ln>
              <a:solidFill>
                <a:schemeClr val="tx1"/>
              </a:solidFill>
              <a:effectLst/>
              <a:latin typeface="Arial" charset="0"/>
            </a:endParaRPr>
          </a:p>
        </p:txBody>
      </p:sp>
      <p:sp>
        <p:nvSpPr>
          <p:cNvPr id="212" name="CuadroTexto 211"/>
          <p:cNvSpPr txBox="1"/>
          <p:nvPr/>
        </p:nvSpPr>
        <p:spPr>
          <a:xfrm>
            <a:off x="323501" y="4469836"/>
            <a:ext cx="122124" cy="369332"/>
          </a:xfrm>
          <a:prstGeom prst="rect">
            <a:avLst/>
          </a:prstGeom>
          <a:noFill/>
        </p:spPr>
        <p:txBody>
          <a:bodyPr wrap="square" rtlCol="0">
            <a:spAutoFit/>
          </a:bodyPr>
          <a:lstStyle/>
          <a:p>
            <a:r>
              <a:rPr lang="es-MX" b="1" dirty="0">
                <a:solidFill>
                  <a:srgbClr val="0070C0"/>
                </a:solidFill>
              </a:rPr>
              <a:t>X</a:t>
            </a:r>
          </a:p>
        </p:txBody>
      </p:sp>
      <p:sp>
        <p:nvSpPr>
          <p:cNvPr id="215" name="CuadroTexto 214"/>
          <p:cNvSpPr txBox="1"/>
          <p:nvPr/>
        </p:nvSpPr>
        <p:spPr>
          <a:xfrm>
            <a:off x="3156098" y="4550194"/>
            <a:ext cx="122124" cy="369332"/>
          </a:xfrm>
          <a:prstGeom prst="rect">
            <a:avLst/>
          </a:prstGeom>
          <a:noFill/>
        </p:spPr>
        <p:txBody>
          <a:bodyPr wrap="square" rtlCol="0">
            <a:spAutoFit/>
          </a:bodyPr>
          <a:lstStyle/>
          <a:p>
            <a:r>
              <a:rPr lang="es-MX" b="1" dirty="0">
                <a:solidFill>
                  <a:srgbClr val="0070C0"/>
                </a:solidFill>
              </a:rPr>
              <a:t>X</a:t>
            </a:r>
          </a:p>
        </p:txBody>
      </p:sp>
    </p:spTree>
    <p:extLst>
      <p:ext uri="{BB962C8B-B14F-4D97-AF65-F5344CB8AC3E}">
        <p14:creationId xmlns:p14="http://schemas.microsoft.com/office/powerpoint/2010/main" val="42114187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39597" y="769652"/>
            <a:ext cx="10667215" cy="1325563"/>
          </a:xfrm>
        </p:spPr>
        <p:txBody>
          <a:bodyPr/>
          <a:lstStyle/>
          <a:p>
            <a:r>
              <a:rPr lang="es-MX" sz="3600" dirty="0"/>
              <a:t>Tipo de servicio de atención a distancia</a:t>
            </a:r>
          </a:p>
        </p:txBody>
      </p:sp>
      <p:sp>
        <p:nvSpPr>
          <p:cNvPr id="7" name="Subtítulo 2">
            <a:extLst>
              <a:ext uri="{FF2B5EF4-FFF2-40B4-BE49-F238E27FC236}">
                <a16:creationId xmlns:a16="http://schemas.microsoft.com/office/drawing/2014/main" id="{331D73AC-37E8-4FD3-AC6E-9231512D0B7C}"/>
              </a:ext>
            </a:extLst>
          </p:cNvPr>
          <p:cNvSpPr txBox="1">
            <a:spLocks/>
          </p:cNvSpPr>
          <p:nvPr/>
        </p:nvSpPr>
        <p:spPr>
          <a:xfrm>
            <a:off x="1670718" y="1649250"/>
            <a:ext cx="10521282" cy="3243261"/>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404040"/>
                </a:solidFill>
                <a:latin typeface="Montserrat SemiBold" panose="000007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gn="just">
              <a:spcAft>
                <a:spcPts val="1800"/>
              </a:spcAft>
              <a:buFont typeface="Wingdings" panose="05000000000000000000" pitchFamily="2" charset="2"/>
              <a:buChar char="Ø"/>
            </a:pPr>
            <a:r>
              <a:rPr lang="es-ES" b="1" dirty="0">
                <a:solidFill>
                  <a:srgbClr val="BC945A"/>
                </a:solidFill>
                <a:effectLst>
                  <a:outerShdw blurRad="38100" dist="38100" dir="2700000" algn="tl">
                    <a:srgbClr val="000000">
                      <a:alpha val="43137"/>
                    </a:srgbClr>
                  </a:outerShdw>
                </a:effectLst>
                <a:latin typeface="Montserrat" panose="00000500000000000000" pitchFamily="2" charset="0"/>
                <a:ea typeface="Times New Roman" panose="02020603050405020304" pitchFamily="18" charset="0"/>
                <a:cs typeface="Mongolian Baiti" panose="03000500000000000000" pitchFamily="66" charset="0"/>
              </a:rPr>
              <a:t>ASESORÍA A DISTANCIA</a:t>
            </a:r>
            <a:endParaRPr lang="es-MX" dirty="0">
              <a:solidFill>
                <a:srgbClr val="BC945A"/>
              </a:solidFill>
              <a:effectLst>
                <a:outerShdw blurRad="38100" dist="38100" dir="2700000" algn="tl">
                  <a:srgbClr val="000000">
                    <a:alpha val="43137"/>
                  </a:srgbClr>
                </a:outerShdw>
              </a:effectLst>
              <a:latin typeface="Montserrat" panose="00000500000000000000" pitchFamily="2" charset="0"/>
              <a:ea typeface="Times New Roman" panose="02020603050405020304" pitchFamily="18" charset="0"/>
              <a:cs typeface="Mongolian Baiti" panose="03000500000000000000" pitchFamily="66" charset="0"/>
            </a:endParaRPr>
          </a:p>
          <a:p>
            <a:pPr marL="285750" indent="-285750" algn="just">
              <a:spcAft>
                <a:spcPts val="1800"/>
              </a:spcAft>
              <a:buFont typeface="Wingdings" panose="05000000000000000000" pitchFamily="2" charset="2"/>
              <a:buChar char="Ø"/>
            </a:pPr>
            <a:r>
              <a:rPr lang="es-ES_tradnl" b="1" dirty="0">
                <a:solidFill>
                  <a:srgbClr val="BC945A"/>
                </a:solidFill>
                <a:effectLst>
                  <a:outerShdw blurRad="38100" dist="38100" dir="2700000" algn="tl">
                    <a:srgbClr val="000000">
                      <a:alpha val="43137"/>
                    </a:srgbClr>
                  </a:outerShdw>
                </a:effectLst>
                <a:latin typeface="Montserrat" panose="00000500000000000000" pitchFamily="2" charset="0"/>
                <a:ea typeface="Times New Roman" panose="02020603050405020304" pitchFamily="18" charset="0"/>
                <a:cs typeface="Mongolian Baiti" panose="03000500000000000000" pitchFamily="66" charset="0"/>
              </a:rPr>
              <a:t>TRIAGE A DISTANCIA DE CASOS SOSPECHOSOS DE COVID-19</a:t>
            </a:r>
            <a:endParaRPr lang="es-MX" dirty="0">
              <a:solidFill>
                <a:srgbClr val="BC945A"/>
              </a:solidFill>
              <a:effectLst>
                <a:outerShdw blurRad="38100" dist="38100" dir="2700000" algn="tl">
                  <a:srgbClr val="000000">
                    <a:alpha val="43137"/>
                  </a:srgbClr>
                </a:outerShdw>
              </a:effectLst>
              <a:latin typeface="Montserrat" panose="00000500000000000000" pitchFamily="2" charset="0"/>
              <a:ea typeface="Times New Roman" panose="02020603050405020304" pitchFamily="18" charset="0"/>
              <a:cs typeface="Mongolian Baiti" panose="03000500000000000000" pitchFamily="66" charset="0"/>
            </a:endParaRPr>
          </a:p>
          <a:p>
            <a:pPr marL="285750" indent="-285750" algn="just">
              <a:spcAft>
                <a:spcPts val="1800"/>
              </a:spcAft>
              <a:buFont typeface="Wingdings" panose="05000000000000000000" pitchFamily="2" charset="2"/>
              <a:buChar char="Ø"/>
            </a:pPr>
            <a:r>
              <a:rPr lang="es-ES_tradnl" b="1" dirty="0">
                <a:solidFill>
                  <a:srgbClr val="235D3C"/>
                </a:solidFill>
                <a:latin typeface="Montserrat" panose="00000500000000000000" pitchFamily="2" charset="0"/>
                <a:ea typeface="Times New Roman" panose="02020603050405020304" pitchFamily="18" charset="0"/>
                <a:cs typeface="Mongolian Baiti" panose="03000500000000000000" pitchFamily="66" charset="0"/>
              </a:rPr>
              <a:t>SEGUIMIENTO A DISTANCIA</a:t>
            </a:r>
            <a:endParaRPr lang="es-MX" dirty="0">
              <a:latin typeface="Montserrat" panose="00000500000000000000" pitchFamily="2" charset="0"/>
              <a:ea typeface="Times New Roman" panose="02020603050405020304" pitchFamily="18" charset="0"/>
              <a:cs typeface="Mongolian Baiti" panose="03000500000000000000" pitchFamily="66" charset="0"/>
            </a:endParaRPr>
          </a:p>
          <a:p>
            <a:pPr marL="285750" indent="-285750" algn="just">
              <a:spcAft>
                <a:spcPts val="1800"/>
              </a:spcAft>
              <a:buFont typeface="Wingdings" panose="05000000000000000000" pitchFamily="2" charset="2"/>
              <a:buChar char="Ø"/>
            </a:pPr>
            <a:r>
              <a:rPr lang="es-ES_tradnl" b="1" dirty="0">
                <a:solidFill>
                  <a:srgbClr val="235D3C"/>
                </a:solidFill>
                <a:latin typeface="Montserrat" panose="00000500000000000000" pitchFamily="2" charset="0"/>
                <a:ea typeface="Times New Roman" panose="02020603050405020304" pitchFamily="18" charset="0"/>
                <a:cs typeface="Mongolian Baiti" panose="03000500000000000000" pitchFamily="66" charset="0"/>
              </a:rPr>
              <a:t>MONITOREO A DISTANCIA</a:t>
            </a:r>
            <a:endParaRPr lang="es-MX" dirty="0">
              <a:latin typeface="Montserrat" panose="00000500000000000000" pitchFamily="2" charset="0"/>
              <a:ea typeface="Times New Roman" panose="02020603050405020304" pitchFamily="18" charset="0"/>
              <a:cs typeface="Mongolian Baiti" panose="03000500000000000000" pitchFamily="66" charset="0"/>
            </a:endParaRPr>
          </a:p>
          <a:p>
            <a:pPr marL="285750" indent="-285750" algn="just">
              <a:spcAft>
                <a:spcPts val="1800"/>
              </a:spcAft>
              <a:buFont typeface="Wingdings" panose="05000000000000000000" pitchFamily="2" charset="2"/>
              <a:buChar char="Ø"/>
            </a:pPr>
            <a:r>
              <a:rPr lang="es-ES_tradnl" b="1" dirty="0">
                <a:solidFill>
                  <a:srgbClr val="235D3C"/>
                </a:solidFill>
                <a:latin typeface="Montserrat" panose="00000500000000000000" pitchFamily="2" charset="0"/>
                <a:ea typeface="Times New Roman" panose="02020603050405020304" pitchFamily="18" charset="0"/>
                <a:cs typeface="Mongolian Baiti" panose="03000500000000000000" pitchFamily="66" charset="0"/>
              </a:rPr>
              <a:t>INTERCONSULTA A DISTANCIA</a:t>
            </a:r>
            <a:endParaRPr lang="es-MX" dirty="0">
              <a:latin typeface="Montserrat" panose="00000500000000000000" pitchFamily="2" charset="0"/>
              <a:ea typeface="Times New Roman" panose="02020603050405020304" pitchFamily="18" charset="0"/>
              <a:cs typeface="Mongolian Baiti" panose="03000500000000000000" pitchFamily="66" charset="0"/>
            </a:endParaRPr>
          </a:p>
          <a:p>
            <a:pPr marL="285750" indent="-285750" algn="just">
              <a:spcAft>
                <a:spcPts val="1800"/>
              </a:spcAft>
              <a:buFont typeface="Wingdings" panose="05000000000000000000" pitchFamily="2" charset="2"/>
              <a:buChar char="Ø"/>
            </a:pPr>
            <a:r>
              <a:rPr lang="es-ES_tradnl" b="1" dirty="0">
                <a:solidFill>
                  <a:srgbClr val="235D3C"/>
                </a:solidFill>
                <a:latin typeface="Montserrat" panose="00000500000000000000" pitchFamily="2" charset="0"/>
                <a:ea typeface="Times New Roman" panose="02020603050405020304" pitchFamily="18" charset="0"/>
                <a:cs typeface="Mongolian Baiti" panose="03000500000000000000" pitchFamily="66" charset="0"/>
              </a:rPr>
              <a:t>PASE DE VISITA A DISTANCIA</a:t>
            </a:r>
          </a:p>
          <a:p>
            <a:pPr marL="285750" indent="-285750" algn="just">
              <a:spcAft>
                <a:spcPts val="1800"/>
              </a:spcAft>
              <a:buFont typeface="Wingdings" panose="05000000000000000000" pitchFamily="2" charset="2"/>
              <a:buChar char="Ø"/>
            </a:pPr>
            <a:r>
              <a:rPr lang="es-MX" b="1" dirty="0">
                <a:solidFill>
                  <a:schemeClr val="tx1">
                    <a:lumMod val="75000"/>
                    <a:lumOff val="25000"/>
                  </a:schemeClr>
                </a:solidFill>
                <a:latin typeface="Montserrat" panose="00000500000000000000" pitchFamily="2" charset="0"/>
                <a:ea typeface="Times New Roman" panose="02020603050405020304" pitchFamily="18" charset="0"/>
                <a:cs typeface="Mongolian Baiti" panose="03000500000000000000" pitchFamily="66" charset="0"/>
              </a:rPr>
              <a:t>REFERENCIA</a:t>
            </a:r>
          </a:p>
        </p:txBody>
      </p:sp>
    </p:spTree>
    <p:extLst>
      <p:ext uri="{BB962C8B-B14F-4D97-AF65-F5344CB8AC3E}">
        <p14:creationId xmlns:p14="http://schemas.microsoft.com/office/powerpoint/2010/main" val="26176713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81000" y="427713"/>
            <a:ext cx="11424920" cy="1325563"/>
          </a:xfrm>
        </p:spPr>
        <p:txBody>
          <a:bodyPr/>
          <a:lstStyle/>
          <a:p>
            <a:r>
              <a:rPr lang="es-MX" dirty="0"/>
              <a:t>PASE DE VISITA A DISTANCIA</a:t>
            </a:r>
            <a:endParaRPr lang="es-MX" sz="3600" dirty="0">
              <a:solidFill>
                <a:srgbClr val="235D3C"/>
              </a:solidFill>
            </a:endParaRPr>
          </a:p>
        </p:txBody>
      </p:sp>
      <p:sp>
        <p:nvSpPr>
          <p:cNvPr id="7" name="Subtítulo 2">
            <a:extLst>
              <a:ext uri="{FF2B5EF4-FFF2-40B4-BE49-F238E27FC236}">
                <a16:creationId xmlns:a16="http://schemas.microsoft.com/office/drawing/2014/main" id="{331D73AC-37E8-4FD3-AC6E-9231512D0B7C}"/>
              </a:ext>
            </a:extLst>
          </p:cNvPr>
          <p:cNvSpPr txBox="1">
            <a:spLocks/>
          </p:cNvSpPr>
          <p:nvPr/>
        </p:nvSpPr>
        <p:spPr>
          <a:xfrm>
            <a:off x="856873" y="1231271"/>
            <a:ext cx="10592553" cy="5576935"/>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404040"/>
                </a:solidFill>
                <a:latin typeface="Montserrat SemiBold" panose="000007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s-ES" sz="1800" dirty="0">
                <a:latin typeface="Montserrat" panose="00000500000000000000" pitchFamily="2" charset="0"/>
                <a:ea typeface="Times New Roman" panose="02020603050405020304" pitchFamily="18" charset="0"/>
                <a:cs typeface="Arial" panose="020B0604020202020204" pitchFamily="34" charset="0"/>
              </a:rPr>
              <a:t>Esta acción corresponde a la observación diaria que se hace a los pacientes ingresados por médicos, enfermeros, personal en formación y personal profesional o técnico que se considere necesario para la atención de los enfermos en las salas del hospital, con el propósito de evaluar su estado de salud, conocer su evolución y hacer las indicaciones necesarias para su recuperación y rehabilitación.</a:t>
            </a:r>
          </a:p>
          <a:p>
            <a:pPr algn="just"/>
            <a:endParaRPr lang="es-ES" sz="1800" dirty="0">
              <a:latin typeface="Montserrat" panose="00000500000000000000" pitchFamily="2" charset="0"/>
              <a:ea typeface="Times New Roman" panose="02020603050405020304" pitchFamily="18" charset="0"/>
              <a:cs typeface="Arial" panose="020B0604020202020204" pitchFamily="34" charset="0"/>
            </a:endParaRPr>
          </a:p>
          <a:p>
            <a:pPr algn="just"/>
            <a:r>
              <a:rPr lang="es-ES" sz="1800" dirty="0">
                <a:latin typeface="Montserrat" panose="00000500000000000000" pitchFamily="2" charset="0"/>
                <a:ea typeface="Times New Roman" panose="02020603050405020304" pitchFamily="18" charset="0"/>
                <a:cs typeface="Arial" panose="020B0604020202020204" pitchFamily="34" charset="0"/>
              </a:rPr>
              <a:t>Por lo que es muy importante que se identifique el Tipo de personal que realiza esta acción. </a:t>
            </a:r>
            <a:r>
              <a:rPr lang="es-ES_tradnl" sz="1800" dirty="0">
                <a:latin typeface="Montserrat" panose="00000500000000000000" pitchFamily="2" charset="0"/>
                <a:ea typeface="Times New Roman" panose="02020603050405020304" pitchFamily="18" charset="0"/>
                <a:cs typeface="Arial" panose="020B0604020202020204" pitchFamily="34" charset="0"/>
              </a:rPr>
              <a:t>Indique previamente el medio de atención: Llamada telefónica, Mensajería digital o </a:t>
            </a:r>
            <a:r>
              <a:rPr lang="es-ES_tradnl" sz="1800" dirty="0" err="1">
                <a:latin typeface="Montserrat" panose="00000500000000000000" pitchFamily="2" charset="0"/>
                <a:ea typeface="Times New Roman" panose="02020603050405020304" pitchFamily="18" charset="0"/>
                <a:cs typeface="Arial" panose="020B0604020202020204" pitchFamily="34" charset="0"/>
              </a:rPr>
              <a:t>Videollamada</a:t>
            </a:r>
            <a:r>
              <a:rPr lang="es-ES" sz="1800" dirty="0">
                <a:latin typeface="Montserrat" panose="00000500000000000000" pitchFamily="2" charset="0"/>
                <a:ea typeface="Times New Roman" panose="02020603050405020304" pitchFamily="18" charset="0"/>
                <a:cs typeface="Arial" panose="020B0604020202020204" pitchFamily="34" charset="0"/>
              </a:rPr>
              <a:t>.</a:t>
            </a:r>
          </a:p>
          <a:p>
            <a:pPr algn="just"/>
            <a:r>
              <a:rPr lang="es-ES" sz="1800" dirty="0">
                <a:latin typeface="Montserrat" panose="00000500000000000000" pitchFamily="2" charset="0"/>
                <a:ea typeface="Times New Roman" panose="02020603050405020304" pitchFamily="18" charset="0"/>
                <a:cs typeface="Arial" panose="020B0604020202020204" pitchFamily="34" charset="0"/>
              </a:rPr>
              <a:t>Registre en la celda el código según corresponda al Tipo de pase de visita a distancia:</a:t>
            </a:r>
          </a:p>
          <a:p>
            <a:pPr algn="just"/>
            <a:endParaRPr lang="es-ES" sz="1800" dirty="0">
              <a:latin typeface="Montserrat" panose="00000500000000000000" pitchFamily="2" charset="0"/>
              <a:ea typeface="Times New Roman" panose="02020603050405020304" pitchFamily="18" charset="0"/>
              <a:cs typeface="Arial" panose="020B0604020202020204" pitchFamily="34" charset="0"/>
            </a:endParaRPr>
          </a:p>
          <a:p>
            <a:pPr algn="just"/>
            <a:r>
              <a:rPr lang="es-ES" sz="1800" dirty="0">
                <a:latin typeface="Montserrat" panose="00000500000000000000" pitchFamily="2" charset="0"/>
                <a:ea typeface="Times New Roman" panose="02020603050405020304" pitchFamily="18" charset="0"/>
                <a:cs typeface="Arial" panose="020B0604020202020204" pitchFamily="34" charset="0"/>
              </a:rPr>
              <a:t> </a:t>
            </a:r>
            <a:r>
              <a:rPr lang="es-ES" sz="1800" b="1" dirty="0">
                <a:latin typeface="Montserrat" panose="00000500000000000000" pitchFamily="2" charset="0"/>
                <a:ea typeface="Times New Roman" panose="02020603050405020304" pitchFamily="18" charset="0"/>
                <a:cs typeface="Arial" panose="020B0604020202020204" pitchFamily="34" charset="0"/>
              </a:rPr>
              <a:t>1</a:t>
            </a:r>
            <a:r>
              <a:rPr lang="es-ES" sz="1800" dirty="0">
                <a:latin typeface="Montserrat" panose="00000500000000000000" pitchFamily="2" charset="0"/>
                <a:ea typeface="Times New Roman" panose="02020603050405020304" pitchFamily="18" charset="0"/>
                <a:cs typeface="Arial" panose="020B0604020202020204" pitchFamily="34" charset="0"/>
              </a:rPr>
              <a:t>.  ENTRE PERSONALES DE LA SALUD</a:t>
            </a:r>
          </a:p>
          <a:p>
            <a:pPr algn="just"/>
            <a:r>
              <a:rPr lang="es-ES" sz="1800" dirty="0">
                <a:latin typeface="Montserrat" panose="00000500000000000000" pitchFamily="2" charset="0"/>
                <a:ea typeface="Times New Roman" panose="02020603050405020304" pitchFamily="18" charset="0"/>
                <a:cs typeface="Arial" panose="020B0604020202020204" pitchFamily="34" charset="0"/>
              </a:rPr>
              <a:t> </a:t>
            </a:r>
            <a:r>
              <a:rPr lang="es-ES" sz="1800" b="1" dirty="0">
                <a:latin typeface="Montserrat" panose="00000500000000000000" pitchFamily="2" charset="0"/>
                <a:ea typeface="Times New Roman" panose="02020603050405020304" pitchFamily="18" charset="0"/>
                <a:cs typeface="Arial" panose="020B0604020202020204" pitchFamily="34" charset="0"/>
              </a:rPr>
              <a:t>2</a:t>
            </a:r>
            <a:r>
              <a:rPr lang="es-ES" sz="1800" dirty="0">
                <a:latin typeface="Montserrat" panose="00000500000000000000" pitchFamily="2" charset="0"/>
                <a:ea typeface="Times New Roman" panose="02020603050405020304" pitchFamily="18" charset="0"/>
                <a:cs typeface="Arial" panose="020B0604020202020204" pitchFamily="34" charset="0"/>
              </a:rPr>
              <a:t>. PROFESIONAL DE LA SALUD-FAMILIAR</a:t>
            </a:r>
          </a:p>
          <a:p>
            <a:pPr algn="just"/>
            <a:r>
              <a:rPr lang="es-ES" sz="1800" dirty="0">
                <a:latin typeface="Montserrat" panose="00000500000000000000" pitchFamily="2" charset="0"/>
                <a:ea typeface="Times New Roman" panose="02020603050405020304" pitchFamily="18" charset="0"/>
                <a:cs typeface="Arial" panose="020B0604020202020204" pitchFamily="34" charset="0"/>
              </a:rPr>
              <a:t> </a:t>
            </a:r>
            <a:r>
              <a:rPr lang="es-ES" sz="1800" b="1" dirty="0">
                <a:latin typeface="Montserrat" panose="00000500000000000000" pitchFamily="2" charset="0"/>
                <a:ea typeface="Times New Roman" panose="02020603050405020304" pitchFamily="18" charset="0"/>
                <a:cs typeface="Arial" panose="020B0604020202020204" pitchFamily="34" charset="0"/>
              </a:rPr>
              <a:t>3</a:t>
            </a:r>
            <a:r>
              <a:rPr lang="es-ES" sz="1800" dirty="0">
                <a:latin typeface="Montserrat" panose="00000500000000000000" pitchFamily="2" charset="0"/>
                <a:ea typeface="Times New Roman" panose="02020603050405020304" pitchFamily="18" charset="0"/>
                <a:cs typeface="Arial" panose="020B0604020202020204" pitchFamily="34" charset="0"/>
              </a:rPr>
              <a:t>. PACIENTE-FAMILIAR.</a:t>
            </a:r>
            <a:endParaRPr lang="es-MX" sz="1800" dirty="0">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909972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95" name="Conector recto 294"/>
          <p:cNvCxnSpPr/>
          <p:nvPr/>
        </p:nvCxnSpPr>
        <p:spPr bwMode="auto">
          <a:xfrm>
            <a:off x="11443026" y="4673519"/>
            <a:ext cx="105450"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p:spPr>
      </p:cxnSp>
      <p:cxnSp>
        <p:nvCxnSpPr>
          <p:cNvPr id="429" name="Conector recto 428"/>
          <p:cNvCxnSpPr/>
          <p:nvPr/>
        </p:nvCxnSpPr>
        <p:spPr bwMode="auto">
          <a:xfrm>
            <a:off x="3436551" y="4673519"/>
            <a:ext cx="2337480"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p:spPr>
      </p:cxnSp>
      <p:cxnSp>
        <p:nvCxnSpPr>
          <p:cNvPr id="231" name="Conector recto 230"/>
          <p:cNvCxnSpPr/>
          <p:nvPr/>
        </p:nvCxnSpPr>
        <p:spPr bwMode="auto">
          <a:xfrm>
            <a:off x="499839" y="4673518"/>
            <a:ext cx="237614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p:spPr>
      </p:cxnSp>
      <p:sp>
        <p:nvSpPr>
          <p:cNvPr id="261" name="Rectángulo 260"/>
          <p:cNvSpPr/>
          <p:nvPr/>
        </p:nvSpPr>
        <p:spPr bwMode="auto">
          <a:xfrm>
            <a:off x="3217856" y="4298963"/>
            <a:ext cx="3655608" cy="91354"/>
          </a:xfrm>
          <a:prstGeom prst="rect">
            <a:avLst/>
          </a:prstGeom>
          <a:solidFill>
            <a:schemeClr val="bg1">
              <a:lumMod val="50000"/>
            </a:schemeClr>
          </a:solidFill>
          <a:ln w="9525" cap="flat" cmpd="sng" algn="ctr">
            <a:solidFill>
              <a:schemeClr val="bg1">
                <a:lumMod val="50000"/>
              </a:schemeClr>
            </a:solidFill>
            <a:prstDash val="solid"/>
            <a:round/>
            <a:headEnd type="none" w="med" len="med"/>
            <a:tailEnd type="none" w="med" len="med"/>
          </a:ln>
          <a:effectLst/>
        </p:spPr>
        <p:txBody>
          <a:bodyPr vert="horz" wrap="square" lIns="84406" tIns="42203" rIns="84406" bIns="42203" numCol="1" rtlCol="0" anchor="t" anchorCtr="0" compatLnSpc="1">
            <a:prstTxWarp prst="textNoShape">
              <a:avLst/>
            </a:prstTxWarp>
          </a:bodyPr>
          <a:lstStyle/>
          <a:p>
            <a:pPr defTabSz="844083" eaLnBrk="0" fontAlgn="base" hangingPunct="0">
              <a:spcBef>
                <a:spcPct val="0"/>
              </a:spcBef>
              <a:spcAft>
                <a:spcPct val="0"/>
              </a:spcAft>
            </a:pPr>
            <a:endParaRPr lang="es-MX" sz="923">
              <a:latin typeface="Arial" charset="0"/>
            </a:endParaRPr>
          </a:p>
        </p:txBody>
      </p:sp>
      <p:sp>
        <p:nvSpPr>
          <p:cNvPr id="292" name="Rectángulo 291"/>
          <p:cNvSpPr/>
          <p:nvPr/>
        </p:nvSpPr>
        <p:spPr bwMode="auto">
          <a:xfrm>
            <a:off x="7212319" y="4296924"/>
            <a:ext cx="3789178" cy="91354"/>
          </a:xfrm>
          <a:prstGeom prst="rect">
            <a:avLst/>
          </a:prstGeom>
          <a:solidFill>
            <a:schemeClr val="bg1">
              <a:lumMod val="50000"/>
            </a:schemeClr>
          </a:solidFill>
          <a:ln w="9525" cap="flat" cmpd="sng" algn="ctr">
            <a:solidFill>
              <a:schemeClr val="bg1">
                <a:lumMod val="50000"/>
              </a:schemeClr>
            </a:solidFill>
            <a:prstDash val="solid"/>
            <a:round/>
            <a:headEnd type="none" w="med" len="med"/>
            <a:tailEnd type="none" w="med" len="med"/>
          </a:ln>
          <a:effectLst/>
        </p:spPr>
        <p:txBody>
          <a:bodyPr vert="horz" wrap="square" lIns="84406" tIns="42203" rIns="84406" bIns="42203" numCol="1" rtlCol="0" anchor="t" anchorCtr="0" compatLnSpc="1">
            <a:prstTxWarp prst="textNoShape">
              <a:avLst/>
            </a:prstTxWarp>
          </a:bodyPr>
          <a:lstStyle/>
          <a:p>
            <a:pPr defTabSz="844083" eaLnBrk="0" fontAlgn="base" hangingPunct="0">
              <a:spcBef>
                <a:spcPct val="0"/>
              </a:spcBef>
              <a:spcAft>
                <a:spcPct val="0"/>
              </a:spcAft>
            </a:pPr>
            <a:endParaRPr lang="es-MX" sz="923">
              <a:latin typeface="Arial" charset="0"/>
            </a:endParaRPr>
          </a:p>
        </p:txBody>
      </p:sp>
      <p:sp>
        <p:nvSpPr>
          <p:cNvPr id="3089" name="Line 58"/>
          <p:cNvSpPr>
            <a:spLocks noChangeShapeType="1"/>
          </p:cNvSpPr>
          <p:nvPr/>
        </p:nvSpPr>
        <p:spPr bwMode="auto">
          <a:xfrm>
            <a:off x="5777225" y="2425386"/>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 name="CuadroTexto 1"/>
          <p:cNvSpPr txBox="1"/>
          <p:nvPr/>
        </p:nvSpPr>
        <p:spPr>
          <a:xfrm>
            <a:off x="151370" y="1816047"/>
            <a:ext cx="11934602" cy="553998"/>
          </a:xfrm>
          <a:prstGeom prst="rect">
            <a:avLst/>
          </a:prstGeom>
          <a:noFill/>
        </p:spPr>
        <p:txBody>
          <a:bodyPr wrap="square" rtlCol="0">
            <a:spAutoFit/>
          </a:bodyPr>
          <a:lstStyle/>
          <a:p>
            <a:r>
              <a:rPr lang="es-MX" sz="600" b="1" dirty="0">
                <a:latin typeface="Tahoma" panose="020B0604030504040204" pitchFamily="34" charset="0"/>
                <a:ea typeface="Tahoma" panose="020B0604030504040204" pitchFamily="34" charset="0"/>
                <a:cs typeface="Tahoma" panose="020B0604030504040204" pitchFamily="34" charset="0"/>
              </a:rPr>
              <a:t>TIPO DE PERSONAL:</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1</a:t>
            </a:r>
            <a:r>
              <a:rPr lang="es-MX" sz="600" dirty="0">
                <a:latin typeface="Tahoma" panose="020B0604030504040204" pitchFamily="34" charset="0"/>
                <a:ea typeface="Tahoma" panose="020B0604030504040204" pitchFamily="34" charset="0"/>
                <a:cs typeface="Tahoma" panose="020B0604030504040204" pitchFamily="34" charset="0"/>
              </a:rPr>
              <a:t>.PERSONAL CAPACITADO O HABILITADO PARA ATENCIÓN A DISTANCIA,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.APOYO ADMINISTRATIVO,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.MÉDICO PASANTE,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.MÉDICO GENERAL, </a:t>
            </a:r>
            <a:r>
              <a:rPr lang="es-MX" sz="600" b="1" dirty="0">
                <a:solidFill>
                  <a:srgbClr val="691B31"/>
                </a:solidFill>
                <a:latin typeface="Tahoma" panose="020B0604030504040204" pitchFamily="34" charset="0"/>
                <a:ea typeface="Tahoma" panose="020B0604030504040204" pitchFamily="34" charset="0"/>
                <a:cs typeface="Tahoma" panose="020B0604030504040204" pitchFamily="34" charset="0"/>
              </a:rPr>
              <a:t>5</a:t>
            </a:r>
            <a:r>
              <a:rPr lang="es-MX" sz="600" dirty="0">
                <a:solidFill>
                  <a:srgbClr val="691B31"/>
                </a:solidFill>
                <a:latin typeface="Tahoma" panose="020B0604030504040204" pitchFamily="34" charset="0"/>
                <a:ea typeface="Tahoma" panose="020B0604030504040204" pitchFamily="34" charset="0"/>
                <a:cs typeface="Tahoma" panose="020B0604030504040204" pitchFamily="34" charset="0"/>
              </a:rPr>
              <a:t>.MÉDICO RESIDENTE</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.MÉDICO ESPECIALISTA, </a:t>
            </a:r>
            <a:r>
              <a:rPr lang="es-MX" sz="600" b="1" dirty="0">
                <a:latin typeface="Tahoma" panose="020B0604030504040204" pitchFamily="34" charset="0"/>
                <a:ea typeface="Tahoma" panose="020B0604030504040204" pitchFamily="34" charset="0"/>
                <a:cs typeface="Tahoma" panose="020B0604030504040204" pitchFamily="34" charset="0"/>
              </a:rPr>
              <a:t>7</a:t>
            </a:r>
            <a:r>
              <a:rPr lang="es-MX" sz="600" dirty="0">
                <a:latin typeface="Tahoma" panose="020B0604030504040204" pitchFamily="34" charset="0"/>
                <a:ea typeface="Tahoma" panose="020B0604030504040204" pitchFamily="34" charset="0"/>
                <a:cs typeface="Tahoma" panose="020B0604030504040204" pitchFamily="34" charset="0"/>
              </a:rPr>
              <a:t>.PASANTE DE ENFERMERÍA, </a:t>
            </a:r>
            <a:r>
              <a:rPr lang="es-MX" sz="600" b="1" dirty="0">
                <a:latin typeface="Tahoma" panose="020B0604030504040204" pitchFamily="34" charset="0"/>
                <a:ea typeface="Tahoma" panose="020B0604030504040204" pitchFamily="34" charset="0"/>
                <a:cs typeface="Tahoma" panose="020B0604030504040204" pitchFamily="34" charset="0"/>
              </a:rPr>
              <a:t>8</a:t>
            </a:r>
            <a:r>
              <a:rPr lang="es-MX" sz="600" dirty="0">
                <a:latin typeface="Tahoma" panose="020B0604030504040204" pitchFamily="34" charset="0"/>
                <a:ea typeface="Tahoma" panose="020B0604030504040204" pitchFamily="34" charset="0"/>
                <a:cs typeface="Tahoma" panose="020B0604030504040204" pitchFamily="34" charset="0"/>
              </a:rPr>
              <a:t>.ENFERMERA, </a:t>
            </a:r>
            <a:r>
              <a:rPr lang="es-MX" sz="600" b="1" dirty="0">
                <a:latin typeface="Tahoma" panose="020B0604030504040204" pitchFamily="34" charset="0"/>
                <a:ea typeface="Tahoma" panose="020B0604030504040204" pitchFamily="34" charset="0"/>
                <a:cs typeface="Tahoma" panose="020B0604030504040204" pitchFamily="34" charset="0"/>
              </a:rPr>
              <a:t>9</a:t>
            </a:r>
            <a:r>
              <a:rPr lang="es-MX" sz="600" dirty="0">
                <a:latin typeface="Tahoma" panose="020B0604030504040204" pitchFamily="34" charset="0"/>
                <a:ea typeface="Tahoma" panose="020B0604030504040204" pitchFamily="34" charset="0"/>
                <a:cs typeface="Tahoma" panose="020B0604030504040204" pitchFamily="34" charset="0"/>
              </a:rPr>
              <a:t>.PASANTE DE NUTRICIÓN, </a:t>
            </a:r>
            <a:r>
              <a:rPr lang="es-MX" sz="600" b="1" dirty="0">
                <a:latin typeface="Tahoma" panose="020B0604030504040204" pitchFamily="34" charset="0"/>
                <a:ea typeface="Tahoma" panose="020B0604030504040204" pitchFamily="34" charset="0"/>
                <a:cs typeface="Tahoma" panose="020B0604030504040204" pitchFamily="34" charset="0"/>
              </a:rPr>
              <a:t>10</a:t>
            </a:r>
            <a:r>
              <a:rPr lang="es-MX" sz="600" dirty="0">
                <a:latin typeface="Tahoma" panose="020B0604030504040204" pitchFamily="34" charset="0"/>
                <a:ea typeface="Tahoma" panose="020B0604030504040204" pitchFamily="34" charset="0"/>
                <a:cs typeface="Tahoma" panose="020B0604030504040204" pitchFamily="34" charset="0"/>
              </a:rPr>
              <a:t>.NUTRIÓLOGO, </a:t>
            </a:r>
            <a:r>
              <a:rPr lang="es-MX" sz="600" b="1" dirty="0">
                <a:latin typeface="Tahoma" panose="020B0604030504040204" pitchFamily="34" charset="0"/>
                <a:ea typeface="Tahoma" panose="020B0604030504040204" pitchFamily="34" charset="0"/>
                <a:cs typeface="Tahoma" panose="020B0604030504040204" pitchFamily="34" charset="0"/>
              </a:rPr>
              <a:t>11</a:t>
            </a:r>
            <a:r>
              <a:rPr lang="es-MX" sz="600" dirty="0">
                <a:latin typeface="Tahoma" panose="020B0604030504040204" pitchFamily="34" charset="0"/>
                <a:ea typeface="Tahoma" panose="020B0604030504040204" pitchFamily="34" charset="0"/>
                <a:cs typeface="Tahoma" panose="020B0604030504040204" pitchFamily="34" charset="0"/>
              </a:rPr>
              <a:t>.HOMEÓPATA, </a:t>
            </a:r>
            <a:r>
              <a:rPr lang="es-MX" sz="600" b="1" dirty="0">
                <a:latin typeface="Tahoma" panose="020B0604030504040204" pitchFamily="34" charset="0"/>
                <a:ea typeface="Tahoma" panose="020B0604030504040204" pitchFamily="34" charset="0"/>
                <a:cs typeface="Tahoma" panose="020B0604030504040204" pitchFamily="34" charset="0"/>
              </a:rPr>
              <a:t>12</a:t>
            </a:r>
            <a:r>
              <a:rPr lang="es-MX" sz="600" dirty="0">
                <a:latin typeface="Tahoma" panose="020B0604030504040204" pitchFamily="34" charset="0"/>
                <a:ea typeface="Tahoma" panose="020B0604030504040204" pitchFamily="34" charset="0"/>
                <a:cs typeface="Tahoma" panose="020B0604030504040204" pitchFamily="34" charset="0"/>
              </a:rPr>
              <a:t>.MÉDICO TRADICIONAL, </a:t>
            </a:r>
            <a:r>
              <a:rPr lang="es-MX" sz="600" b="1" dirty="0">
                <a:latin typeface="Tahoma" panose="020B0604030504040204" pitchFamily="34" charset="0"/>
                <a:ea typeface="Tahoma" panose="020B0604030504040204" pitchFamily="34" charset="0"/>
                <a:cs typeface="Tahoma" panose="020B0604030504040204" pitchFamily="34" charset="0"/>
              </a:rPr>
              <a:t>13</a:t>
            </a:r>
            <a:r>
              <a:rPr lang="es-MX" sz="600" dirty="0">
                <a:latin typeface="Tahoma" panose="020B0604030504040204" pitchFamily="34" charset="0"/>
                <a:ea typeface="Tahoma" panose="020B0604030504040204" pitchFamily="34" charset="0"/>
                <a:cs typeface="Tahoma" panose="020B0604030504040204" pitchFamily="34" charset="0"/>
              </a:rPr>
              <a:t>.TAPS, </a:t>
            </a:r>
            <a:r>
              <a:rPr lang="es-MX" sz="600" b="1" dirty="0">
                <a:latin typeface="Tahoma" panose="020B0604030504040204" pitchFamily="34" charset="0"/>
                <a:ea typeface="Tahoma" panose="020B0604030504040204" pitchFamily="34" charset="0"/>
                <a:cs typeface="Tahoma" panose="020B0604030504040204" pitchFamily="34" charset="0"/>
              </a:rPr>
              <a:t>14</a:t>
            </a:r>
            <a:r>
              <a:rPr lang="es-MX" sz="600" dirty="0">
                <a:latin typeface="Tahoma" panose="020B0604030504040204" pitchFamily="34" charset="0"/>
                <a:ea typeface="Tahoma" panose="020B0604030504040204" pitchFamily="34" charset="0"/>
                <a:cs typeface="Tahoma" panose="020B0604030504040204" pitchFamily="34" charset="0"/>
              </a:rPr>
              <a:t>.PASANTE DE PSICOLOGÍA, </a:t>
            </a:r>
            <a:r>
              <a:rPr lang="es-MX" sz="600" b="1" dirty="0">
                <a:latin typeface="Tahoma" panose="020B0604030504040204" pitchFamily="34" charset="0"/>
                <a:ea typeface="Tahoma" panose="020B0604030504040204" pitchFamily="34" charset="0"/>
                <a:cs typeface="Tahoma" panose="020B0604030504040204" pitchFamily="34" charset="0"/>
              </a:rPr>
              <a:t>15</a:t>
            </a:r>
            <a:r>
              <a:rPr lang="es-MX" sz="600" dirty="0">
                <a:latin typeface="Tahoma" panose="020B0604030504040204" pitchFamily="34" charset="0"/>
                <a:ea typeface="Tahoma" panose="020B0604030504040204" pitchFamily="34" charset="0"/>
                <a:cs typeface="Tahoma" panose="020B0604030504040204" pitchFamily="34" charset="0"/>
              </a:rPr>
              <a:t>.PSICÓLOGO, </a:t>
            </a:r>
            <a:r>
              <a:rPr lang="es-MX" sz="600" b="1" dirty="0">
                <a:latin typeface="Tahoma" panose="020B0604030504040204" pitchFamily="34" charset="0"/>
                <a:ea typeface="Tahoma" panose="020B0604030504040204" pitchFamily="34" charset="0"/>
                <a:cs typeface="Tahoma" panose="020B0604030504040204" pitchFamily="34" charset="0"/>
              </a:rPr>
              <a:t>16</a:t>
            </a:r>
            <a:r>
              <a:rPr lang="es-MX" sz="600" dirty="0">
                <a:latin typeface="Tahoma" panose="020B0604030504040204" pitchFamily="34" charset="0"/>
                <a:ea typeface="Tahoma" panose="020B0604030504040204" pitchFamily="34" charset="0"/>
                <a:cs typeface="Tahoma" panose="020B0604030504040204" pitchFamily="34" charset="0"/>
              </a:rPr>
              <a:t>.LICENCIADA EN ENFERMERÍA Y OBSTÉTRICIA, </a:t>
            </a:r>
            <a:r>
              <a:rPr lang="es-MX" sz="600" b="1" dirty="0">
                <a:latin typeface="Tahoma" panose="020B0604030504040204" pitchFamily="34" charset="0"/>
                <a:ea typeface="Tahoma" panose="020B0604030504040204" pitchFamily="34" charset="0"/>
                <a:cs typeface="Tahoma" panose="020B0604030504040204" pitchFamily="34" charset="0"/>
              </a:rPr>
              <a:t>17</a:t>
            </a:r>
            <a:r>
              <a:rPr lang="es-MX" sz="600" dirty="0">
                <a:latin typeface="Tahoma" panose="020B0604030504040204" pitchFamily="34" charset="0"/>
                <a:ea typeface="Tahoma" panose="020B0604030504040204" pitchFamily="34" charset="0"/>
                <a:cs typeface="Tahoma" panose="020B0604030504040204" pitchFamily="34" charset="0"/>
              </a:rPr>
              <a:t>.PARTERA TÉCNICA, </a:t>
            </a:r>
            <a:r>
              <a:rPr lang="es-MX" sz="600" b="1" dirty="0">
                <a:latin typeface="Tahoma" panose="020B0604030504040204" pitchFamily="34" charset="0"/>
                <a:ea typeface="Tahoma" panose="020B0604030504040204" pitchFamily="34" charset="0"/>
                <a:cs typeface="Tahoma" panose="020B0604030504040204" pitchFamily="34" charset="0"/>
              </a:rPr>
              <a:t>18</a:t>
            </a:r>
            <a:r>
              <a:rPr lang="es-MX" sz="600" dirty="0">
                <a:latin typeface="Tahoma" panose="020B0604030504040204" pitchFamily="34" charset="0"/>
                <a:ea typeface="Tahoma" panose="020B0604030504040204" pitchFamily="34" charset="0"/>
                <a:cs typeface="Tahoma" panose="020B0604030504040204" pitchFamily="34" charset="0"/>
              </a:rPr>
              <a:t>.PROMOTOR DE SALUD, </a:t>
            </a:r>
            <a:r>
              <a:rPr lang="es-MX" sz="600" b="1" dirty="0">
                <a:latin typeface="Tahoma" panose="020B0604030504040204" pitchFamily="34" charset="0"/>
                <a:ea typeface="Tahoma" panose="020B0604030504040204" pitchFamily="34" charset="0"/>
                <a:cs typeface="Tahoma" panose="020B0604030504040204" pitchFamily="34" charset="0"/>
              </a:rPr>
              <a:t>19</a:t>
            </a:r>
            <a:r>
              <a:rPr lang="es-MX" sz="600" dirty="0">
                <a:latin typeface="Tahoma" panose="020B0604030504040204" pitchFamily="34" charset="0"/>
                <a:ea typeface="Tahoma" panose="020B0604030504040204" pitchFamily="34" charset="0"/>
                <a:cs typeface="Tahoma" panose="020B0604030504040204" pitchFamily="34" charset="0"/>
              </a:rPr>
              <a:t>.GERONTÓLOGO, </a:t>
            </a:r>
            <a:r>
              <a:rPr lang="es-MX" sz="600" b="1" dirty="0">
                <a:latin typeface="Tahoma" panose="020B0604030504040204" pitchFamily="34" charset="0"/>
                <a:ea typeface="Tahoma" panose="020B0604030504040204" pitchFamily="34" charset="0"/>
                <a:cs typeface="Tahoma" panose="020B0604030504040204" pitchFamily="34" charset="0"/>
              </a:rPr>
              <a:t>88</a:t>
            </a:r>
            <a:r>
              <a:rPr lang="es-MX" sz="600" dirty="0">
                <a:latin typeface="Tahoma" panose="020B0604030504040204" pitchFamily="34" charset="0"/>
                <a:ea typeface="Tahoma" panose="020B0604030504040204" pitchFamily="34" charset="0"/>
                <a:cs typeface="Tahoma" panose="020B0604030504040204" pitchFamily="34" charset="0"/>
              </a:rPr>
              <a:t>.OTROS</a:t>
            </a:r>
          </a:p>
          <a:p>
            <a:r>
              <a:rPr lang="es-MX" sz="600" b="1" dirty="0">
                <a:latin typeface="Tahoma" panose="020B0604030504040204" pitchFamily="34" charset="0"/>
                <a:ea typeface="Tahoma" panose="020B0604030504040204" pitchFamily="34" charset="0"/>
                <a:cs typeface="Tahoma" panose="020B0604030504040204" pitchFamily="34" charset="0"/>
              </a:rPr>
              <a:t>ESPECIALIDAD: 1</a:t>
            </a:r>
            <a:r>
              <a:rPr lang="es-MX" sz="600" dirty="0">
                <a:latin typeface="Tahoma" panose="020B0604030504040204" pitchFamily="34" charset="0"/>
                <a:ea typeface="Tahoma" panose="020B0604030504040204" pitchFamily="34" charset="0"/>
                <a:cs typeface="Tahoma" panose="020B0604030504040204" pitchFamily="34" charset="0"/>
              </a:rPr>
              <a:t>.ALERGÓLOGO, </a:t>
            </a:r>
            <a:r>
              <a:rPr lang="es-MX" sz="600" b="1" dirty="0">
                <a:solidFill>
                  <a:srgbClr val="691B31"/>
                </a:solidFill>
                <a:latin typeface="Tahoma" panose="020B0604030504040204" pitchFamily="34" charset="0"/>
                <a:ea typeface="Tahoma" panose="020B0604030504040204" pitchFamily="34" charset="0"/>
                <a:cs typeface="Tahoma" panose="020B0604030504040204" pitchFamily="34" charset="0"/>
              </a:rPr>
              <a:t>2</a:t>
            </a:r>
            <a:r>
              <a:rPr lang="es-MX" sz="600" dirty="0">
                <a:solidFill>
                  <a:srgbClr val="691B31"/>
                </a:solidFill>
                <a:latin typeface="Tahoma" panose="020B0604030504040204" pitchFamily="34" charset="0"/>
                <a:ea typeface="Tahoma" panose="020B0604030504040204" pitchFamily="34" charset="0"/>
                <a:cs typeface="Tahoma" panose="020B0604030504040204" pitchFamily="34" charset="0"/>
              </a:rPr>
              <a:t>.ANESTESIÓLOGO</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.ANGIÓLOGO,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.CARDIÓLOGO, </a:t>
            </a:r>
            <a:r>
              <a:rPr lang="es-MX" sz="600" b="1" dirty="0">
                <a:latin typeface="Tahoma" panose="020B0604030504040204" pitchFamily="34" charset="0"/>
                <a:ea typeface="Tahoma" panose="020B0604030504040204" pitchFamily="34" charset="0"/>
                <a:cs typeface="Tahoma" panose="020B0604030504040204" pitchFamily="34" charset="0"/>
              </a:rPr>
              <a:t>5</a:t>
            </a:r>
            <a:r>
              <a:rPr lang="es-MX" sz="600" dirty="0">
                <a:latin typeface="Tahoma" panose="020B0604030504040204" pitchFamily="34" charset="0"/>
                <a:ea typeface="Tahoma" panose="020B0604030504040204" pitchFamily="34" charset="0"/>
                <a:cs typeface="Tahoma" panose="020B0604030504040204" pitchFamily="34" charset="0"/>
              </a:rPr>
              <a:t>.CIRUJANO,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.DERMATÓLOGO, </a:t>
            </a:r>
            <a:r>
              <a:rPr lang="es-MX" sz="600" b="1" dirty="0">
                <a:latin typeface="Tahoma" panose="020B0604030504040204" pitchFamily="34" charset="0"/>
                <a:ea typeface="Tahoma" panose="020B0604030504040204" pitchFamily="34" charset="0"/>
                <a:cs typeface="Tahoma" panose="020B0604030504040204" pitchFamily="34" charset="0"/>
              </a:rPr>
              <a:t>7</a:t>
            </a:r>
            <a:r>
              <a:rPr lang="es-MX" sz="600" dirty="0">
                <a:latin typeface="Tahoma" panose="020B0604030504040204" pitchFamily="34" charset="0"/>
                <a:ea typeface="Tahoma" panose="020B0604030504040204" pitchFamily="34" charset="0"/>
                <a:cs typeface="Tahoma" panose="020B0604030504040204" pitchFamily="34" charset="0"/>
              </a:rPr>
              <a:t>.ENDOCRINÓLOGO, </a:t>
            </a:r>
            <a:r>
              <a:rPr lang="es-MX" sz="600" b="1" dirty="0">
                <a:latin typeface="Tahoma" panose="020B0604030504040204" pitchFamily="34" charset="0"/>
                <a:ea typeface="Tahoma" panose="020B0604030504040204" pitchFamily="34" charset="0"/>
                <a:cs typeface="Tahoma" panose="020B0604030504040204" pitchFamily="34" charset="0"/>
              </a:rPr>
              <a:t>8</a:t>
            </a:r>
            <a:r>
              <a:rPr lang="es-MX" sz="600" dirty="0">
                <a:latin typeface="Tahoma" panose="020B0604030504040204" pitchFamily="34" charset="0"/>
                <a:ea typeface="Tahoma" panose="020B0604030504040204" pitchFamily="34" charset="0"/>
                <a:cs typeface="Tahoma" panose="020B0604030504040204" pitchFamily="34" charset="0"/>
              </a:rPr>
              <a:t>.EPIDEMIÓLOGO, </a:t>
            </a:r>
            <a:r>
              <a:rPr lang="es-MX" sz="600" b="1" dirty="0">
                <a:latin typeface="Tahoma" panose="020B0604030504040204" pitchFamily="34" charset="0"/>
                <a:ea typeface="Tahoma" panose="020B0604030504040204" pitchFamily="34" charset="0"/>
                <a:cs typeface="Tahoma" panose="020B0604030504040204" pitchFamily="34" charset="0"/>
              </a:rPr>
              <a:t>9</a:t>
            </a:r>
            <a:r>
              <a:rPr lang="es-MX" sz="600" dirty="0">
                <a:latin typeface="Tahoma" panose="020B0604030504040204" pitchFamily="34" charset="0"/>
                <a:ea typeface="Tahoma" panose="020B0604030504040204" pitchFamily="34" charset="0"/>
                <a:cs typeface="Tahoma" panose="020B0604030504040204" pitchFamily="34" charset="0"/>
              </a:rPr>
              <a:t>.GASTROENTERÓLOGO, </a:t>
            </a:r>
            <a:r>
              <a:rPr lang="es-MX" sz="600" b="1" dirty="0">
                <a:latin typeface="Tahoma" panose="020B0604030504040204" pitchFamily="34" charset="0"/>
                <a:ea typeface="Tahoma" panose="020B0604030504040204" pitchFamily="34" charset="0"/>
                <a:cs typeface="Tahoma" panose="020B0604030504040204" pitchFamily="34" charset="0"/>
              </a:rPr>
              <a:t>10</a:t>
            </a:r>
            <a:r>
              <a:rPr lang="es-MX" sz="600" dirty="0">
                <a:latin typeface="Tahoma" panose="020B0604030504040204" pitchFamily="34" charset="0"/>
                <a:ea typeface="Tahoma" panose="020B0604030504040204" pitchFamily="34" charset="0"/>
                <a:cs typeface="Tahoma" panose="020B0604030504040204" pitchFamily="34" charset="0"/>
              </a:rPr>
              <a:t>.GERIATRA, </a:t>
            </a:r>
            <a:r>
              <a:rPr lang="es-MX" sz="600" b="1" dirty="0">
                <a:latin typeface="Tahoma" panose="020B0604030504040204" pitchFamily="34" charset="0"/>
                <a:ea typeface="Tahoma" panose="020B0604030504040204" pitchFamily="34" charset="0"/>
                <a:cs typeface="Tahoma" panose="020B0604030504040204" pitchFamily="34" charset="0"/>
              </a:rPr>
              <a:t>11</a:t>
            </a:r>
            <a:r>
              <a:rPr lang="es-MX" sz="600" dirty="0">
                <a:latin typeface="Tahoma" panose="020B0604030504040204" pitchFamily="34" charset="0"/>
                <a:ea typeface="Tahoma" panose="020B0604030504040204" pitchFamily="34" charset="0"/>
                <a:cs typeface="Tahoma" panose="020B0604030504040204" pitchFamily="34" charset="0"/>
              </a:rPr>
              <a:t>.GINECOOBSTÉTRA, </a:t>
            </a:r>
            <a:r>
              <a:rPr lang="es-MX" sz="600" b="1" dirty="0">
                <a:latin typeface="Tahoma" panose="020B0604030504040204" pitchFamily="34" charset="0"/>
                <a:ea typeface="Tahoma" panose="020B0604030504040204" pitchFamily="34" charset="0"/>
                <a:cs typeface="Tahoma" panose="020B0604030504040204" pitchFamily="34" charset="0"/>
              </a:rPr>
              <a:t>12</a:t>
            </a:r>
            <a:r>
              <a:rPr lang="es-MX" sz="600" dirty="0">
                <a:latin typeface="Tahoma" panose="020B0604030504040204" pitchFamily="34" charset="0"/>
                <a:ea typeface="Tahoma" panose="020B0604030504040204" pitchFamily="34" charset="0"/>
                <a:cs typeface="Tahoma" panose="020B0604030504040204" pitchFamily="34" charset="0"/>
              </a:rPr>
              <a:t>.HEMATÓLOGO, </a:t>
            </a:r>
            <a:r>
              <a:rPr lang="es-MX" sz="600" b="1" dirty="0">
                <a:latin typeface="Tahoma" panose="020B0604030504040204" pitchFamily="34" charset="0"/>
                <a:ea typeface="Tahoma" panose="020B0604030504040204" pitchFamily="34" charset="0"/>
                <a:cs typeface="Tahoma" panose="020B0604030504040204" pitchFamily="34" charset="0"/>
              </a:rPr>
              <a:t>13</a:t>
            </a:r>
            <a:r>
              <a:rPr lang="es-MX" sz="600" dirty="0">
                <a:latin typeface="Tahoma" panose="020B0604030504040204" pitchFamily="34" charset="0"/>
                <a:ea typeface="Tahoma" panose="020B0604030504040204" pitchFamily="34" charset="0"/>
                <a:cs typeface="Tahoma" panose="020B0604030504040204" pitchFamily="34" charset="0"/>
              </a:rPr>
              <a:t>.INFECTÓLOGO, </a:t>
            </a:r>
            <a:r>
              <a:rPr lang="es-MX" sz="600" b="1" dirty="0">
                <a:latin typeface="Tahoma" panose="020B0604030504040204" pitchFamily="34" charset="0"/>
                <a:ea typeface="Tahoma" panose="020B0604030504040204" pitchFamily="34" charset="0"/>
                <a:cs typeface="Tahoma" panose="020B0604030504040204" pitchFamily="34" charset="0"/>
              </a:rPr>
              <a:t>14</a:t>
            </a:r>
            <a:r>
              <a:rPr lang="es-MX" sz="600" dirty="0">
                <a:latin typeface="Tahoma" panose="020B0604030504040204" pitchFamily="34" charset="0"/>
                <a:ea typeface="Tahoma" panose="020B0604030504040204" pitchFamily="34" charset="0"/>
                <a:cs typeface="Tahoma" panose="020B0604030504040204" pitchFamily="34" charset="0"/>
              </a:rPr>
              <a:t>.INMUNÓLOGO, </a:t>
            </a:r>
            <a:r>
              <a:rPr lang="es-MX" sz="600" b="1" dirty="0">
                <a:latin typeface="Tahoma" panose="020B0604030504040204" pitchFamily="34" charset="0"/>
                <a:ea typeface="Tahoma" panose="020B0604030504040204" pitchFamily="34" charset="0"/>
                <a:cs typeface="Tahoma" panose="020B0604030504040204" pitchFamily="34" charset="0"/>
              </a:rPr>
              <a:t>15</a:t>
            </a:r>
            <a:r>
              <a:rPr lang="es-MX" sz="600" dirty="0">
                <a:latin typeface="Tahoma" panose="020B0604030504040204" pitchFamily="34" charset="0"/>
                <a:ea typeface="Tahoma" panose="020B0604030504040204" pitchFamily="34" charset="0"/>
                <a:cs typeface="Tahoma" panose="020B0604030504040204" pitchFamily="34" charset="0"/>
              </a:rPr>
              <a:t>.INTERNISTA, </a:t>
            </a:r>
            <a:r>
              <a:rPr lang="es-MX" sz="600" b="1" dirty="0">
                <a:latin typeface="Tahoma" panose="020B0604030504040204" pitchFamily="34" charset="0"/>
                <a:ea typeface="Tahoma" panose="020B0604030504040204" pitchFamily="34" charset="0"/>
                <a:cs typeface="Tahoma" panose="020B0604030504040204" pitchFamily="34" charset="0"/>
              </a:rPr>
              <a:t>16</a:t>
            </a:r>
            <a:r>
              <a:rPr lang="es-MX" sz="600" dirty="0">
                <a:latin typeface="Tahoma" panose="020B0604030504040204" pitchFamily="34" charset="0"/>
                <a:ea typeface="Tahoma" panose="020B0604030504040204" pitchFamily="34" charset="0"/>
                <a:cs typeface="Tahoma" panose="020B0604030504040204" pitchFamily="34" charset="0"/>
              </a:rPr>
              <a:t>.MEDICINA CRÍTICA, </a:t>
            </a:r>
            <a:r>
              <a:rPr lang="es-MX" sz="600" b="1" dirty="0">
                <a:latin typeface="Tahoma" panose="020B0604030504040204" pitchFamily="34" charset="0"/>
                <a:ea typeface="Tahoma" panose="020B0604030504040204" pitchFamily="34" charset="0"/>
                <a:cs typeface="Tahoma" panose="020B0604030504040204" pitchFamily="34" charset="0"/>
              </a:rPr>
              <a:t>17</a:t>
            </a:r>
            <a:r>
              <a:rPr lang="es-MX" sz="600" dirty="0">
                <a:latin typeface="Tahoma" panose="020B0604030504040204" pitchFamily="34" charset="0"/>
                <a:ea typeface="Tahoma" panose="020B0604030504040204" pitchFamily="34" charset="0"/>
                <a:cs typeface="Tahoma" panose="020B0604030504040204" pitchFamily="34" charset="0"/>
              </a:rPr>
              <a:t>.NEFRÓLOGO, </a:t>
            </a:r>
            <a:r>
              <a:rPr lang="es-MX" sz="600" b="1" dirty="0">
                <a:latin typeface="Tahoma" panose="020B0604030504040204" pitchFamily="34" charset="0"/>
                <a:ea typeface="Tahoma" panose="020B0604030504040204" pitchFamily="34" charset="0"/>
                <a:cs typeface="Tahoma" panose="020B0604030504040204" pitchFamily="34" charset="0"/>
              </a:rPr>
              <a:t>18</a:t>
            </a:r>
            <a:r>
              <a:rPr lang="es-MX" sz="600" dirty="0">
                <a:latin typeface="Tahoma" panose="020B0604030504040204" pitchFamily="34" charset="0"/>
                <a:ea typeface="Tahoma" panose="020B0604030504040204" pitchFamily="34" charset="0"/>
                <a:cs typeface="Tahoma" panose="020B0604030504040204" pitchFamily="34" charset="0"/>
              </a:rPr>
              <a:t>.NEONATÓLOGO, </a:t>
            </a:r>
            <a:r>
              <a:rPr lang="es-MX" sz="600" b="1" dirty="0">
                <a:latin typeface="Tahoma" panose="020B0604030504040204" pitchFamily="34" charset="0"/>
                <a:ea typeface="Tahoma" panose="020B0604030504040204" pitchFamily="34" charset="0"/>
                <a:cs typeface="Tahoma" panose="020B0604030504040204" pitchFamily="34" charset="0"/>
              </a:rPr>
              <a:t>19</a:t>
            </a:r>
            <a:r>
              <a:rPr lang="es-MX" sz="600" dirty="0">
                <a:latin typeface="Tahoma" panose="020B0604030504040204" pitchFamily="34" charset="0"/>
                <a:ea typeface="Tahoma" panose="020B0604030504040204" pitchFamily="34" charset="0"/>
                <a:cs typeface="Tahoma" panose="020B0604030504040204" pitchFamily="34" charset="0"/>
              </a:rPr>
              <a:t>.NEUMÓLOGO, </a:t>
            </a:r>
            <a:r>
              <a:rPr lang="es-MX" sz="600" b="1" dirty="0">
                <a:latin typeface="Tahoma" panose="020B0604030504040204" pitchFamily="34" charset="0"/>
                <a:ea typeface="Tahoma" panose="020B0604030504040204" pitchFamily="34" charset="0"/>
                <a:cs typeface="Tahoma" panose="020B0604030504040204" pitchFamily="34" charset="0"/>
              </a:rPr>
              <a:t>20</a:t>
            </a:r>
            <a:r>
              <a:rPr lang="es-MX" sz="600" dirty="0">
                <a:latin typeface="Tahoma" panose="020B0604030504040204" pitchFamily="34" charset="0"/>
                <a:ea typeface="Tahoma" panose="020B0604030504040204" pitchFamily="34" charset="0"/>
                <a:cs typeface="Tahoma" panose="020B0604030504040204" pitchFamily="34" charset="0"/>
              </a:rPr>
              <a:t>.NEUROCIRUJANO, </a:t>
            </a:r>
            <a:r>
              <a:rPr lang="es-MX" sz="600" b="1" dirty="0">
                <a:latin typeface="Tahoma" panose="020B0604030504040204" pitchFamily="34" charset="0"/>
                <a:ea typeface="Tahoma" panose="020B0604030504040204" pitchFamily="34" charset="0"/>
                <a:cs typeface="Tahoma" panose="020B0604030504040204" pitchFamily="34" charset="0"/>
              </a:rPr>
              <a:t>21</a:t>
            </a:r>
            <a:r>
              <a:rPr lang="es-MX" sz="600" dirty="0">
                <a:latin typeface="Tahoma" panose="020B0604030504040204" pitchFamily="34" charset="0"/>
                <a:ea typeface="Tahoma" panose="020B0604030504040204" pitchFamily="34" charset="0"/>
                <a:cs typeface="Tahoma" panose="020B0604030504040204" pitchFamily="34" charset="0"/>
              </a:rPr>
              <a:t>.NEURÓLOGO, </a:t>
            </a:r>
            <a:r>
              <a:rPr lang="es-MX" sz="600" b="1" dirty="0">
                <a:latin typeface="Tahoma" panose="020B0604030504040204" pitchFamily="34" charset="0"/>
                <a:ea typeface="Tahoma" panose="020B0604030504040204" pitchFamily="34" charset="0"/>
                <a:cs typeface="Tahoma" panose="020B0604030504040204" pitchFamily="34" charset="0"/>
              </a:rPr>
              <a:t>22</a:t>
            </a:r>
            <a:r>
              <a:rPr lang="es-MX" sz="600" dirty="0">
                <a:latin typeface="Tahoma" panose="020B0604030504040204" pitchFamily="34" charset="0"/>
                <a:ea typeface="Tahoma" panose="020B0604030504040204" pitchFamily="34" charset="0"/>
                <a:cs typeface="Tahoma" panose="020B0604030504040204" pitchFamily="34" charset="0"/>
              </a:rPr>
              <a:t>.OFTALMÓLOGO, </a:t>
            </a:r>
            <a:r>
              <a:rPr lang="es-MX" sz="600" b="1" dirty="0">
                <a:latin typeface="Tahoma" panose="020B0604030504040204" pitchFamily="34" charset="0"/>
                <a:ea typeface="Tahoma" panose="020B0604030504040204" pitchFamily="34" charset="0"/>
                <a:cs typeface="Tahoma" panose="020B0604030504040204" pitchFamily="34" charset="0"/>
              </a:rPr>
              <a:t>23</a:t>
            </a:r>
            <a:r>
              <a:rPr lang="es-MX" sz="600" dirty="0">
                <a:latin typeface="Tahoma" panose="020B0604030504040204" pitchFamily="34" charset="0"/>
                <a:ea typeface="Tahoma" panose="020B0604030504040204" pitchFamily="34" charset="0"/>
                <a:cs typeface="Tahoma" panose="020B0604030504040204" pitchFamily="34" charset="0"/>
              </a:rPr>
              <a:t>.ONCÓLOGO, </a:t>
            </a:r>
            <a:r>
              <a:rPr lang="es-MX" sz="600" b="1" dirty="0">
                <a:latin typeface="Tahoma" panose="020B0604030504040204" pitchFamily="34" charset="0"/>
                <a:ea typeface="Tahoma" panose="020B0604030504040204" pitchFamily="34" charset="0"/>
                <a:cs typeface="Tahoma" panose="020B0604030504040204" pitchFamily="34" charset="0"/>
              </a:rPr>
              <a:t>24</a:t>
            </a:r>
            <a:r>
              <a:rPr lang="es-MX" sz="600" dirty="0">
                <a:latin typeface="Tahoma" panose="020B0604030504040204" pitchFamily="34" charset="0"/>
                <a:ea typeface="Tahoma" panose="020B0604030504040204" pitchFamily="34" charset="0"/>
                <a:cs typeface="Tahoma" panose="020B0604030504040204" pitchFamily="34" charset="0"/>
              </a:rPr>
              <a:t>.ORTOPEDISTA, </a:t>
            </a:r>
            <a:r>
              <a:rPr lang="es-MX" sz="600" b="1" dirty="0">
                <a:latin typeface="Tahoma" panose="020B0604030504040204" pitchFamily="34" charset="0"/>
                <a:ea typeface="Tahoma" panose="020B0604030504040204" pitchFamily="34" charset="0"/>
                <a:cs typeface="Tahoma" panose="020B0604030504040204" pitchFamily="34" charset="0"/>
              </a:rPr>
              <a:t>25</a:t>
            </a:r>
            <a:r>
              <a:rPr lang="es-MX" sz="600" dirty="0">
                <a:latin typeface="Tahoma" panose="020B0604030504040204" pitchFamily="34" charset="0"/>
                <a:ea typeface="Tahoma" panose="020B0604030504040204" pitchFamily="34" charset="0"/>
                <a:cs typeface="Tahoma" panose="020B0604030504040204" pitchFamily="34" charset="0"/>
              </a:rPr>
              <a:t>.OTORRINOLARINGÓLOGO, </a:t>
            </a:r>
            <a:r>
              <a:rPr lang="es-MX" sz="600" b="1" dirty="0">
                <a:latin typeface="Tahoma" panose="020B0604030504040204" pitchFamily="34" charset="0"/>
                <a:ea typeface="Tahoma" panose="020B0604030504040204" pitchFamily="34" charset="0"/>
                <a:cs typeface="Tahoma" panose="020B0604030504040204" pitchFamily="34" charset="0"/>
              </a:rPr>
              <a:t>26</a:t>
            </a:r>
            <a:r>
              <a:rPr lang="es-MX" sz="600" dirty="0">
                <a:latin typeface="Tahoma" panose="020B0604030504040204" pitchFamily="34" charset="0"/>
                <a:ea typeface="Tahoma" panose="020B0604030504040204" pitchFamily="34" charset="0"/>
                <a:cs typeface="Tahoma" panose="020B0604030504040204" pitchFamily="34" charset="0"/>
              </a:rPr>
              <a:t>.PEDIATRA, </a:t>
            </a:r>
            <a:r>
              <a:rPr lang="es-MX" sz="600" b="1" dirty="0">
                <a:latin typeface="Tahoma" panose="020B0604030504040204" pitchFamily="34" charset="0"/>
                <a:ea typeface="Tahoma" panose="020B0604030504040204" pitchFamily="34" charset="0"/>
                <a:cs typeface="Tahoma" panose="020B0604030504040204" pitchFamily="34" charset="0"/>
              </a:rPr>
              <a:t>27</a:t>
            </a:r>
            <a:r>
              <a:rPr lang="es-MX" sz="600" dirty="0">
                <a:latin typeface="Tahoma" panose="020B0604030504040204" pitchFamily="34" charset="0"/>
                <a:ea typeface="Tahoma" panose="020B0604030504040204" pitchFamily="34" charset="0"/>
                <a:cs typeface="Tahoma" panose="020B0604030504040204" pitchFamily="34" charset="0"/>
              </a:rPr>
              <a:t>.PROCTÓLOGO, </a:t>
            </a:r>
            <a:r>
              <a:rPr lang="es-MX" sz="600" b="1" dirty="0">
                <a:latin typeface="Tahoma" panose="020B0604030504040204" pitchFamily="34" charset="0"/>
                <a:ea typeface="Tahoma" panose="020B0604030504040204" pitchFamily="34" charset="0"/>
                <a:cs typeface="Tahoma" panose="020B0604030504040204" pitchFamily="34" charset="0"/>
              </a:rPr>
              <a:t>28</a:t>
            </a:r>
            <a:r>
              <a:rPr lang="es-MX" sz="600" dirty="0">
                <a:latin typeface="Tahoma" panose="020B0604030504040204" pitchFamily="34" charset="0"/>
                <a:ea typeface="Tahoma" panose="020B0604030504040204" pitchFamily="34" charset="0"/>
                <a:cs typeface="Tahoma" panose="020B0604030504040204" pitchFamily="34" charset="0"/>
              </a:rPr>
              <a:t>.PSIQUIÁTRA, </a:t>
            </a:r>
            <a:r>
              <a:rPr lang="es-MX" sz="600" b="1" dirty="0">
                <a:latin typeface="Tahoma" panose="020B0604030504040204" pitchFamily="34" charset="0"/>
                <a:ea typeface="Tahoma" panose="020B0604030504040204" pitchFamily="34" charset="0"/>
                <a:cs typeface="Tahoma" panose="020B0604030504040204" pitchFamily="34" charset="0"/>
              </a:rPr>
              <a:t>29</a:t>
            </a:r>
            <a:r>
              <a:rPr lang="es-MX" sz="600" dirty="0">
                <a:latin typeface="Tahoma" panose="020B0604030504040204" pitchFamily="34" charset="0"/>
                <a:ea typeface="Tahoma" panose="020B0604030504040204" pitchFamily="34" charset="0"/>
                <a:cs typeface="Tahoma" panose="020B0604030504040204" pitchFamily="34" charset="0"/>
              </a:rPr>
              <a:t>.REUMATÓLOGO, </a:t>
            </a:r>
            <a:r>
              <a:rPr lang="es-MX" sz="600" b="1" dirty="0">
                <a:latin typeface="Tahoma" panose="020B0604030504040204" pitchFamily="34" charset="0"/>
                <a:ea typeface="Tahoma" panose="020B0604030504040204" pitchFamily="34" charset="0"/>
                <a:cs typeface="Tahoma" panose="020B0604030504040204" pitchFamily="34" charset="0"/>
              </a:rPr>
              <a:t>30</a:t>
            </a:r>
            <a:r>
              <a:rPr lang="es-MX" sz="600" dirty="0">
                <a:latin typeface="Tahoma" panose="020B0604030504040204" pitchFamily="34" charset="0"/>
                <a:ea typeface="Tahoma" panose="020B0604030504040204" pitchFamily="34" charset="0"/>
                <a:cs typeface="Tahoma" panose="020B0604030504040204" pitchFamily="34" charset="0"/>
              </a:rPr>
              <a:t>.TERAPISTA, </a:t>
            </a:r>
            <a:r>
              <a:rPr lang="es-MX" sz="600" b="1" dirty="0">
                <a:latin typeface="Tahoma" panose="020B0604030504040204" pitchFamily="34" charset="0"/>
                <a:ea typeface="Tahoma" panose="020B0604030504040204" pitchFamily="34" charset="0"/>
                <a:cs typeface="Tahoma" panose="020B0604030504040204" pitchFamily="34" charset="0"/>
              </a:rPr>
              <a:t>31</a:t>
            </a:r>
            <a:r>
              <a:rPr lang="es-MX" sz="600" dirty="0">
                <a:latin typeface="Tahoma" panose="020B0604030504040204" pitchFamily="34" charset="0"/>
                <a:ea typeface="Tahoma" panose="020B0604030504040204" pitchFamily="34" charset="0"/>
                <a:cs typeface="Tahoma" panose="020B0604030504040204" pitchFamily="34" charset="0"/>
              </a:rPr>
              <a:t>.TRAUMATÓLOGO, </a:t>
            </a:r>
            <a:r>
              <a:rPr lang="es-MX" sz="600" b="1" dirty="0">
                <a:latin typeface="Tahoma" panose="020B0604030504040204" pitchFamily="34" charset="0"/>
                <a:ea typeface="Tahoma" panose="020B0604030504040204" pitchFamily="34" charset="0"/>
                <a:cs typeface="Tahoma" panose="020B0604030504040204" pitchFamily="34" charset="0"/>
              </a:rPr>
              <a:t>32</a:t>
            </a:r>
            <a:r>
              <a:rPr lang="es-MX" sz="600" dirty="0">
                <a:latin typeface="Tahoma" panose="020B0604030504040204" pitchFamily="34" charset="0"/>
                <a:ea typeface="Tahoma" panose="020B0604030504040204" pitchFamily="34" charset="0"/>
                <a:cs typeface="Tahoma" panose="020B0604030504040204" pitchFamily="34" charset="0"/>
              </a:rPr>
              <a:t>.URGENCIÓLOGO, </a:t>
            </a:r>
            <a:r>
              <a:rPr lang="es-MX" sz="600" b="1" dirty="0">
                <a:latin typeface="Tahoma" panose="020B0604030504040204" pitchFamily="34" charset="0"/>
                <a:ea typeface="Tahoma" panose="020B0604030504040204" pitchFamily="34" charset="0"/>
                <a:cs typeface="Tahoma" panose="020B0604030504040204" pitchFamily="34" charset="0"/>
              </a:rPr>
              <a:t>33</a:t>
            </a:r>
            <a:r>
              <a:rPr lang="es-MX" sz="600" dirty="0">
                <a:latin typeface="Tahoma" panose="020B0604030504040204" pitchFamily="34" charset="0"/>
                <a:ea typeface="Tahoma" panose="020B0604030504040204" pitchFamily="34" charset="0"/>
                <a:cs typeface="Tahoma" panose="020B0604030504040204" pitchFamily="34" charset="0"/>
              </a:rPr>
              <a:t>.URÓLOGO, </a:t>
            </a:r>
            <a:r>
              <a:rPr lang="es-MX" sz="600" b="1" dirty="0">
                <a:latin typeface="Tahoma" panose="020B0604030504040204" pitchFamily="34" charset="0"/>
                <a:ea typeface="Tahoma" panose="020B0604030504040204" pitchFamily="34" charset="0"/>
                <a:cs typeface="Tahoma" panose="020B0604030504040204" pitchFamily="34" charset="0"/>
              </a:rPr>
              <a:t>88</a:t>
            </a:r>
            <a:r>
              <a:rPr lang="es-MX" sz="600" dirty="0">
                <a:latin typeface="Tahoma" panose="020B0604030504040204" pitchFamily="34" charset="0"/>
                <a:ea typeface="Tahoma" panose="020B0604030504040204" pitchFamily="34" charset="0"/>
                <a:cs typeface="Tahoma" panose="020B0604030504040204" pitchFamily="34" charset="0"/>
              </a:rPr>
              <a:t>.OTROS</a:t>
            </a:r>
          </a:p>
          <a:p>
            <a:r>
              <a:rPr lang="es-MX" sz="600" b="1" dirty="0">
                <a:latin typeface="Tahoma" panose="020B0604030504040204" pitchFamily="34" charset="0"/>
                <a:ea typeface="Tahoma" panose="020B0604030504040204" pitchFamily="34" charset="0"/>
                <a:cs typeface="Tahoma" panose="020B0604030504040204" pitchFamily="34" charset="0"/>
              </a:rPr>
              <a:t>SERVICIO O ÁREA: 1</a:t>
            </a:r>
            <a:r>
              <a:rPr lang="es-MX" sz="600" dirty="0">
                <a:latin typeface="Tahoma" panose="020B0604030504040204" pitchFamily="34" charset="0"/>
                <a:ea typeface="Tahoma" panose="020B0604030504040204" pitchFamily="34" charset="0"/>
                <a:cs typeface="Tahoma" panose="020B0604030504040204" pitchFamily="34" charset="0"/>
              </a:rPr>
              <a:t>.UNIDAD DE CONTACTO PARA INTERCONSULTA A DISTANCIA (UCID),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.CALLCENTER,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.URGENCIAS,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.HOSPITALIZACIÓN, </a:t>
            </a:r>
            <a:r>
              <a:rPr lang="es-MX" sz="600" b="1" dirty="0">
                <a:solidFill>
                  <a:srgbClr val="691B31"/>
                </a:solidFill>
                <a:latin typeface="Tahoma" panose="020B0604030504040204" pitchFamily="34" charset="0"/>
                <a:ea typeface="Tahoma" panose="020B0604030504040204" pitchFamily="34" charset="0"/>
                <a:cs typeface="Tahoma" panose="020B0604030504040204" pitchFamily="34" charset="0"/>
              </a:rPr>
              <a:t>5</a:t>
            </a:r>
            <a:r>
              <a:rPr lang="es-MX" sz="600" dirty="0">
                <a:solidFill>
                  <a:srgbClr val="691B31"/>
                </a:solidFill>
                <a:latin typeface="Tahoma" panose="020B0604030504040204" pitchFamily="34" charset="0"/>
                <a:ea typeface="Tahoma" panose="020B0604030504040204" pitchFamily="34" charset="0"/>
                <a:cs typeface="Tahoma" panose="020B0604030504040204" pitchFamily="34" charset="0"/>
              </a:rPr>
              <a:t>.TERAPIA INTENSIVA O INTERMEDIA</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.CONSULTA EXTERNA, </a:t>
            </a:r>
            <a:r>
              <a:rPr lang="es-MX" sz="600" b="1" dirty="0">
                <a:latin typeface="Tahoma" panose="020B0604030504040204" pitchFamily="34" charset="0"/>
                <a:ea typeface="Tahoma" panose="020B0604030504040204" pitchFamily="34" charset="0"/>
                <a:cs typeface="Tahoma" panose="020B0604030504040204" pitchFamily="34" charset="0"/>
              </a:rPr>
              <a:t>88</a:t>
            </a:r>
            <a:r>
              <a:rPr lang="es-MX" sz="600" dirty="0">
                <a:latin typeface="Tahoma" panose="020B0604030504040204" pitchFamily="34" charset="0"/>
                <a:ea typeface="Tahoma" panose="020B0604030504040204" pitchFamily="34" charset="0"/>
                <a:cs typeface="Tahoma" panose="020B0604030504040204" pitchFamily="34" charset="0"/>
              </a:rPr>
              <a:t>.OTRO</a:t>
            </a:r>
          </a:p>
        </p:txBody>
      </p:sp>
      <p:sp>
        <p:nvSpPr>
          <p:cNvPr id="65" name="Text Box 376"/>
          <p:cNvSpPr txBox="1">
            <a:spLocks noChangeArrowheads="1"/>
          </p:cNvSpPr>
          <p:nvPr/>
        </p:nvSpPr>
        <p:spPr bwMode="auto">
          <a:xfrm>
            <a:off x="7664025" y="1503096"/>
            <a:ext cx="1381196" cy="203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pPr>
            <a:r>
              <a:rPr lang="es-ES_tradnl" altLang="es-MX" sz="646" b="1" dirty="0"/>
              <a:t>TIPO DE PERSONAL</a:t>
            </a:r>
            <a:r>
              <a:rPr lang="es-ES_tradnl" altLang="es-MX" sz="831" b="1" dirty="0">
                <a:solidFill>
                  <a:schemeClr val="accent5">
                    <a:lumMod val="50000"/>
                  </a:schemeClr>
                </a:solidFill>
              </a:rPr>
              <a:t>: 4</a:t>
            </a:r>
            <a:endParaRPr lang="es-ES_tradnl" altLang="es-MX" sz="831" b="1" dirty="0">
              <a:solidFill>
                <a:srgbClr val="0070C0"/>
              </a:solidFill>
            </a:endParaRPr>
          </a:p>
        </p:txBody>
      </p:sp>
      <p:sp>
        <p:nvSpPr>
          <p:cNvPr id="3130" name="Text Box 376"/>
          <p:cNvSpPr txBox="1">
            <a:spLocks noChangeArrowheads="1"/>
          </p:cNvSpPr>
          <p:nvPr/>
        </p:nvSpPr>
        <p:spPr bwMode="auto">
          <a:xfrm>
            <a:off x="2837527" y="1632914"/>
            <a:ext cx="3432089" cy="218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pPr>
            <a:r>
              <a:rPr lang="es-ES_tradnl" altLang="es-MX" sz="646" b="1" dirty="0"/>
              <a:t>NOMBRE DEL PRESTADOR DE SERVICIO:  </a:t>
            </a:r>
            <a:r>
              <a:rPr lang="es-ES_tradnl" altLang="es-MX" sz="831" b="1" dirty="0">
                <a:solidFill>
                  <a:srgbClr val="0070C0"/>
                </a:solidFill>
              </a:rPr>
              <a:t>CAREN MONTES OLVERA</a:t>
            </a:r>
          </a:p>
        </p:txBody>
      </p:sp>
      <p:sp>
        <p:nvSpPr>
          <p:cNvPr id="3094" name="Text Box 95"/>
          <p:cNvSpPr txBox="1">
            <a:spLocks noChangeArrowheads="1"/>
          </p:cNvSpPr>
          <p:nvPr/>
        </p:nvSpPr>
        <p:spPr bwMode="auto">
          <a:xfrm>
            <a:off x="1502107" y="1503095"/>
            <a:ext cx="963513" cy="218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90000"/>
              </a:spcBef>
            </a:pPr>
            <a:r>
              <a:rPr lang="es-ES_tradnl" altLang="es-MX" sz="646" b="1" dirty="0"/>
              <a:t>NOMBRE UNIDAD:</a:t>
            </a:r>
            <a:endParaRPr lang="es-ES_tradnl" altLang="es-MX" sz="738" b="1" dirty="0"/>
          </a:p>
        </p:txBody>
      </p:sp>
      <p:sp>
        <p:nvSpPr>
          <p:cNvPr id="3125" name="Line 371"/>
          <p:cNvSpPr>
            <a:spLocks noChangeShapeType="1"/>
          </p:cNvSpPr>
          <p:nvPr/>
        </p:nvSpPr>
        <p:spPr bwMode="auto">
          <a:xfrm>
            <a:off x="7726680" y="1542216"/>
            <a:ext cx="0" cy="28597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128" name="Text Box 374"/>
          <p:cNvSpPr txBox="1">
            <a:spLocks noChangeArrowheads="1"/>
          </p:cNvSpPr>
          <p:nvPr/>
        </p:nvSpPr>
        <p:spPr bwMode="auto">
          <a:xfrm>
            <a:off x="152355" y="1503095"/>
            <a:ext cx="951392" cy="218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pPr>
            <a:r>
              <a:rPr lang="es-ES_tradnl" altLang="es-MX" sz="646" b="1" dirty="0"/>
              <a:t>CLUES:</a:t>
            </a:r>
          </a:p>
        </p:txBody>
      </p:sp>
      <p:sp>
        <p:nvSpPr>
          <p:cNvPr id="3129" name="Text Box 375"/>
          <p:cNvSpPr txBox="1">
            <a:spLocks noChangeArrowheads="1"/>
          </p:cNvSpPr>
          <p:nvPr/>
        </p:nvSpPr>
        <p:spPr bwMode="auto">
          <a:xfrm>
            <a:off x="10735561" y="1491226"/>
            <a:ext cx="1068278" cy="218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pPr>
            <a:r>
              <a:rPr lang="es-ES_tradnl" altLang="es-MX" sz="646" b="1" dirty="0"/>
              <a:t>SERVICIO O ÁREA:</a:t>
            </a:r>
            <a:endParaRPr lang="es-ES_tradnl" altLang="es-MX" sz="738" b="1" dirty="0">
              <a:solidFill>
                <a:schemeClr val="accent2">
                  <a:lumMod val="75000"/>
                </a:schemeClr>
              </a:solidFill>
            </a:endParaRPr>
          </a:p>
          <a:p>
            <a:pPr>
              <a:spcBef>
                <a:spcPct val="50000"/>
              </a:spcBef>
            </a:pPr>
            <a:r>
              <a:rPr lang="es-ES_tradnl" altLang="es-MX" sz="646" b="1" dirty="0"/>
              <a:t>                                     </a:t>
            </a:r>
            <a:r>
              <a:rPr lang="es-ES_tradnl" altLang="es-MX" sz="831" b="1" dirty="0">
                <a:solidFill>
                  <a:schemeClr val="accent2">
                    <a:lumMod val="75000"/>
                  </a:schemeClr>
                </a:solidFill>
              </a:rPr>
              <a:t>                                                     </a:t>
            </a:r>
          </a:p>
        </p:txBody>
      </p:sp>
      <p:sp>
        <p:nvSpPr>
          <p:cNvPr id="62" name="Text Box 376"/>
          <p:cNvSpPr txBox="1">
            <a:spLocks noChangeArrowheads="1"/>
          </p:cNvSpPr>
          <p:nvPr/>
        </p:nvSpPr>
        <p:spPr bwMode="auto">
          <a:xfrm>
            <a:off x="9332424" y="1503096"/>
            <a:ext cx="1381196" cy="203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r>
              <a:rPr lang="es-ES_tradnl" altLang="es-MX" sz="646" b="1" dirty="0"/>
              <a:t>CÉDULA PROFESIONAL:</a:t>
            </a:r>
          </a:p>
          <a:p>
            <a:r>
              <a:rPr lang="es-ES_tradnl" altLang="es-MX" sz="600" b="1" dirty="0">
                <a:solidFill>
                  <a:srgbClr val="0070C0"/>
                </a:solidFill>
              </a:rPr>
              <a:t>2521543</a:t>
            </a:r>
          </a:p>
        </p:txBody>
      </p:sp>
      <p:sp>
        <p:nvSpPr>
          <p:cNvPr id="3126" name="Line 372"/>
          <p:cNvSpPr>
            <a:spLocks noChangeShapeType="1"/>
          </p:cNvSpPr>
          <p:nvPr/>
        </p:nvSpPr>
        <p:spPr bwMode="auto">
          <a:xfrm>
            <a:off x="1452206" y="1542216"/>
            <a:ext cx="0" cy="28597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127" name="Line 373"/>
          <p:cNvSpPr>
            <a:spLocks noChangeShapeType="1"/>
          </p:cNvSpPr>
          <p:nvPr/>
        </p:nvSpPr>
        <p:spPr bwMode="auto">
          <a:xfrm>
            <a:off x="10774072" y="1542216"/>
            <a:ext cx="0" cy="28597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75" name="Line 57"/>
          <p:cNvSpPr>
            <a:spLocks noChangeShapeType="1"/>
          </p:cNvSpPr>
          <p:nvPr/>
        </p:nvSpPr>
        <p:spPr bwMode="auto">
          <a:xfrm>
            <a:off x="5886150"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76" name="Line 58"/>
          <p:cNvSpPr>
            <a:spLocks noChangeShapeType="1"/>
          </p:cNvSpPr>
          <p:nvPr/>
        </p:nvSpPr>
        <p:spPr bwMode="auto">
          <a:xfrm>
            <a:off x="6003614"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80" name="Line 338"/>
          <p:cNvSpPr>
            <a:spLocks noChangeShapeType="1"/>
          </p:cNvSpPr>
          <p:nvPr/>
        </p:nvSpPr>
        <p:spPr bwMode="auto">
          <a:xfrm>
            <a:off x="6119431" y="2425386"/>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83" name="Line 59"/>
          <p:cNvSpPr>
            <a:spLocks noChangeShapeType="1"/>
          </p:cNvSpPr>
          <p:nvPr/>
        </p:nvSpPr>
        <p:spPr bwMode="auto">
          <a:xfrm>
            <a:off x="6698290" y="277689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72" name="Line 367"/>
          <p:cNvSpPr>
            <a:spLocks noChangeShapeType="1"/>
          </p:cNvSpPr>
          <p:nvPr/>
        </p:nvSpPr>
        <p:spPr bwMode="auto">
          <a:xfrm flipH="1">
            <a:off x="208188" y="1823105"/>
            <a:ext cx="11785820" cy="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180" name="Line 371"/>
          <p:cNvSpPr>
            <a:spLocks noChangeShapeType="1"/>
          </p:cNvSpPr>
          <p:nvPr/>
        </p:nvSpPr>
        <p:spPr bwMode="auto">
          <a:xfrm>
            <a:off x="9390560" y="1537127"/>
            <a:ext cx="0" cy="28597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50" name="Line 59"/>
          <p:cNvSpPr>
            <a:spLocks noChangeShapeType="1"/>
          </p:cNvSpPr>
          <p:nvPr/>
        </p:nvSpPr>
        <p:spPr bwMode="auto">
          <a:xfrm>
            <a:off x="6235684" y="277689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096" name="Line 103"/>
          <p:cNvSpPr>
            <a:spLocks noChangeShapeType="1"/>
          </p:cNvSpPr>
          <p:nvPr/>
        </p:nvSpPr>
        <p:spPr bwMode="auto">
          <a:xfrm>
            <a:off x="218103" y="5066615"/>
            <a:ext cx="11789334" cy="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121" name="Line 367"/>
          <p:cNvSpPr>
            <a:spLocks noChangeShapeType="1"/>
          </p:cNvSpPr>
          <p:nvPr/>
        </p:nvSpPr>
        <p:spPr bwMode="auto">
          <a:xfrm flipH="1">
            <a:off x="222432" y="2418543"/>
            <a:ext cx="11785820" cy="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112" name="Text Box 351"/>
          <p:cNvSpPr txBox="1">
            <a:spLocks noChangeArrowheads="1"/>
          </p:cNvSpPr>
          <p:nvPr/>
        </p:nvSpPr>
        <p:spPr bwMode="auto">
          <a:xfrm>
            <a:off x="5886767" y="2374360"/>
            <a:ext cx="5975513" cy="176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r>
              <a:rPr lang="es-ES_tradnl" altLang="es-MX" sz="646" b="1" dirty="0"/>
              <a:t>TIPO DE SERVICIO DE ATENCIÓN A DISTANCIA</a:t>
            </a:r>
            <a:endParaRPr lang="es-ES_tradnl" altLang="es-MX" sz="923" dirty="0"/>
          </a:p>
        </p:txBody>
      </p:sp>
      <p:sp>
        <p:nvSpPr>
          <p:cNvPr id="102" name="Text Box 351"/>
          <p:cNvSpPr txBox="1">
            <a:spLocks noChangeArrowheads="1"/>
          </p:cNvSpPr>
          <p:nvPr/>
        </p:nvSpPr>
        <p:spPr bwMode="auto">
          <a:xfrm>
            <a:off x="7039931" y="2500592"/>
            <a:ext cx="3588469" cy="164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r>
              <a:rPr lang="es-MX" altLang="es-MX" sz="554" b="1" dirty="0"/>
              <a:t>TRIAGE A DISTANCIA DE CASOS SOSPECHOSOS DE COVID-19</a:t>
            </a:r>
            <a:endParaRPr lang="es-ES_tradnl" altLang="es-MX" sz="738" dirty="0"/>
          </a:p>
        </p:txBody>
      </p:sp>
      <p:sp>
        <p:nvSpPr>
          <p:cNvPr id="3110" name="Line 345"/>
          <p:cNvSpPr>
            <a:spLocks noChangeShapeType="1"/>
          </p:cNvSpPr>
          <p:nvPr/>
        </p:nvSpPr>
        <p:spPr bwMode="auto">
          <a:xfrm>
            <a:off x="8937026" y="2786612"/>
            <a:ext cx="261868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101" name="Text Box 351"/>
          <p:cNvSpPr txBox="1">
            <a:spLocks noChangeArrowheads="1"/>
          </p:cNvSpPr>
          <p:nvPr/>
        </p:nvSpPr>
        <p:spPr bwMode="auto">
          <a:xfrm>
            <a:off x="6072060" y="2493458"/>
            <a:ext cx="1184111" cy="150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r>
              <a:rPr lang="es-ES_tradnl" altLang="es-MX" sz="554" b="1" dirty="0"/>
              <a:t>ASESORÍA A DISTANCIA</a:t>
            </a:r>
            <a:endParaRPr lang="es-ES_tradnl" altLang="es-MX" sz="554" dirty="0"/>
          </a:p>
        </p:txBody>
      </p:sp>
      <p:sp>
        <p:nvSpPr>
          <p:cNvPr id="196" name="Rectángulo 195"/>
          <p:cNvSpPr/>
          <p:nvPr/>
        </p:nvSpPr>
        <p:spPr>
          <a:xfrm rot="16200000">
            <a:off x="6075319" y="3561672"/>
            <a:ext cx="1437164" cy="179054"/>
          </a:xfrm>
          <a:prstGeom prst="rect">
            <a:avLst/>
          </a:prstGeom>
        </p:spPr>
        <p:txBody>
          <a:bodyPr wrap="square">
            <a:spAutoFit/>
          </a:bodyPr>
          <a:lstStyle/>
          <a:p>
            <a:pPr defTabSz="664632">
              <a:lnSpc>
                <a:spcPts val="554"/>
              </a:lnSpc>
            </a:pPr>
            <a:r>
              <a:rPr lang="es-ES_tradnl" altLang="es-MX" sz="554" b="1" dirty="0"/>
              <a:t>EMOCIONAL PACIENTE COVID-19</a:t>
            </a:r>
          </a:p>
        </p:txBody>
      </p:sp>
      <p:sp>
        <p:nvSpPr>
          <p:cNvPr id="197" name="Rectángulo 196"/>
          <p:cNvSpPr/>
          <p:nvPr/>
        </p:nvSpPr>
        <p:spPr>
          <a:xfrm rot="16200000">
            <a:off x="5620761" y="3638968"/>
            <a:ext cx="1117406" cy="187871"/>
          </a:xfrm>
          <a:prstGeom prst="rect">
            <a:avLst/>
          </a:prstGeom>
        </p:spPr>
        <p:txBody>
          <a:bodyPr wrap="none">
            <a:spAutoFit/>
          </a:bodyPr>
          <a:lstStyle/>
          <a:p>
            <a:r>
              <a:rPr lang="es-ES_tradnl" altLang="es-MX" sz="554" b="1" dirty="0"/>
              <a:t>INFORMACION GENERAL </a:t>
            </a:r>
            <a:endParaRPr lang="es-MX" sz="646" dirty="0"/>
          </a:p>
        </p:txBody>
      </p:sp>
      <p:sp>
        <p:nvSpPr>
          <p:cNvPr id="200" name="Rectángulo 199"/>
          <p:cNvSpPr/>
          <p:nvPr/>
        </p:nvSpPr>
        <p:spPr>
          <a:xfrm rot="16200000">
            <a:off x="5317069" y="3681415"/>
            <a:ext cx="1029271" cy="187871"/>
          </a:xfrm>
          <a:prstGeom prst="rect">
            <a:avLst/>
          </a:prstGeom>
        </p:spPr>
        <p:txBody>
          <a:bodyPr wrap="none">
            <a:spAutoFit/>
          </a:bodyPr>
          <a:lstStyle/>
          <a:p>
            <a:pPr defTabSz="664632">
              <a:spcAft>
                <a:spcPts val="412"/>
              </a:spcAft>
            </a:pPr>
            <a:r>
              <a:rPr lang="es-ES_tradnl" altLang="es-MX" sz="554" b="1" dirty="0"/>
              <a:t>LLAMADA TELEFÓNICA</a:t>
            </a:r>
          </a:p>
        </p:txBody>
      </p:sp>
      <p:sp>
        <p:nvSpPr>
          <p:cNvPr id="201" name="Rectángulo 200"/>
          <p:cNvSpPr/>
          <p:nvPr/>
        </p:nvSpPr>
        <p:spPr>
          <a:xfrm rot="16200000">
            <a:off x="5456959" y="3714135"/>
            <a:ext cx="981372" cy="187871"/>
          </a:xfrm>
          <a:prstGeom prst="rect">
            <a:avLst/>
          </a:prstGeom>
        </p:spPr>
        <p:txBody>
          <a:bodyPr wrap="none">
            <a:spAutoFit/>
          </a:bodyPr>
          <a:lstStyle/>
          <a:p>
            <a:pPr defTabSz="664632">
              <a:spcAft>
                <a:spcPts val="274"/>
              </a:spcAft>
            </a:pPr>
            <a:r>
              <a:rPr lang="es-ES_tradnl" altLang="es-MX" sz="554" b="1" dirty="0"/>
              <a:t>MENSAJERÍA DIGITAL</a:t>
            </a:r>
          </a:p>
        </p:txBody>
      </p:sp>
      <p:sp>
        <p:nvSpPr>
          <p:cNvPr id="202" name="Rectángulo 201"/>
          <p:cNvSpPr/>
          <p:nvPr/>
        </p:nvSpPr>
        <p:spPr>
          <a:xfrm rot="16200000">
            <a:off x="5655372" y="3831746"/>
            <a:ext cx="803184" cy="187871"/>
          </a:xfrm>
          <a:prstGeom prst="rect">
            <a:avLst/>
          </a:prstGeom>
        </p:spPr>
        <p:txBody>
          <a:bodyPr wrap="none">
            <a:spAutoFit/>
          </a:bodyPr>
          <a:lstStyle/>
          <a:p>
            <a:pPr defTabSz="664632">
              <a:spcAft>
                <a:spcPts val="274"/>
              </a:spcAft>
            </a:pPr>
            <a:r>
              <a:rPr lang="es-ES_tradnl" altLang="es-MX" sz="554" b="1" dirty="0"/>
              <a:t>VIDEOLLAMADA</a:t>
            </a:r>
          </a:p>
        </p:txBody>
      </p:sp>
      <p:sp>
        <p:nvSpPr>
          <p:cNvPr id="244" name="Rectángulo 243"/>
          <p:cNvSpPr/>
          <p:nvPr/>
        </p:nvSpPr>
        <p:spPr>
          <a:xfrm rot="16200000">
            <a:off x="11502117" y="3824053"/>
            <a:ext cx="903580" cy="187871"/>
          </a:xfrm>
          <a:prstGeom prst="rect">
            <a:avLst/>
          </a:prstGeom>
        </p:spPr>
        <p:txBody>
          <a:bodyPr wrap="square">
            <a:spAutoFit/>
          </a:bodyPr>
          <a:lstStyle/>
          <a:p>
            <a:pPr defTabSz="664632">
              <a:spcBef>
                <a:spcPts val="343"/>
              </a:spcBef>
            </a:pPr>
            <a:r>
              <a:rPr lang="es-ES_tradnl" altLang="es-MX" sz="554" b="1" dirty="0"/>
              <a:t>REFERIDO A: </a:t>
            </a:r>
          </a:p>
        </p:txBody>
      </p:sp>
      <p:sp>
        <p:nvSpPr>
          <p:cNvPr id="258" name="Line 345"/>
          <p:cNvSpPr>
            <a:spLocks noChangeShapeType="1"/>
          </p:cNvSpPr>
          <p:nvPr/>
        </p:nvSpPr>
        <p:spPr bwMode="auto">
          <a:xfrm>
            <a:off x="5778441" y="2657965"/>
            <a:ext cx="475229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54" name="Line 59"/>
          <p:cNvSpPr>
            <a:spLocks noChangeShapeType="1"/>
          </p:cNvSpPr>
          <p:nvPr/>
        </p:nvSpPr>
        <p:spPr bwMode="auto">
          <a:xfrm>
            <a:off x="4657197" y="4408300"/>
            <a:ext cx="0" cy="68846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32" name="Text Box 368"/>
          <p:cNvSpPr txBox="1">
            <a:spLocks noChangeArrowheads="1"/>
          </p:cNvSpPr>
          <p:nvPr/>
        </p:nvSpPr>
        <p:spPr bwMode="auto">
          <a:xfrm>
            <a:off x="426478" y="4484463"/>
            <a:ext cx="1892140" cy="1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ts val="388"/>
              </a:spcBef>
            </a:pPr>
            <a:r>
              <a:rPr lang="es-ES_tradnl" altLang="es-MX" sz="462" b="1" dirty="0"/>
              <a:t>CURP: </a:t>
            </a:r>
            <a:r>
              <a:rPr lang="es-ES_tradnl" altLang="es-MX" sz="700" b="1" dirty="0">
                <a:solidFill>
                  <a:srgbClr val="0070C0"/>
                </a:solidFill>
              </a:rPr>
              <a:t>MEFB750711MNTLLN07</a:t>
            </a:r>
            <a:endParaRPr lang="es-ES_tradnl" altLang="es-MX" sz="738" b="1" dirty="0">
              <a:solidFill>
                <a:srgbClr val="0070C0"/>
              </a:solidFill>
            </a:endParaRPr>
          </a:p>
          <a:p>
            <a:pPr>
              <a:spcBef>
                <a:spcPts val="388"/>
              </a:spcBef>
            </a:pPr>
            <a:r>
              <a:rPr lang="es-ES_tradnl" altLang="es-MX" sz="462" b="1" dirty="0"/>
              <a:t>Nombre (Nombre(s), Primer Apellido, Segundo Apellido)</a:t>
            </a:r>
          </a:p>
          <a:p>
            <a:pPr>
              <a:spcBef>
                <a:spcPts val="388"/>
              </a:spcBef>
            </a:pPr>
            <a:r>
              <a:rPr lang="es-ES_tradnl" altLang="es-MX" sz="700" b="1" dirty="0">
                <a:solidFill>
                  <a:srgbClr val="0070C0"/>
                </a:solidFill>
              </a:rPr>
              <a:t>BENITA MELCHOR FLORES</a:t>
            </a:r>
          </a:p>
        </p:txBody>
      </p:sp>
      <p:sp>
        <p:nvSpPr>
          <p:cNvPr id="73" name="Line 60"/>
          <p:cNvSpPr>
            <a:spLocks noChangeShapeType="1"/>
          </p:cNvSpPr>
          <p:nvPr/>
        </p:nvSpPr>
        <p:spPr bwMode="auto">
          <a:xfrm>
            <a:off x="3331070" y="2419608"/>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106" name="Text Box 332"/>
          <p:cNvSpPr txBox="1">
            <a:spLocks noChangeArrowheads="1"/>
          </p:cNvSpPr>
          <p:nvPr/>
        </p:nvSpPr>
        <p:spPr bwMode="auto">
          <a:xfrm>
            <a:off x="713107" y="3252125"/>
            <a:ext cx="1755881" cy="234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spcBef>
                <a:spcPct val="50000"/>
              </a:spcBef>
            </a:pPr>
            <a:r>
              <a:rPr lang="es-ES_tradnl" altLang="es-MX" sz="738" b="1" dirty="0"/>
              <a:t>IDENTIFICACIÓN DEL PACIENTE</a:t>
            </a:r>
            <a:endParaRPr lang="es-ES_tradnl" altLang="es-MX" sz="923" dirty="0"/>
          </a:p>
        </p:txBody>
      </p:sp>
      <p:sp>
        <p:nvSpPr>
          <p:cNvPr id="3107" name="Text Box 333"/>
          <p:cNvSpPr txBox="1">
            <a:spLocks noChangeArrowheads="1"/>
          </p:cNvSpPr>
          <p:nvPr/>
        </p:nvSpPr>
        <p:spPr bwMode="auto">
          <a:xfrm rot="16200000">
            <a:off x="93634" y="4070487"/>
            <a:ext cx="400580" cy="208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spcBef>
                <a:spcPct val="50000"/>
              </a:spcBef>
            </a:pPr>
            <a:r>
              <a:rPr lang="es-ES_tradnl" altLang="es-MX" sz="738" b="1" dirty="0"/>
              <a:t>No.</a:t>
            </a:r>
            <a:endParaRPr lang="es-ES_tradnl" altLang="es-MX" sz="923" dirty="0"/>
          </a:p>
        </p:txBody>
      </p:sp>
      <p:sp>
        <p:nvSpPr>
          <p:cNvPr id="192" name="Rectángulo 191"/>
          <p:cNvSpPr/>
          <p:nvPr/>
        </p:nvSpPr>
        <p:spPr>
          <a:xfrm rot="16200000">
            <a:off x="-489236" y="3355148"/>
            <a:ext cx="1858045" cy="187871"/>
          </a:xfrm>
          <a:prstGeom prst="rect">
            <a:avLst/>
          </a:prstGeom>
        </p:spPr>
        <p:txBody>
          <a:bodyPr wrap="square">
            <a:spAutoFit/>
          </a:bodyPr>
          <a:lstStyle/>
          <a:p>
            <a:pPr defTabSz="664632">
              <a:spcAft>
                <a:spcPts val="343"/>
              </a:spcAft>
            </a:pPr>
            <a:r>
              <a:rPr lang="es-MX" altLang="es-MX" sz="554" b="1" dirty="0"/>
              <a:t>PRIMERA VEZ QUE SE COMUNICA</a:t>
            </a:r>
          </a:p>
        </p:txBody>
      </p:sp>
      <p:sp>
        <p:nvSpPr>
          <p:cNvPr id="319" name="Rectángulo 318"/>
          <p:cNvSpPr/>
          <p:nvPr/>
        </p:nvSpPr>
        <p:spPr>
          <a:xfrm rot="16200000">
            <a:off x="2136774" y="3349497"/>
            <a:ext cx="1834706" cy="195332"/>
          </a:xfrm>
          <a:prstGeom prst="rect">
            <a:avLst/>
          </a:prstGeom>
        </p:spPr>
        <p:txBody>
          <a:bodyPr wrap="square">
            <a:spAutoFit/>
          </a:bodyPr>
          <a:lstStyle/>
          <a:p>
            <a:pPr defTabSz="664632">
              <a:spcAft>
                <a:spcPts val="274"/>
              </a:spcAft>
            </a:pPr>
            <a:r>
              <a:rPr lang="es-ES_tradnl" altLang="es-MX" sz="600" b="1" dirty="0"/>
              <a:t>EDAD Y CLAVE DE LA EDAD </a:t>
            </a:r>
          </a:p>
        </p:txBody>
      </p:sp>
      <p:sp>
        <p:nvSpPr>
          <p:cNvPr id="321" name="Rectángulo 320"/>
          <p:cNvSpPr/>
          <p:nvPr/>
        </p:nvSpPr>
        <p:spPr>
          <a:xfrm rot="16200000">
            <a:off x="2954524" y="4036754"/>
            <a:ext cx="419985" cy="195332"/>
          </a:xfrm>
          <a:prstGeom prst="rect">
            <a:avLst/>
          </a:prstGeom>
        </p:spPr>
        <p:txBody>
          <a:bodyPr wrap="none">
            <a:spAutoFit/>
          </a:bodyPr>
          <a:lstStyle/>
          <a:p>
            <a:pPr defTabSz="664632">
              <a:spcAft>
                <a:spcPts val="274"/>
              </a:spcAft>
            </a:pPr>
            <a:r>
              <a:rPr lang="es-ES_tradnl" altLang="es-MX" sz="600" b="1" dirty="0"/>
              <a:t>SEXO</a:t>
            </a:r>
          </a:p>
        </p:txBody>
      </p:sp>
      <p:sp>
        <p:nvSpPr>
          <p:cNvPr id="322" name="Rectángulo 321"/>
          <p:cNvSpPr/>
          <p:nvPr/>
        </p:nvSpPr>
        <p:spPr>
          <a:xfrm rot="16200000">
            <a:off x="2971145" y="3939481"/>
            <a:ext cx="609669" cy="195332"/>
          </a:xfrm>
          <a:prstGeom prst="rect">
            <a:avLst/>
          </a:prstGeom>
        </p:spPr>
        <p:txBody>
          <a:bodyPr wrap="none">
            <a:spAutoFit/>
          </a:bodyPr>
          <a:lstStyle/>
          <a:p>
            <a:pPr defTabSz="664632">
              <a:spcAft>
                <a:spcPts val="274"/>
              </a:spcAft>
            </a:pPr>
            <a:r>
              <a:rPr lang="es-ES_tradnl" altLang="es-MX" sz="600" b="1" dirty="0"/>
              <a:t>INDÍGENA</a:t>
            </a:r>
          </a:p>
        </p:txBody>
      </p:sp>
      <p:sp>
        <p:nvSpPr>
          <p:cNvPr id="325" name="CuadroTexto 324"/>
          <p:cNvSpPr txBox="1"/>
          <p:nvPr/>
        </p:nvSpPr>
        <p:spPr>
          <a:xfrm>
            <a:off x="2970977" y="4247564"/>
            <a:ext cx="112986" cy="212292"/>
          </a:xfrm>
          <a:prstGeom prst="rect">
            <a:avLst/>
          </a:prstGeom>
          <a:noFill/>
        </p:spPr>
        <p:txBody>
          <a:bodyPr wrap="square" rtlCol="0">
            <a:spAutoFit/>
          </a:bodyPr>
          <a:lstStyle/>
          <a:p>
            <a:r>
              <a:rPr lang="es-MX" sz="554" b="1" dirty="0"/>
              <a:t>2</a:t>
            </a:r>
            <a:endParaRPr lang="es-MX" sz="1662" b="1" dirty="0"/>
          </a:p>
        </p:txBody>
      </p:sp>
      <p:sp>
        <p:nvSpPr>
          <p:cNvPr id="326" name="CuadroTexto 325"/>
          <p:cNvSpPr txBox="1"/>
          <p:nvPr/>
        </p:nvSpPr>
        <p:spPr>
          <a:xfrm>
            <a:off x="3082812" y="4247564"/>
            <a:ext cx="112986" cy="212292"/>
          </a:xfrm>
          <a:prstGeom prst="rect">
            <a:avLst/>
          </a:prstGeom>
          <a:noFill/>
        </p:spPr>
        <p:txBody>
          <a:bodyPr wrap="square" rtlCol="0">
            <a:spAutoFit/>
          </a:bodyPr>
          <a:lstStyle/>
          <a:p>
            <a:r>
              <a:rPr lang="es-MX" sz="554" b="1" dirty="0"/>
              <a:t>3</a:t>
            </a:r>
            <a:endParaRPr lang="es-MX" sz="1662" b="1" dirty="0"/>
          </a:p>
        </p:txBody>
      </p:sp>
      <p:sp>
        <p:nvSpPr>
          <p:cNvPr id="10" name="Rectángulo 9"/>
          <p:cNvSpPr/>
          <p:nvPr/>
        </p:nvSpPr>
        <p:spPr>
          <a:xfrm rot="16200000">
            <a:off x="3061989" y="3919141"/>
            <a:ext cx="644157" cy="195332"/>
          </a:xfrm>
          <a:prstGeom prst="rect">
            <a:avLst/>
          </a:prstGeom>
        </p:spPr>
        <p:txBody>
          <a:bodyPr wrap="none">
            <a:spAutoFit/>
          </a:bodyPr>
          <a:lstStyle/>
          <a:p>
            <a:r>
              <a:rPr lang="es-ES_tradnl" altLang="es-MX" sz="600" b="1" dirty="0"/>
              <a:t>MIGRANTE</a:t>
            </a:r>
            <a:endParaRPr lang="es-MX" sz="600" dirty="0"/>
          </a:p>
        </p:txBody>
      </p:sp>
      <p:sp>
        <p:nvSpPr>
          <p:cNvPr id="63" name="Text Box 376"/>
          <p:cNvSpPr txBox="1">
            <a:spLocks noChangeArrowheads="1"/>
          </p:cNvSpPr>
          <p:nvPr/>
        </p:nvSpPr>
        <p:spPr bwMode="auto">
          <a:xfrm>
            <a:off x="2841952" y="1506961"/>
            <a:ext cx="2130699" cy="218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pPr>
            <a:r>
              <a:rPr lang="es-ES_tradnl" altLang="es-MX" sz="646" b="1" dirty="0"/>
              <a:t>CURP:  </a:t>
            </a:r>
            <a:r>
              <a:rPr lang="es-ES_tradnl" altLang="es-MX" sz="738" b="1" dirty="0">
                <a:solidFill>
                  <a:srgbClr val="0070C0"/>
                </a:solidFill>
              </a:rPr>
              <a:t>MOOC980214MDFNLR01</a:t>
            </a:r>
          </a:p>
        </p:txBody>
      </p:sp>
      <p:sp>
        <p:nvSpPr>
          <p:cNvPr id="64" name="Line 373"/>
          <p:cNvSpPr>
            <a:spLocks noChangeShapeType="1"/>
          </p:cNvSpPr>
          <p:nvPr/>
        </p:nvSpPr>
        <p:spPr bwMode="auto">
          <a:xfrm>
            <a:off x="2865751" y="1542216"/>
            <a:ext cx="0" cy="28597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087" name="Line 46"/>
          <p:cNvSpPr>
            <a:spLocks noChangeShapeType="1"/>
          </p:cNvSpPr>
          <p:nvPr/>
        </p:nvSpPr>
        <p:spPr bwMode="auto">
          <a:xfrm>
            <a:off x="3436617" y="2419608"/>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71" name="Line 46"/>
          <p:cNvSpPr>
            <a:spLocks noChangeShapeType="1"/>
          </p:cNvSpPr>
          <p:nvPr/>
        </p:nvSpPr>
        <p:spPr bwMode="auto">
          <a:xfrm>
            <a:off x="2187716" y="4404592"/>
            <a:ext cx="0" cy="68846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077" name="Line 10"/>
          <p:cNvSpPr>
            <a:spLocks noChangeShapeType="1"/>
          </p:cNvSpPr>
          <p:nvPr/>
        </p:nvSpPr>
        <p:spPr bwMode="auto">
          <a:xfrm flipH="1">
            <a:off x="218103" y="4399265"/>
            <a:ext cx="11789334" cy="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121" name="Line 102"/>
          <p:cNvSpPr>
            <a:spLocks noChangeShapeType="1"/>
          </p:cNvSpPr>
          <p:nvPr/>
        </p:nvSpPr>
        <p:spPr bwMode="auto">
          <a:xfrm>
            <a:off x="218103" y="4287190"/>
            <a:ext cx="11789334"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6" name="Rectángulo 5"/>
          <p:cNvSpPr/>
          <p:nvPr/>
        </p:nvSpPr>
        <p:spPr>
          <a:xfrm rot="16200000">
            <a:off x="2431764" y="3675958"/>
            <a:ext cx="1008196" cy="195332"/>
          </a:xfrm>
          <a:prstGeom prst="rect">
            <a:avLst/>
          </a:prstGeom>
        </p:spPr>
        <p:txBody>
          <a:bodyPr wrap="none">
            <a:spAutoFit/>
          </a:bodyPr>
          <a:lstStyle/>
          <a:p>
            <a:r>
              <a:rPr lang="es-ES_tradnl" altLang="es-MX" sz="600" b="1" dirty="0"/>
              <a:t>DERECHOHABIENCIA</a:t>
            </a:r>
            <a:endParaRPr lang="es-MX" sz="600" dirty="0"/>
          </a:p>
        </p:txBody>
      </p:sp>
      <p:sp>
        <p:nvSpPr>
          <p:cNvPr id="329" name="CuadroTexto 328"/>
          <p:cNvSpPr txBox="1"/>
          <p:nvPr/>
        </p:nvSpPr>
        <p:spPr>
          <a:xfrm>
            <a:off x="2858923" y="4245630"/>
            <a:ext cx="112986" cy="212292"/>
          </a:xfrm>
          <a:prstGeom prst="rect">
            <a:avLst/>
          </a:prstGeom>
          <a:noFill/>
        </p:spPr>
        <p:txBody>
          <a:bodyPr wrap="square" rtlCol="0">
            <a:spAutoFit/>
          </a:bodyPr>
          <a:lstStyle/>
          <a:p>
            <a:r>
              <a:rPr lang="es-MX" sz="554" b="1" dirty="0"/>
              <a:t>1</a:t>
            </a:r>
          </a:p>
        </p:txBody>
      </p:sp>
      <p:sp>
        <p:nvSpPr>
          <p:cNvPr id="424" name="Text Box 368"/>
          <p:cNvSpPr txBox="1">
            <a:spLocks noChangeArrowheads="1"/>
          </p:cNvSpPr>
          <p:nvPr/>
        </p:nvSpPr>
        <p:spPr bwMode="auto">
          <a:xfrm>
            <a:off x="2114394" y="4364395"/>
            <a:ext cx="1892140" cy="228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ts val="388"/>
              </a:spcBef>
            </a:pPr>
            <a:r>
              <a:rPr lang="es-ES_tradnl" altLang="es-MX" sz="462" b="1" dirty="0"/>
              <a:t>Fecha de nacimiento</a:t>
            </a:r>
          </a:p>
          <a:p>
            <a:pPr>
              <a:spcBef>
                <a:spcPts val="388"/>
              </a:spcBef>
            </a:pPr>
            <a:r>
              <a:rPr lang="es-ES_tradnl" altLang="es-MX" sz="700" b="1" dirty="0">
                <a:solidFill>
                  <a:srgbClr val="0070C0"/>
                </a:solidFill>
              </a:rPr>
              <a:t>11/07/1975 </a:t>
            </a:r>
          </a:p>
          <a:p>
            <a:pPr>
              <a:spcBef>
                <a:spcPts val="388"/>
              </a:spcBef>
            </a:pPr>
            <a:r>
              <a:rPr lang="es-ES_tradnl" altLang="es-MX" sz="462" b="1" dirty="0"/>
              <a:t>Entidad de nacimiento</a:t>
            </a:r>
          </a:p>
          <a:p>
            <a:pPr>
              <a:spcBef>
                <a:spcPts val="388"/>
              </a:spcBef>
            </a:pPr>
            <a:r>
              <a:rPr lang="es-ES_tradnl" altLang="es-MX" sz="700" b="1" dirty="0">
                <a:solidFill>
                  <a:srgbClr val="0070C0"/>
                </a:solidFill>
              </a:rPr>
              <a:t>NAYARIT</a:t>
            </a:r>
            <a:endParaRPr lang="es-ES_tradnl" altLang="es-MX" sz="646" b="1" dirty="0">
              <a:solidFill>
                <a:srgbClr val="0070C0"/>
              </a:solidFill>
            </a:endParaRPr>
          </a:p>
        </p:txBody>
      </p:sp>
      <p:sp>
        <p:nvSpPr>
          <p:cNvPr id="425" name="Text Box 332"/>
          <p:cNvSpPr txBox="1">
            <a:spLocks noChangeArrowheads="1"/>
          </p:cNvSpPr>
          <p:nvPr/>
        </p:nvSpPr>
        <p:spPr bwMode="auto">
          <a:xfrm>
            <a:off x="3668085" y="3267285"/>
            <a:ext cx="1634020" cy="204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spcBef>
                <a:spcPct val="50000"/>
              </a:spcBef>
            </a:pPr>
            <a:r>
              <a:rPr lang="es-ES_tradnl" altLang="es-MX" sz="738" b="1" dirty="0"/>
              <a:t>DATOS DE RESIDENCIA HABITUAL Y TELEFÓNICO</a:t>
            </a:r>
            <a:endParaRPr lang="es-ES_tradnl" altLang="es-MX" sz="923" dirty="0"/>
          </a:p>
        </p:txBody>
      </p:sp>
      <p:sp>
        <p:nvSpPr>
          <p:cNvPr id="426" name="Text Box 368"/>
          <p:cNvSpPr txBox="1">
            <a:spLocks noChangeArrowheads="1"/>
          </p:cNvSpPr>
          <p:nvPr/>
        </p:nvSpPr>
        <p:spPr bwMode="auto">
          <a:xfrm>
            <a:off x="3366809" y="4367898"/>
            <a:ext cx="1299785" cy="228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ts val="388"/>
              </a:spcBef>
            </a:pPr>
            <a:r>
              <a:rPr lang="es-ES_tradnl" altLang="es-MX" sz="462" b="1" dirty="0"/>
              <a:t>Calle y número (Exterior/Interior)</a:t>
            </a:r>
          </a:p>
          <a:p>
            <a:pPr>
              <a:spcBef>
                <a:spcPts val="388"/>
              </a:spcBef>
            </a:pPr>
            <a:r>
              <a:rPr lang="fr-FR" altLang="es-MX" sz="600" b="1" dirty="0">
                <a:solidFill>
                  <a:srgbClr val="0070C0"/>
                </a:solidFill>
              </a:rPr>
              <a:t>20 DE NOVIEMBRE </a:t>
            </a:r>
          </a:p>
          <a:p>
            <a:pPr>
              <a:spcBef>
                <a:spcPts val="388"/>
              </a:spcBef>
            </a:pPr>
            <a:r>
              <a:rPr lang="es-ES_tradnl" altLang="es-MX" sz="462" b="1" dirty="0"/>
              <a:t>Colonia y Localidad </a:t>
            </a:r>
          </a:p>
          <a:p>
            <a:pPr>
              <a:spcBef>
                <a:spcPts val="388"/>
              </a:spcBef>
            </a:pPr>
            <a:r>
              <a:rPr lang="es-ES_tradnl" altLang="es-MX" sz="600" b="1" dirty="0">
                <a:solidFill>
                  <a:srgbClr val="0070C0"/>
                </a:solidFill>
              </a:rPr>
              <a:t>REVOLUCIÓN / SAUCES</a:t>
            </a:r>
          </a:p>
          <a:p>
            <a:pPr>
              <a:spcBef>
                <a:spcPts val="388"/>
              </a:spcBef>
            </a:pPr>
            <a:endParaRPr lang="es-ES_tradnl" altLang="es-MX" sz="462" b="1" dirty="0"/>
          </a:p>
        </p:txBody>
      </p:sp>
      <p:sp>
        <p:nvSpPr>
          <p:cNvPr id="428" name="Text Box 368"/>
          <p:cNvSpPr txBox="1">
            <a:spLocks noChangeArrowheads="1"/>
          </p:cNvSpPr>
          <p:nvPr/>
        </p:nvSpPr>
        <p:spPr bwMode="auto">
          <a:xfrm>
            <a:off x="4596690" y="4379879"/>
            <a:ext cx="1285903"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ts val="388"/>
              </a:spcBef>
            </a:pPr>
            <a:r>
              <a:rPr lang="es-ES_tradnl" altLang="es-MX" sz="462" b="1" dirty="0"/>
              <a:t>Municipio y Entidad   </a:t>
            </a:r>
            <a:r>
              <a:rPr lang="es-ES_tradnl" altLang="es-MX" sz="600" b="1" dirty="0">
                <a:solidFill>
                  <a:srgbClr val="0070C0"/>
                </a:solidFill>
              </a:rPr>
              <a:t>EL LLANO  /AGUASCALIENTES</a:t>
            </a:r>
          </a:p>
          <a:p>
            <a:pPr>
              <a:spcBef>
                <a:spcPts val="388"/>
              </a:spcBef>
            </a:pPr>
            <a:r>
              <a:rPr lang="es-ES_tradnl" altLang="es-MX" sz="462" b="1" dirty="0"/>
              <a:t>Teléfono</a:t>
            </a:r>
          </a:p>
          <a:p>
            <a:pPr>
              <a:spcBef>
                <a:spcPts val="388"/>
              </a:spcBef>
            </a:pPr>
            <a:endParaRPr lang="es-ES_tradnl" altLang="es-MX" sz="700" b="1" dirty="0">
              <a:solidFill>
                <a:srgbClr val="0070C0"/>
              </a:solidFill>
            </a:endParaRPr>
          </a:p>
        </p:txBody>
      </p:sp>
      <p:sp>
        <p:nvSpPr>
          <p:cNvPr id="431" name="Text Box 351"/>
          <p:cNvSpPr txBox="1">
            <a:spLocks noChangeArrowheads="1"/>
          </p:cNvSpPr>
          <p:nvPr/>
        </p:nvSpPr>
        <p:spPr bwMode="auto">
          <a:xfrm>
            <a:off x="5672485" y="2409635"/>
            <a:ext cx="563684" cy="218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r>
              <a:rPr lang="es-ES_tradnl" altLang="es-MX" sz="462" b="1" dirty="0"/>
              <a:t>MEDIO DE</a:t>
            </a:r>
          </a:p>
          <a:p>
            <a:pPr algn="ctr"/>
            <a:r>
              <a:rPr lang="es-ES_tradnl" altLang="es-MX" sz="462" b="1" dirty="0"/>
              <a:t>ATENCIÓN</a:t>
            </a:r>
          </a:p>
        </p:txBody>
      </p:sp>
      <p:sp>
        <p:nvSpPr>
          <p:cNvPr id="434" name="Line 58"/>
          <p:cNvSpPr>
            <a:spLocks noChangeShapeType="1"/>
          </p:cNvSpPr>
          <p:nvPr/>
        </p:nvSpPr>
        <p:spPr bwMode="auto">
          <a:xfrm>
            <a:off x="7211112" y="2540278"/>
            <a:ext cx="0" cy="253871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36" name="Rectángulo 435"/>
          <p:cNvSpPr/>
          <p:nvPr/>
        </p:nvSpPr>
        <p:spPr>
          <a:xfrm rot="16200000">
            <a:off x="5682346" y="3575299"/>
            <a:ext cx="1230451" cy="187871"/>
          </a:xfrm>
          <a:prstGeom prst="rect">
            <a:avLst/>
          </a:prstGeom>
        </p:spPr>
        <p:txBody>
          <a:bodyPr wrap="none">
            <a:spAutoFit/>
          </a:bodyPr>
          <a:lstStyle/>
          <a:p>
            <a:pPr defTabSz="664632">
              <a:spcAft>
                <a:spcPts val="412"/>
              </a:spcAft>
            </a:pPr>
            <a:r>
              <a:rPr lang="es-ES_tradnl" altLang="es-MX" sz="554" b="1" dirty="0"/>
              <a:t>PROMOCIÓN Y PREVENCIÓN</a:t>
            </a:r>
          </a:p>
        </p:txBody>
      </p:sp>
      <p:sp>
        <p:nvSpPr>
          <p:cNvPr id="437" name="Rectángulo 436"/>
          <p:cNvSpPr/>
          <p:nvPr/>
        </p:nvSpPr>
        <p:spPr>
          <a:xfrm rot="16200000">
            <a:off x="5943401" y="3658394"/>
            <a:ext cx="1015860" cy="260442"/>
          </a:xfrm>
          <a:prstGeom prst="rect">
            <a:avLst/>
          </a:prstGeom>
        </p:spPr>
        <p:txBody>
          <a:bodyPr wrap="none">
            <a:spAutoFit/>
          </a:bodyPr>
          <a:lstStyle/>
          <a:p>
            <a:pPr defTabSz="664632">
              <a:lnSpc>
                <a:spcPts val="554"/>
              </a:lnSpc>
            </a:pPr>
            <a:r>
              <a:rPr lang="es-ES_tradnl" altLang="es-MX" sz="554" b="1" dirty="0"/>
              <a:t>CUIDADO A PACIENTE </a:t>
            </a:r>
          </a:p>
          <a:p>
            <a:pPr defTabSz="664632">
              <a:lnSpc>
                <a:spcPts val="554"/>
              </a:lnSpc>
            </a:pPr>
            <a:r>
              <a:rPr lang="es-ES_tradnl" altLang="es-MX" sz="554" b="1" dirty="0"/>
              <a:t>CON COVID-19</a:t>
            </a:r>
          </a:p>
        </p:txBody>
      </p:sp>
      <p:sp>
        <p:nvSpPr>
          <p:cNvPr id="438" name="Rectángulo 437"/>
          <p:cNvSpPr/>
          <p:nvPr/>
        </p:nvSpPr>
        <p:spPr>
          <a:xfrm rot="16200000">
            <a:off x="5986998" y="3498334"/>
            <a:ext cx="1278351" cy="260442"/>
          </a:xfrm>
          <a:prstGeom prst="rect">
            <a:avLst/>
          </a:prstGeom>
        </p:spPr>
        <p:txBody>
          <a:bodyPr wrap="none">
            <a:spAutoFit/>
          </a:bodyPr>
          <a:lstStyle/>
          <a:p>
            <a:pPr defTabSz="664632">
              <a:lnSpc>
                <a:spcPts val="554"/>
              </a:lnSpc>
            </a:pPr>
            <a:r>
              <a:rPr lang="es-ES_tradnl" altLang="es-MX" sz="554" b="1" dirty="0"/>
              <a:t>CONVIVENCIA CON PACIENTE </a:t>
            </a:r>
          </a:p>
          <a:p>
            <a:pPr defTabSz="664632">
              <a:lnSpc>
                <a:spcPts val="554"/>
              </a:lnSpc>
            </a:pPr>
            <a:r>
              <a:rPr lang="es-ES_tradnl" altLang="es-MX" sz="554" b="1" dirty="0"/>
              <a:t>COVID-19</a:t>
            </a:r>
          </a:p>
        </p:txBody>
      </p:sp>
      <p:sp>
        <p:nvSpPr>
          <p:cNvPr id="439" name="Line 59"/>
          <p:cNvSpPr>
            <a:spLocks noChangeShapeType="1"/>
          </p:cNvSpPr>
          <p:nvPr/>
        </p:nvSpPr>
        <p:spPr bwMode="auto">
          <a:xfrm>
            <a:off x="6350385" y="277689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40" name="Line 59"/>
          <p:cNvSpPr>
            <a:spLocks noChangeShapeType="1"/>
          </p:cNvSpPr>
          <p:nvPr/>
        </p:nvSpPr>
        <p:spPr bwMode="auto">
          <a:xfrm>
            <a:off x="6861278" y="2659380"/>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41" name="Line 59"/>
          <p:cNvSpPr>
            <a:spLocks noChangeShapeType="1"/>
          </p:cNvSpPr>
          <p:nvPr/>
        </p:nvSpPr>
        <p:spPr bwMode="auto">
          <a:xfrm>
            <a:off x="6523047" y="277689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64" name="Rectángulo 463"/>
          <p:cNvSpPr/>
          <p:nvPr/>
        </p:nvSpPr>
        <p:spPr>
          <a:xfrm rot="16200000">
            <a:off x="6294733" y="3572667"/>
            <a:ext cx="1333784" cy="260442"/>
          </a:xfrm>
          <a:prstGeom prst="rect">
            <a:avLst/>
          </a:prstGeom>
        </p:spPr>
        <p:txBody>
          <a:bodyPr wrap="square">
            <a:spAutoFit/>
          </a:bodyPr>
          <a:lstStyle/>
          <a:p>
            <a:pPr defTabSz="664632">
              <a:lnSpc>
                <a:spcPts val="554"/>
              </a:lnSpc>
            </a:pPr>
            <a:r>
              <a:rPr lang="es-ES_tradnl" altLang="es-MX" sz="554" b="1" dirty="0"/>
              <a:t>CONSEJERÍA DE </a:t>
            </a:r>
          </a:p>
          <a:p>
            <a:pPr defTabSz="664632">
              <a:lnSpc>
                <a:spcPts val="554"/>
              </a:lnSpc>
            </a:pPr>
            <a:r>
              <a:rPr lang="es-ES_tradnl" altLang="es-MX" sz="554" b="1" dirty="0"/>
              <a:t>PLANIFICACIÓN FAMILIAR</a:t>
            </a:r>
          </a:p>
        </p:txBody>
      </p:sp>
      <p:sp>
        <p:nvSpPr>
          <p:cNvPr id="465" name="Rectángulo 464"/>
          <p:cNvSpPr/>
          <p:nvPr/>
        </p:nvSpPr>
        <p:spPr>
          <a:xfrm rot="16200000">
            <a:off x="6637075" y="3718038"/>
            <a:ext cx="1004364" cy="260442"/>
          </a:xfrm>
          <a:prstGeom prst="rect">
            <a:avLst/>
          </a:prstGeom>
        </p:spPr>
        <p:txBody>
          <a:bodyPr wrap="none">
            <a:spAutoFit/>
          </a:bodyPr>
          <a:lstStyle/>
          <a:p>
            <a:pPr defTabSz="664632">
              <a:lnSpc>
                <a:spcPts val="554"/>
              </a:lnSpc>
            </a:pPr>
            <a:r>
              <a:rPr lang="es-ES_tradnl" altLang="es-MX" sz="554" b="1" dirty="0"/>
              <a:t>ORIENTACIÓN OTROS </a:t>
            </a:r>
          </a:p>
          <a:p>
            <a:pPr defTabSz="664632">
              <a:lnSpc>
                <a:spcPts val="554"/>
              </a:lnSpc>
            </a:pPr>
            <a:r>
              <a:rPr lang="es-ES_tradnl" altLang="es-MX" sz="554" b="1" dirty="0"/>
              <a:t>TEMAS DE SALUD</a:t>
            </a:r>
          </a:p>
        </p:txBody>
      </p:sp>
      <p:sp>
        <p:nvSpPr>
          <p:cNvPr id="466" name="CuadroTexto 465"/>
          <p:cNvSpPr txBox="1"/>
          <p:nvPr/>
        </p:nvSpPr>
        <p:spPr>
          <a:xfrm>
            <a:off x="6826300" y="4239946"/>
            <a:ext cx="456236" cy="212292"/>
          </a:xfrm>
          <a:prstGeom prst="rect">
            <a:avLst/>
          </a:prstGeom>
          <a:noFill/>
        </p:spPr>
        <p:txBody>
          <a:bodyPr wrap="square" rtlCol="0">
            <a:spAutoFit/>
          </a:bodyPr>
          <a:lstStyle/>
          <a:p>
            <a:r>
              <a:rPr lang="es-MX" sz="554" b="1" dirty="0"/>
              <a:t>11     4</a:t>
            </a:r>
            <a:endParaRPr lang="es-MX" sz="1662" b="1" dirty="0"/>
          </a:p>
        </p:txBody>
      </p:sp>
      <p:sp>
        <p:nvSpPr>
          <p:cNvPr id="22" name="Rectángulo 21"/>
          <p:cNvSpPr/>
          <p:nvPr/>
        </p:nvSpPr>
        <p:spPr>
          <a:xfrm>
            <a:off x="6152788" y="2612078"/>
            <a:ext cx="666686" cy="212292"/>
          </a:xfrm>
          <a:prstGeom prst="rect">
            <a:avLst/>
          </a:prstGeom>
        </p:spPr>
        <p:txBody>
          <a:bodyPr wrap="square">
            <a:spAutoFit/>
          </a:bodyPr>
          <a:lstStyle/>
          <a:p>
            <a:pPr algn="ctr"/>
            <a:r>
              <a:rPr lang="es-ES_tradnl" altLang="es-MX" sz="554" b="1" dirty="0"/>
              <a:t>COVID-19</a:t>
            </a:r>
            <a:endParaRPr lang="es-ES_tradnl" altLang="es-MX" sz="554" dirty="0"/>
          </a:p>
        </p:txBody>
      </p:sp>
      <p:sp>
        <p:nvSpPr>
          <p:cNvPr id="467" name="Line 345"/>
          <p:cNvSpPr>
            <a:spLocks noChangeShapeType="1"/>
          </p:cNvSpPr>
          <p:nvPr/>
        </p:nvSpPr>
        <p:spPr bwMode="auto">
          <a:xfrm>
            <a:off x="6119303" y="2768756"/>
            <a:ext cx="738151"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88" name="Line 59"/>
          <p:cNvSpPr>
            <a:spLocks noChangeShapeType="1"/>
          </p:cNvSpPr>
          <p:nvPr/>
        </p:nvSpPr>
        <p:spPr bwMode="auto">
          <a:xfrm>
            <a:off x="11779474" y="2540278"/>
            <a:ext cx="0" cy="253871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85" name="Line 46"/>
          <p:cNvSpPr>
            <a:spLocks noChangeShapeType="1"/>
          </p:cNvSpPr>
          <p:nvPr/>
        </p:nvSpPr>
        <p:spPr bwMode="auto">
          <a:xfrm>
            <a:off x="11895534" y="2421177"/>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95" name="Line 60"/>
          <p:cNvSpPr>
            <a:spLocks noChangeShapeType="1"/>
          </p:cNvSpPr>
          <p:nvPr/>
        </p:nvSpPr>
        <p:spPr bwMode="auto">
          <a:xfrm>
            <a:off x="11551264" y="2540278"/>
            <a:ext cx="0" cy="253871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29" name="Rectángulo 228"/>
          <p:cNvSpPr/>
          <p:nvPr/>
        </p:nvSpPr>
        <p:spPr>
          <a:xfrm rot="16200000">
            <a:off x="10984981" y="3419004"/>
            <a:ext cx="1713680" cy="187871"/>
          </a:xfrm>
          <a:prstGeom prst="rect">
            <a:avLst/>
          </a:prstGeom>
        </p:spPr>
        <p:txBody>
          <a:bodyPr wrap="square">
            <a:spAutoFit/>
          </a:bodyPr>
          <a:lstStyle/>
          <a:p>
            <a:r>
              <a:rPr lang="es-ES_tradnl" altLang="es-MX" sz="554" b="1" dirty="0"/>
              <a:t>PASE DE VISITA A DISTANCIA</a:t>
            </a:r>
            <a:endParaRPr lang="es-MX" sz="646" dirty="0"/>
          </a:p>
        </p:txBody>
      </p:sp>
      <p:sp>
        <p:nvSpPr>
          <p:cNvPr id="234" name="Rectángulo 233"/>
          <p:cNvSpPr/>
          <p:nvPr/>
        </p:nvSpPr>
        <p:spPr>
          <a:xfrm rot="16200000">
            <a:off x="11248677" y="2729338"/>
            <a:ext cx="848895" cy="233313"/>
          </a:xfrm>
          <a:prstGeom prst="rect">
            <a:avLst/>
          </a:prstGeom>
        </p:spPr>
        <p:txBody>
          <a:bodyPr wrap="square">
            <a:spAutoFit/>
          </a:bodyPr>
          <a:lstStyle/>
          <a:p>
            <a:pPr algn="ctr" defTabSz="664632">
              <a:lnSpc>
                <a:spcPts val="462"/>
              </a:lnSpc>
              <a:spcAft>
                <a:spcPts val="274"/>
              </a:spcAft>
            </a:pPr>
            <a:r>
              <a:rPr lang="es-ES_tradnl" altLang="es-MX" sz="462" b="1" dirty="0"/>
              <a:t>INTERCONSULTA A DISTANCIA</a:t>
            </a:r>
          </a:p>
        </p:txBody>
      </p:sp>
      <p:sp>
        <p:nvSpPr>
          <p:cNvPr id="3131" name="Line 377"/>
          <p:cNvSpPr>
            <a:spLocks noChangeShapeType="1"/>
          </p:cNvSpPr>
          <p:nvPr/>
        </p:nvSpPr>
        <p:spPr bwMode="auto">
          <a:xfrm flipH="1">
            <a:off x="10658358" y="2787644"/>
            <a:ext cx="1"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90" name="Line 61"/>
          <p:cNvSpPr>
            <a:spLocks noChangeShapeType="1"/>
          </p:cNvSpPr>
          <p:nvPr/>
        </p:nvSpPr>
        <p:spPr bwMode="auto">
          <a:xfrm>
            <a:off x="11337818" y="278764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96" name="Line 60"/>
          <p:cNvSpPr>
            <a:spLocks noChangeShapeType="1"/>
          </p:cNvSpPr>
          <p:nvPr/>
        </p:nvSpPr>
        <p:spPr bwMode="auto">
          <a:xfrm>
            <a:off x="10885359" y="278764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97" name="Line 61"/>
          <p:cNvSpPr>
            <a:spLocks noChangeShapeType="1"/>
          </p:cNvSpPr>
          <p:nvPr/>
        </p:nvSpPr>
        <p:spPr bwMode="auto">
          <a:xfrm>
            <a:off x="10770803" y="278764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98" name="Line 60"/>
          <p:cNvSpPr>
            <a:spLocks noChangeShapeType="1"/>
          </p:cNvSpPr>
          <p:nvPr/>
        </p:nvSpPr>
        <p:spPr bwMode="auto">
          <a:xfrm>
            <a:off x="11228251" y="278764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134" name="Line 382"/>
          <p:cNvSpPr>
            <a:spLocks noChangeShapeType="1"/>
          </p:cNvSpPr>
          <p:nvPr/>
        </p:nvSpPr>
        <p:spPr bwMode="auto">
          <a:xfrm>
            <a:off x="11110136" y="2540278"/>
            <a:ext cx="0" cy="253871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99" name="Line 30"/>
          <p:cNvSpPr>
            <a:spLocks noChangeShapeType="1"/>
          </p:cNvSpPr>
          <p:nvPr/>
        </p:nvSpPr>
        <p:spPr bwMode="auto">
          <a:xfrm flipH="1">
            <a:off x="10536356" y="2540278"/>
            <a:ext cx="1" cy="253871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112" name="Text Box 351"/>
          <p:cNvSpPr txBox="1">
            <a:spLocks noChangeArrowheads="1"/>
          </p:cNvSpPr>
          <p:nvPr/>
        </p:nvSpPr>
        <p:spPr bwMode="auto">
          <a:xfrm>
            <a:off x="10501099" y="2528183"/>
            <a:ext cx="633738" cy="198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r>
              <a:rPr lang="es-ES_tradnl" altLang="es-MX" sz="462" b="1" dirty="0"/>
              <a:t>SEGUIMIENTO</a:t>
            </a:r>
          </a:p>
          <a:p>
            <a:pPr algn="ctr"/>
            <a:r>
              <a:rPr lang="es-ES_tradnl" altLang="es-MX" sz="462" b="1" dirty="0"/>
              <a:t>A DISTANCIA</a:t>
            </a:r>
            <a:endParaRPr lang="es-ES_tradnl" altLang="es-MX" sz="462" dirty="0"/>
          </a:p>
        </p:txBody>
      </p:sp>
      <p:sp>
        <p:nvSpPr>
          <p:cNvPr id="223" name="Rectángulo 222"/>
          <p:cNvSpPr/>
          <p:nvPr/>
        </p:nvSpPr>
        <p:spPr>
          <a:xfrm rot="16200000">
            <a:off x="9985239" y="3543101"/>
            <a:ext cx="1465486" cy="187871"/>
          </a:xfrm>
          <a:prstGeom prst="rect">
            <a:avLst/>
          </a:prstGeom>
        </p:spPr>
        <p:txBody>
          <a:bodyPr wrap="square">
            <a:spAutoFit/>
          </a:bodyPr>
          <a:lstStyle/>
          <a:p>
            <a:r>
              <a:rPr lang="es-ES_tradnl" altLang="es-MX" sz="554" b="1" dirty="0"/>
              <a:t>ENFERMOS CRÓNICOS (UCID)</a:t>
            </a:r>
            <a:endParaRPr lang="es-MX" sz="646" dirty="0"/>
          </a:p>
        </p:txBody>
      </p:sp>
      <p:sp>
        <p:nvSpPr>
          <p:cNvPr id="225" name="Rectángulo 224"/>
          <p:cNvSpPr/>
          <p:nvPr/>
        </p:nvSpPr>
        <p:spPr>
          <a:xfrm rot="16200000">
            <a:off x="10301049" y="3976258"/>
            <a:ext cx="599174" cy="187871"/>
          </a:xfrm>
          <a:prstGeom prst="rect">
            <a:avLst/>
          </a:prstGeom>
        </p:spPr>
        <p:txBody>
          <a:bodyPr wrap="square">
            <a:spAutoFit/>
          </a:bodyPr>
          <a:lstStyle/>
          <a:p>
            <a:pPr defTabSz="664632"/>
            <a:r>
              <a:rPr lang="es-MX" altLang="es-MX" sz="554" b="1" dirty="0"/>
              <a:t>COVID-19</a:t>
            </a:r>
          </a:p>
        </p:txBody>
      </p:sp>
      <p:sp>
        <p:nvSpPr>
          <p:cNvPr id="226" name="Rectángulo 225"/>
          <p:cNvSpPr/>
          <p:nvPr/>
        </p:nvSpPr>
        <p:spPr>
          <a:xfrm rot="16200000">
            <a:off x="10310195" y="3626200"/>
            <a:ext cx="1266855" cy="187871"/>
          </a:xfrm>
          <a:prstGeom prst="rect">
            <a:avLst/>
          </a:prstGeom>
        </p:spPr>
        <p:txBody>
          <a:bodyPr wrap="none">
            <a:spAutoFit/>
          </a:bodyPr>
          <a:lstStyle/>
          <a:p>
            <a:pPr defTabSz="664632"/>
            <a:r>
              <a:rPr lang="es-ES_tradnl" altLang="es-MX" sz="554" b="1" dirty="0"/>
              <a:t>SALUD MATERNA-PERINATAL</a:t>
            </a:r>
          </a:p>
        </p:txBody>
      </p:sp>
      <p:sp>
        <p:nvSpPr>
          <p:cNvPr id="248" name="Rectángulo 247"/>
          <p:cNvSpPr/>
          <p:nvPr/>
        </p:nvSpPr>
        <p:spPr>
          <a:xfrm rot="16200000">
            <a:off x="10442743" y="3876925"/>
            <a:ext cx="780192" cy="187871"/>
          </a:xfrm>
          <a:prstGeom prst="rect">
            <a:avLst/>
          </a:prstGeom>
        </p:spPr>
        <p:txBody>
          <a:bodyPr wrap="none">
            <a:spAutoFit/>
          </a:bodyPr>
          <a:lstStyle/>
          <a:p>
            <a:pPr defTabSz="664632">
              <a:spcBef>
                <a:spcPts val="343"/>
              </a:spcBef>
            </a:pPr>
            <a:r>
              <a:rPr lang="es-ES_tradnl" altLang="es-MX" sz="554" b="1" dirty="0"/>
              <a:t>SALUD MENTAL</a:t>
            </a:r>
            <a:endParaRPr lang="es-ES_tradnl" altLang="es-MX" sz="554" dirty="0"/>
          </a:p>
        </p:txBody>
      </p:sp>
      <p:sp>
        <p:nvSpPr>
          <p:cNvPr id="469" name="Text Box 351"/>
          <p:cNvSpPr txBox="1">
            <a:spLocks noChangeArrowheads="1"/>
          </p:cNvSpPr>
          <p:nvPr/>
        </p:nvSpPr>
        <p:spPr bwMode="auto">
          <a:xfrm>
            <a:off x="11036819" y="2518129"/>
            <a:ext cx="584502" cy="218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ctr">
              <a:defRPr sz="500" b="1"/>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s-ES_tradnl" altLang="es-MX" sz="462" dirty="0"/>
              <a:t>MONITOREO A DISTANCIA</a:t>
            </a:r>
          </a:p>
        </p:txBody>
      </p:sp>
      <p:sp>
        <p:nvSpPr>
          <p:cNvPr id="470" name="Rectángulo 469"/>
          <p:cNvSpPr/>
          <p:nvPr/>
        </p:nvSpPr>
        <p:spPr>
          <a:xfrm rot="16200000">
            <a:off x="10777805" y="3764354"/>
            <a:ext cx="1008196" cy="187871"/>
          </a:xfrm>
          <a:prstGeom prst="rect">
            <a:avLst/>
          </a:prstGeom>
        </p:spPr>
        <p:txBody>
          <a:bodyPr wrap="none">
            <a:spAutoFit/>
          </a:bodyPr>
          <a:lstStyle/>
          <a:p>
            <a:r>
              <a:rPr lang="es-ES_tradnl" altLang="es-MX" sz="554" b="1" dirty="0"/>
              <a:t>ENFERMOS CRÓNICOS</a:t>
            </a:r>
            <a:endParaRPr lang="es-MX" sz="646" dirty="0"/>
          </a:p>
        </p:txBody>
      </p:sp>
      <p:sp>
        <p:nvSpPr>
          <p:cNvPr id="471" name="Rectángulo 470"/>
          <p:cNvSpPr/>
          <p:nvPr/>
        </p:nvSpPr>
        <p:spPr>
          <a:xfrm rot="16200000">
            <a:off x="10899620" y="3977656"/>
            <a:ext cx="559854" cy="187871"/>
          </a:xfrm>
          <a:prstGeom prst="rect">
            <a:avLst/>
          </a:prstGeom>
        </p:spPr>
        <p:txBody>
          <a:bodyPr wrap="none">
            <a:spAutoFit/>
          </a:bodyPr>
          <a:lstStyle/>
          <a:p>
            <a:pPr defTabSz="664632"/>
            <a:r>
              <a:rPr lang="es-MX" altLang="es-MX" sz="554" b="1" dirty="0"/>
              <a:t>COVID-19</a:t>
            </a:r>
          </a:p>
        </p:txBody>
      </p:sp>
      <p:sp>
        <p:nvSpPr>
          <p:cNvPr id="472" name="Rectángulo 471"/>
          <p:cNvSpPr/>
          <p:nvPr/>
        </p:nvSpPr>
        <p:spPr>
          <a:xfrm rot="16200000">
            <a:off x="10827817" y="3707556"/>
            <a:ext cx="1125070" cy="187871"/>
          </a:xfrm>
          <a:prstGeom prst="rect">
            <a:avLst/>
          </a:prstGeom>
        </p:spPr>
        <p:txBody>
          <a:bodyPr wrap="none">
            <a:spAutoFit/>
          </a:bodyPr>
          <a:lstStyle/>
          <a:p>
            <a:pPr defTabSz="664632"/>
            <a:r>
              <a:rPr lang="es-ES_tradnl" altLang="es-MX" sz="554" b="1" dirty="0"/>
              <a:t>EMBARAZO Y PUERPERIO</a:t>
            </a:r>
          </a:p>
        </p:txBody>
      </p:sp>
      <p:sp>
        <p:nvSpPr>
          <p:cNvPr id="474" name="CuadroTexto 473"/>
          <p:cNvSpPr txBox="1"/>
          <p:nvPr/>
        </p:nvSpPr>
        <p:spPr>
          <a:xfrm>
            <a:off x="10936906" y="4252557"/>
            <a:ext cx="574886" cy="212292"/>
          </a:xfrm>
          <a:prstGeom prst="rect">
            <a:avLst/>
          </a:prstGeom>
          <a:noFill/>
        </p:spPr>
        <p:txBody>
          <a:bodyPr wrap="square" rtlCol="0">
            <a:spAutoFit/>
          </a:bodyPr>
          <a:lstStyle/>
          <a:p>
            <a:r>
              <a:rPr lang="es-MX" sz="554" b="1" dirty="0"/>
              <a:t> 5    6    6    6</a:t>
            </a:r>
            <a:endParaRPr lang="es-MX" sz="1662" b="1" dirty="0"/>
          </a:p>
        </p:txBody>
      </p:sp>
      <p:sp>
        <p:nvSpPr>
          <p:cNvPr id="86" name="Line 57"/>
          <p:cNvSpPr>
            <a:spLocks noChangeShapeType="1"/>
          </p:cNvSpPr>
          <p:nvPr/>
        </p:nvSpPr>
        <p:spPr bwMode="auto">
          <a:xfrm>
            <a:off x="9503106"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93" name="Line 46"/>
          <p:cNvSpPr>
            <a:spLocks noChangeShapeType="1"/>
          </p:cNvSpPr>
          <p:nvPr/>
        </p:nvSpPr>
        <p:spPr bwMode="auto">
          <a:xfrm flipH="1">
            <a:off x="8935310"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35" name="Rectángulo 234"/>
          <p:cNvSpPr/>
          <p:nvPr/>
        </p:nvSpPr>
        <p:spPr>
          <a:xfrm rot="16200000">
            <a:off x="8149934" y="3428024"/>
            <a:ext cx="1695642" cy="187871"/>
          </a:xfrm>
          <a:prstGeom prst="rect">
            <a:avLst/>
          </a:prstGeom>
        </p:spPr>
        <p:txBody>
          <a:bodyPr wrap="square">
            <a:spAutoFit/>
          </a:bodyPr>
          <a:lstStyle/>
          <a:p>
            <a:pPr defTabSz="664632">
              <a:spcBef>
                <a:spcPts val="138"/>
              </a:spcBef>
            </a:pPr>
            <a:r>
              <a:rPr lang="es-ES_tradnl" altLang="es-MX" sz="554" b="1" dirty="0"/>
              <a:t>EMBARAZO (</a:t>
            </a:r>
            <a:r>
              <a:rPr lang="es-ES_tradnl" altLang="es-MX" sz="462" b="1" dirty="0"/>
              <a:t>SEMANA DE GESTACIÓN</a:t>
            </a:r>
            <a:r>
              <a:rPr lang="es-ES_tradnl" altLang="es-MX" sz="554" b="1" dirty="0"/>
              <a:t>)</a:t>
            </a:r>
          </a:p>
        </p:txBody>
      </p:sp>
      <p:sp>
        <p:nvSpPr>
          <p:cNvPr id="236" name="Rectángulo 235"/>
          <p:cNvSpPr/>
          <p:nvPr/>
        </p:nvSpPr>
        <p:spPr>
          <a:xfrm rot="16200000">
            <a:off x="8395906" y="3560749"/>
            <a:ext cx="1430192" cy="187871"/>
          </a:xfrm>
          <a:prstGeom prst="rect">
            <a:avLst/>
          </a:prstGeom>
        </p:spPr>
        <p:txBody>
          <a:bodyPr wrap="square">
            <a:spAutoFit/>
          </a:bodyPr>
          <a:lstStyle/>
          <a:p>
            <a:pPr defTabSz="664632">
              <a:spcBef>
                <a:spcPts val="138"/>
              </a:spcBef>
              <a:spcAft>
                <a:spcPts val="274"/>
              </a:spcAft>
            </a:pPr>
            <a:r>
              <a:rPr lang="es-ES_tradnl" altLang="es-MX" sz="554" b="1" dirty="0"/>
              <a:t>PUERPERIO (DÍAS)</a:t>
            </a:r>
          </a:p>
        </p:txBody>
      </p:sp>
      <p:sp>
        <p:nvSpPr>
          <p:cNvPr id="238" name="Rectángulo 237"/>
          <p:cNvSpPr/>
          <p:nvPr/>
        </p:nvSpPr>
        <p:spPr>
          <a:xfrm rot="16200000">
            <a:off x="9009567" y="3948465"/>
            <a:ext cx="654758" cy="187871"/>
          </a:xfrm>
          <a:prstGeom prst="rect">
            <a:avLst/>
          </a:prstGeom>
        </p:spPr>
        <p:txBody>
          <a:bodyPr wrap="square">
            <a:spAutoFit/>
          </a:bodyPr>
          <a:lstStyle/>
          <a:p>
            <a:r>
              <a:rPr lang="es-ES_tradnl" altLang="es-MX" sz="554" b="1" dirty="0"/>
              <a:t>DIABETES</a:t>
            </a:r>
            <a:endParaRPr lang="es-MX" sz="646" dirty="0"/>
          </a:p>
        </p:txBody>
      </p:sp>
      <p:sp>
        <p:nvSpPr>
          <p:cNvPr id="475" name="Line 338"/>
          <p:cNvSpPr>
            <a:spLocks noChangeShapeType="1"/>
          </p:cNvSpPr>
          <p:nvPr/>
        </p:nvSpPr>
        <p:spPr bwMode="auto">
          <a:xfrm>
            <a:off x="9736119"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76" name="Line 58"/>
          <p:cNvSpPr>
            <a:spLocks noChangeShapeType="1"/>
          </p:cNvSpPr>
          <p:nvPr/>
        </p:nvSpPr>
        <p:spPr bwMode="auto">
          <a:xfrm>
            <a:off x="9616465"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77" name="Line 339"/>
          <p:cNvSpPr>
            <a:spLocks noChangeShapeType="1"/>
          </p:cNvSpPr>
          <p:nvPr/>
        </p:nvSpPr>
        <p:spPr bwMode="auto">
          <a:xfrm>
            <a:off x="9962439"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78" name="Line 59"/>
          <p:cNvSpPr>
            <a:spLocks noChangeShapeType="1"/>
          </p:cNvSpPr>
          <p:nvPr/>
        </p:nvSpPr>
        <p:spPr bwMode="auto">
          <a:xfrm>
            <a:off x="9850661"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79" name="Rectángulo 478"/>
          <p:cNvSpPr/>
          <p:nvPr/>
        </p:nvSpPr>
        <p:spPr>
          <a:xfrm rot="16200000">
            <a:off x="8871045" y="3703706"/>
            <a:ext cx="1144276" cy="187871"/>
          </a:xfrm>
          <a:prstGeom prst="rect">
            <a:avLst/>
          </a:prstGeom>
        </p:spPr>
        <p:txBody>
          <a:bodyPr wrap="square">
            <a:spAutoFit/>
          </a:bodyPr>
          <a:lstStyle/>
          <a:p>
            <a:pPr defTabSz="664632"/>
            <a:r>
              <a:rPr lang="es-ES_tradnl" altLang="es-MX" sz="554" b="1" dirty="0"/>
              <a:t>HIPERTENSIÓN </a:t>
            </a:r>
          </a:p>
        </p:txBody>
      </p:sp>
      <p:sp>
        <p:nvSpPr>
          <p:cNvPr id="480" name="Rectángulo 479"/>
          <p:cNvSpPr/>
          <p:nvPr/>
        </p:nvSpPr>
        <p:spPr>
          <a:xfrm rot="16200000">
            <a:off x="9300602" y="3668397"/>
            <a:ext cx="1214892" cy="187871"/>
          </a:xfrm>
          <a:prstGeom prst="rect">
            <a:avLst/>
          </a:prstGeom>
        </p:spPr>
        <p:txBody>
          <a:bodyPr wrap="square">
            <a:spAutoFit/>
          </a:bodyPr>
          <a:lstStyle/>
          <a:p>
            <a:pPr defTabSz="664632"/>
            <a:r>
              <a:rPr lang="es-ES_tradnl" altLang="es-MX" sz="554" b="1" dirty="0"/>
              <a:t>INMUNOSUPRESIÓN</a:t>
            </a:r>
          </a:p>
        </p:txBody>
      </p:sp>
      <p:sp>
        <p:nvSpPr>
          <p:cNvPr id="481" name="Rectángulo 480"/>
          <p:cNvSpPr/>
          <p:nvPr/>
        </p:nvSpPr>
        <p:spPr>
          <a:xfrm rot="16200000">
            <a:off x="8732272" y="3442732"/>
            <a:ext cx="1666224" cy="187871"/>
          </a:xfrm>
          <a:prstGeom prst="rect">
            <a:avLst/>
          </a:prstGeom>
        </p:spPr>
        <p:txBody>
          <a:bodyPr wrap="square">
            <a:spAutoFit/>
          </a:bodyPr>
          <a:lstStyle/>
          <a:p>
            <a:pPr defTabSz="664632"/>
            <a:r>
              <a:rPr lang="es-MX" altLang="es-MX" sz="554" b="1" dirty="0"/>
              <a:t>ENFERMEDAD CARDIOVASCULAR</a:t>
            </a:r>
          </a:p>
        </p:txBody>
      </p:sp>
      <p:sp>
        <p:nvSpPr>
          <p:cNvPr id="482" name="Rectángulo 481"/>
          <p:cNvSpPr/>
          <p:nvPr/>
        </p:nvSpPr>
        <p:spPr>
          <a:xfrm rot="16200000">
            <a:off x="9360776" y="3605593"/>
            <a:ext cx="1335830" cy="187871"/>
          </a:xfrm>
          <a:prstGeom prst="rect">
            <a:avLst/>
          </a:prstGeom>
        </p:spPr>
        <p:txBody>
          <a:bodyPr wrap="none">
            <a:spAutoFit/>
          </a:bodyPr>
          <a:lstStyle/>
          <a:p>
            <a:pPr defTabSz="664632">
              <a:spcBef>
                <a:spcPts val="274"/>
              </a:spcBef>
            </a:pPr>
            <a:r>
              <a:rPr lang="es-ES_tradnl" altLang="es-MX" sz="554" b="1" dirty="0"/>
              <a:t>INSUFICIENCIA RENAL CRÓNICA</a:t>
            </a:r>
          </a:p>
        </p:txBody>
      </p:sp>
      <p:sp>
        <p:nvSpPr>
          <p:cNvPr id="483" name="Rectángulo 482"/>
          <p:cNvSpPr/>
          <p:nvPr/>
        </p:nvSpPr>
        <p:spPr>
          <a:xfrm rot="16200000">
            <a:off x="9462342" y="4048402"/>
            <a:ext cx="439145" cy="187871"/>
          </a:xfrm>
          <a:prstGeom prst="rect">
            <a:avLst/>
          </a:prstGeom>
        </p:spPr>
        <p:txBody>
          <a:bodyPr wrap="none">
            <a:spAutoFit/>
          </a:bodyPr>
          <a:lstStyle/>
          <a:p>
            <a:pPr defTabSz="664632">
              <a:spcBef>
                <a:spcPts val="343"/>
              </a:spcBef>
            </a:pPr>
            <a:r>
              <a:rPr lang="es-ES_tradnl" altLang="es-MX" sz="554" b="1" dirty="0"/>
              <a:t>ASMA</a:t>
            </a:r>
          </a:p>
        </p:txBody>
      </p:sp>
      <p:sp>
        <p:nvSpPr>
          <p:cNvPr id="3081" name="Line 34"/>
          <p:cNvSpPr>
            <a:spLocks noChangeShapeType="1"/>
          </p:cNvSpPr>
          <p:nvPr/>
        </p:nvSpPr>
        <p:spPr bwMode="auto">
          <a:xfrm flipH="1">
            <a:off x="8706228"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078" name="Line 20"/>
          <p:cNvSpPr>
            <a:spLocks noChangeShapeType="1"/>
          </p:cNvSpPr>
          <p:nvPr/>
        </p:nvSpPr>
        <p:spPr bwMode="auto">
          <a:xfrm flipH="1">
            <a:off x="8588009"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079" name="Line 30"/>
          <p:cNvSpPr>
            <a:spLocks noChangeShapeType="1"/>
          </p:cNvSpPr>
          <p:nvPr/>
        </p:nvSpPr>
        <p:spPr bwMode="auto">
          <a:xfrm flipH="1">
            <a:off x="8819477"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05" name="Rectángulo 204"/>
          <p:cNvSpPr/>
          <p:nvPr/>
        </p:nvSpPr>
        <p:spPr>
          <a:xfrm rot="16200000">
            <a:off x="6561556" y="3560900"/>
            <a:ext cx="1429889" cy="187871"/>
          </a:xfrm>
          <a:prstGeom prst="rect">
            <a:avLst/>
          </a:prstGeom>
        </p:spPr>
        <p:txBody>
          <a:bodyPr wrap="square">
            <a:spAutoFit/>
          </a:bodyPr>
          <a:lstStyle/>
          <a:p>
            <a:pPr defTabSz="664632">
              <a:spcAft>
                <a:spcPts val="274"/>
              </a:spcAft>
            </a:pPr>
            <a:r>
              <a:rPr lang="es-MX" sz="554" b="1" dirty="0"/>
              <a:t>FIEBRE</a:t>
            </a:r>
          </a:p>
        </p:txBody>
      </p:sp>
      <p:sp>
        <p:nvSpPr>
          <p:cNvPr id="217" name="Rectángulo 216"/>
          <p:cNvSpPr/>
          <p:nvPr/>
        </p:nvSpPr>
        <p:spPr>
          <a:xfrm rot="16200000">
            <a:off x="7031115" y="3567682"/>
            <a:ext cx="1416326" cy="187871"/>
          </a:xfrm>
          <a:prstGeom prst="rect">
            <a:avLst/>
          </a:prstGeom>
        </p:spPr>
        <p:txBody>
          <a:bodyPr wrap="square">
            <a:spAutoFit/>
          </a:bodyPr>
          <a:lstStyle/>
          <a:p>
            <a:pPr defTabSz="664632">
              <a:spcBef>
                <a:spcPts val="274"/>
              </a:spcBef>
              <a:spcAft>
                <a:spcPts val="274"/>
              </a:spcAft>
            </a:pPr>
            <a:r>
              <a:rPr lang="es-ES_tradnl" altLang="es-MX" sz="554" b="1" dirty="0"/>
              <a:t>CONJUNTIVITIS</a:t>
            </a:r>
          </a:p>
        </p:txBody>
      </p:sp>
      <p:sp>
        <p:nvSpPr>
          <p:cNvPr id="221" name="Rectángulo 220"/>
          <p:cNvSpPr/>
          <p:nvPr/>
        </p:nvSpPr>
        <p:spPr>
          <a:xfrm rot="16200000">
            <a:off x="8064920" y="3567682"/>
            <a:ext cx="1416326" cy="187871"/>
          </a:xfrm>
          <a:prstGeom prst="rect">
            <a:avLst/>
          </a:prstGeom>
        </p:spPr>
        <p:txBody>
          <a:bodyPr wrap="square">
            <a:spAutoFit/>
          </a:bodyPr>
          <a:lstStyle/>
          <a:p>
            <a:pPr defTabSz="664632">
              <a:spcAft>
                <a:spcPts val="274"/>
              </a:spcAft>
            </a:pPr>
            <a:r>
              <a:rPr lang="es-MX" altLang="es-MX" sz="554" b="1" dirty="0"/>
              <a:t>DISGEUSIA Y/O ANOSMIA</a:t>
            </a:r>
          </a:p>
        </p:txBody>
      </p:sp>
      <p:sp>
        <p:nvSpPr>
          <p:cNvPr id="222" name="Rectángulo 221"/>
          <p:cNvSpPr/>
          <p:nvPr/>
        </p:nvSpPr>
        <p:spPr>
          <a:xfrm rot="16200000">
            <a:off x="8176404" y="3567682"/>
            <a:ext cx="1416326" cy="187871"/>
          </a:xfrm>
          <a:prstGeom prst="rect">
            <a:avLst/>
          </a:prstGeom>
        </p:spPr>
        <p:txBody>
          <a:bodyPr wrap="square">
            <a:spAutoFit/>
          </a:bodyPr>
          <a:lstStyle/>
          <a:p>
            <a:r>
              <a:rPr lang="es-ES_tradnl" sz="554" b="1" dirty="0"/>
              <a:t>OTRO</a:t>
            </a:r>
            <a:endParaRPr lang="es-MX" sz="646" dirty="0"/>
          </a:p>
        </p:txBody>
      </p:sp>
      <p:sp>
        <p:nvSpPr>
          <p:cNvPr id="433" name="Line 338"/>
          <p:cNvSpPr>
            <a:spLocks noChangeShapeType="1"/>
          </p:cNvSpPr>
          <p:nvPr/>
        </p:nvSpPr>
        <p:spPr bwMode="auto">
          <a:xfrm flipH="1">
            <a:off x="8248976"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48" name="Line 339"/>
          <p:cNvSpPr>
            <a:spLocks noChangeShapeType="1"/>
          </p:cNvSpPr>
          <p:nvPr/>
        </p:nvSpPr>
        <p:spPr bwMode="auto">
          <a:xfrm>
            <a:off x="7557056"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49" name="Line 59"/>
          <p:cNvSpPr>
            <a:spLocks noChangeShapeType="1"/>
          </p:cNvSpPr>
          <p:nvPr/>
        </p:nvSpPr>
        <p:spPr bwMode="auto">
          <a:xfrm>
            <a:off x="7328042"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50" name="Line 377"/>
          <p:cNvSpPr>
            <a:spLocks noChangeShapeType="1"/>
          </p:cNvSpPr>
          <p:nvPr/>
        </p:nvSpPr>
        <p:spPr bwMode="auto">
          <a:xfrm>
            <a:off x="7440300"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r>
              <a:rPr lang="es-MX" sz="1662" dirty="0"/>
              <a:t> </a:t>
            </a:r>
          </a:p>
        </p:txBody>
      </p:sp>
      <p:sp>
        <p:nvSpPr>
          <p:cNvPr id="451" name="Line 377"/>
          <p:cNvSpPr>
            <a:spLocks noChangeShapeType="1"/>
          </p:cNvSpPr>
          <p:nvPr/>
        </p:nvSpPr>
        <p:spPr bwMode="auto">
          <a:xfrm flipH="1">
            <a:off x="7900638"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52" name="Line 339"/>
          <p:cNvSpPr>
            <a:spLocks noChangeShapeType="1"/>
          </p:cNvSpPr>
          <p:nvPr/>
        </p:nvSpPr>
        <p:spPr bwMode="auto">
          <a:xfrm flipH="1">
            <a:off x="8014299"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53" name="Line 59"/>
          <p:cNvSpPr>
            <a:spLocks noChangeShapeType="1"/>
          </p:cNvSpPr>
          <p:nvPr/>
        </p:nvSpPr>
        <p:spPr bwMode="auto">
          <a:xfrm flipH="1">
            <a:off x="7669651"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54" name="Line 377"/>
          <p:cNvSpPr>
            <a:spLocks noChangeShapeType="1"/>
          </p:cNvSpPr>
          <p:nvPr/>
        </p:nvSpPr>
        <p:spPr bwMode="auto">
          <a:xfrm flipH="1">
            <a:off x="7785009"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10" name="Rectángulo 209"/>
          <p:cNvSpPr/>
          <p:nvPr/>
        </p:nvSpPr>
        <p:spPr>
          <a:xfrm rot="16200000">
            <a:off x="8413638" y="4010351"/>
            <a:ext cx="487046" cy="187871"/>
          </a:xfrm>
          <a:prstGeom prst="rect">
            <a:avLst/>
          </a:prstGeom>
        </p:spPr>
        <p:txBody>
          <a:bodyPr wrap="none">
            <a:spAutoFit/>
          </a:bodyPr>
          <a:lstStyle/>
          <a:p>
            <a:pPr defTabSz="664632"/>
            <a:r>
              <a:rPr lang="es-ES_tradnl" altLang="es-MX" sz="554" b="1" dirty="0"/>
              <a:t>DISNEA</a:t>
            </a:r>
          </a:p>
        </p:txBody>
      </p:sp>
      <p:sp>
        <p:nvSpPr>
          <p:cNvPr id="444" name="Rectángulo 443"/>
          <p:cNvSpPr/>
          <p:nvPr/>
        </p:nvSpPr>
        <p:spPr>
          <a:xfrm rot="16200000">
            <a:off x="7826705" y="3567682"/>
            <a:ext cx="1416326" cy="187871"/>
          </a:xfrm>
          <a:prstGeom prst="rect">
            <a:avLst/>
          </a:prstGeom>
        </p:spPr>
        <p:txBody>
          <a:bodyPr wrap="square">
            <a:spAutoFit/>
          </a:bodyPr>
          <a:lstStyle/>
          <a:p>
            <a:pPr defTabSz="664632">
              <a:spcAft>
                <a:spcPts val="274"/>
              </a:spcAft>
            </a:pPr>
            <a:r>
              <a:rPr lang="es-ES_tradnl" altLang="es-MX" sz="554" b="1" dirty="0"/>
              <a:t>DOLOR TORÁCICO</a:t>
            </a:r>
          </a:p>
        </p:txBody>
      </p:sp>
      <p:sp>
        <p:nvSpPr>
          <p:cNvPr id="213" name="Rectángulo 212"/>
          <p:cNvSpPr/>
          <p:nvPr/>
        </p:nvSpPr>
        <p:spPr>
          <a:xfrm rot="16200000">
            <a:off x="7716558" y="3567682"/>
            <a:ext cx="1416326" cy="187871"/>
          </a:xfrm>
          <a:prstGeom prst="rect">
            <a:avLst/>
          </a:prstGeom>
        </p:spPr>
        <p:txBody>
          <a:bodyPr wrap="square">
            <a:spAutoFit/>
          </a:bodyPr>
          <a:lstStyle/>
          <a:p>
            <a:pPr defTabSz="664632"/>
            <a:r>
              <a:rPr lang="es-ES_tradnl" altLang="es-MX" sz="554" b="1" dirty="0"/>
              <a:t>DIARREA Y/O VÓMITO</a:t>
            </a:r>
          </a:p>
        </p:txBody>
      </p:sp>
      <p:sp>
        <p:nvSpPr>
          <p:cNvPr id="458" name="Rectángulo 457"/>
          <p:cNvSpPr/>
          <p:nvPr/>
        </p:nvSpPr>
        <p:spPr>
          <a:xfrm rot="16200000">
            <a:off x="7551998" y="3515253"/>
            <a:ext cx="1521183" cy="187871"/>
          </a:xfrm>
          <a:prstGeom prst="rect">
            <a:avLst/>
          </a:prstGeom>
        </p:spPr>
        <p:txBody>
          <a:bodyPr wrap="square">
            <a:spAutoFit/>
          </a:bodyPr>
          <a:lstStyle/>
          <a:p>
            <a:pPr defTabSz="664632"/>
            <a:r>
              <a:rPr lang="es-MX" altLang="es-MX" sz="554" b="1" dirty="0"/>
              <a:t>ATAQUE AL ESTADO GENERAL</a:t>
            </a:r>
          </a:p>
        </p:txBody>
      </p:sp>
      <p:sp>
        <p:nvSpPr>
          <p:cNvPr id="206" name="Rectángulo 205"/>
          <p:cNvSpPr/>
          <p:nvPr/>
        </p:nvSpPr>
        <p:spPr>
          <a:xfrm rot="16200000">
            <a:off x="7130634" y="3560900"/>
            <a:ext cx="1429889" cy="187871"/>
          </a:xfrm>
          <a:prstGeom prst="rect">
            <a:avLst/>
          </a:prstGeom>
        </p:spPr>
        <p:txBody>
          <a:bodyPr wrap="square">
            <a:spAutoFit/>
          </a:bodyPr>
          <a:lstStyle/>
          <a:p>
            <a:pPr defTabSz="664632">
              <a:spcAft>
                <a:spcPts val="274"/>
              </a:spcAft>
            </a:pPr>
            <a:r>
              <a:rPr lang="es-ES_tradnl" altLang="es-MX" sz="554" b="1" dirty="0"/>
              <a:t>TOS</a:t>
            </a:r>
          </a:p>
        </p:txBody>
      </p:sp>
      <p:sp>
        <p:nvSpPr>
          <p:cNvPr id="209" name="Rectángulo 208"/>
          <p:cNvSpPr/>
          <p:nvPr/>
        </p:nvSpPr>
        <p:spPr>
          <a:xfrm rot="16200000">
            <a:off x="7696803" y="3967786"/>
            <a:ext cx="527281" cy="187871"/>
          </a:xfrm>
          <a:prstGeom prst="rect">
            <a:avLst/>
          </a:prstGeom>
        </p:spPr>
        <p:txBody>
          <a:bodyPr wrap="none">
            <a:spAutoFit/>
          </a:bodyPr>
          <a:lstStyle/>
          <a:p>
            <a:pPr defTabSz="664632"/>
            <a:r>
              <a:rPr lang="es-MX" altLang="es-MX" sz="554" b="1" dirty="0"/>
              <a:t>CEFALEA</a:t>
            </a:r>
          </a:p>
        </p:txBody>
      </p:sp>
      <p:sp>
        <p:nvSpPr>
          <p:cNvPr id="456" name="Rectángulo 455"/>
          <p:cNvSpPr/>
          <p:nvPr/>
        </p:nvSpPr>
        <p:spPr>
          <a:xfrm rot="16200000">
            <a:off x="7365888" y="3567682"/>
            <a:ext cx="1416326" cy="187871"/>
          </a:xfrm>
          <a:prstGeom prst="rect">
            <a:avLst/>
          </a:prstGeom>
        </p:spPr>
        <p:txBody>
          <a:bodyPr wrap="square">
            <a:spAutoFit/>
          </a:bodyPr>
          <a:lstStyle/>
          <a:p>
            <a:pPr defTabSz="664632">
              <a:spcAft>
                <a:spcPts val="274"/>
              </a:spcAft>
            </a:pPr>
            <a:r>
              <a:rPr lang="es-MX" sz="554" b="1" dirty="0"/>
              <a:t>MIALGIAS</a:t>
            </a:r>
          </a:p>
        </p:txBody>
      </p:sp>
      <p:sp>
        <p:nvSpPr>
          <p:cNvPr id="457" name="Rectángulo 456"/>
          <p:cNvSpPr/>
          <p:nvPr/>
        </p:nvSpPr>
        <p:spPr>
          <a:xfrm rot="16200000">
            <a:off x="7479817" y="3567682"/>
            <a:ext cx="1416326" cy="187871"/>
          </a:xfrm>
          <a:prstGeom prst="rect">
            <a:avLst/>
          </a:prstGeom>
        </p:spPr>
        <p:txBody>
          <a:bodyPr wrap="square">
            <a:spAutoFit/>
          </a:bodyPr>
          <a:lstStyle/>
          <a:p>
            <a:pPr defTabSz="664632">
              <a:spcAft>
                <a:spcPts val="274"/>
              </a:spcAft>
            </a:pPr>
            <a:r>
              <a:rPr lang="es-ES_tradnl" altLang="es-MX" sz="554" b="1" dirty="0"/>
              <a:t>ARTRALGIAS</a:t>
            </a:r>
          </a:p>
        </p:txBody>
      </p:sp>
      <p:sp>
        <p:nvSpPr>
          <p:cNvPr id="445" name="Rectángulo 444"/>
          <p:cNvSpPr/>
          <p:nvPr/>
        </p:nvSpPr>
        <p:spPr>
          <a:xfrm rot="16200000">
            <a:off x="6673047" y="3567682"/>
            <a:ext cx="1416326" cy="187871"/>
          </a:xfrm>
          <a:prstGeom prst="rect">
            <a:avLst/>
          </a:prstGeom>
        </p:spPr>
        <p:txBody>
          <a:bodyPr wrap="square">
            <a:spAutoFit/>
          </a:bodyPr>
          <a:lstStyle/>
          <a:p>
            <a:pPr defTabSz="664632"/>
            <a:r>
              <a:rPr lang="es-MX" altLang="es-MX" sz="554" b="1" dirty="0"/>
              <a:t>ESCALOFRÍOS</a:t>
            </a:r>
          </a:p>
        </p:txBody>
      </p:sp>
      <p:sp>
        <p:nvSpPr>
          <p:cNvPr id="446" name="Rectángulo 445"/>
          <p:cNvSpPr/>
          <p:nvPr/>
        </p:nvSpPr>
        <p:spPr>
          <a:xfrm rot="16200000">
            <a:off x="6793115" y="3567682"/>
            <a:ext cx="1416326" cy="187871"/>
          </a:xfrm>
          <a:prstGeom prst="rect">
            <a:avLst/>
          </a:prstGeom>
        </p:spPr>
        <p:txBody>
          <a:bodyPr wrap="square">
            <a:spAutoFit/>
          </a:bodyPr>
          <a:lstStyle/>
          <a:p>
            <a:pPr defTabSz="664632"/>
            <a:r>
              <a:rPr lang="es-ES_tradnl" altLang="es-MX" sz="554" b="1" dirty="0"/>
              <a:t>ODINOFAGIA</a:t>
            </a:r>
          </a:p>
        </p:txBody>
      </p:sp>
      <p:sp>
        <p:nvSpPr>
          <p:cNvPr id="455" name="Line 339"/>
          <p:cNvSpPr>
            <a:spLocks noChangeShapeType="1"/>
          </p:cNvSpPr>
          <p:nvPr/>
        </p:nvSpPr>
        <p:spPr bwMode="auto">
          <a:xfrm flipH="1">
            <a:off x="8129925"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59" name="Rectángulo 458"/>
          <p:cNvSpPr/>
          <p:nvPr/>
        </p:nvSpPr>
        <p:spPr>
          <a:xfrm rot="16200000">
            <a:off x="6906913" y="3567682"/>
            <a:ext cx="1416326" cy="187871"/>
          </a:xfrm>
          <a:prstGeom prst="rect">
            <a:avLst/>
          </a:prstGeom>
        </p:spPr>
        <p:txBody>
          <a:bodyPr wrap="square">
            <a:spAutoFit/>
          </a:bodyPr>
          <a:lstStyle/>
          <a:p>
            <a:pPr defTabSz="664632"/>
            <a:r>
              <a:rPr lang="es-ES_tradnl" altLang="es-MX" sz="554" b="1" dirty="0"/>
              <a:t>RINORREA</a:t>
            </a:r>
          </a:p>
        </p:txBody>
      </p:sp>
      <p:sp>
        <p:nvSpPr>
          <p:cNvPr id="460" name="Line 338"/>
          <p:cNvSpPr>
            <a:spLocks noChangeShapeType="1"/>
          </p:cNvSpPr>
          <p:nvPr/>
        </p:nvSpPr>
        <p:spPr bwMode="auto">
          <a:xfrm flipH="1">
            <a:off x="8362103"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61" name="Line 338"/>
          <p:cNvSpPr>
            <a:spLocks noChangeShapeType="1"/>
          </p:cNvSpPr>
          <p:nvPr/>
        </p:nvSpPr>
        <p:spPr bwMode="auto">
          <a:xfrm flipH="1">
            <a:off x="8474028"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84" name="Line 30"/>
          <p:cNvSpPr>
            <a:spLocks noChangeShapeType="1"/>
          </p:cNvSpPr>
          <p:nvPr/>
        </p:nvSpPr>
        <p:spPr bwMode="auto">
          <a:xfrm>
            <a:off x="9050125" y="2787643"/>
            <a:ext cx="1"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85" name="Line 30"/>
          <p:cNvSpPr>
            <a:spLocks noChangeShapeType="1"/>
          </p:cNvSpPr>
          <p:nvPr/>
        </p:nvSpPr>
        <p:spPr bwMode="auto">
          <a:xfrm>
            <a:off x="9388171"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86" name="Rectángulo 485"/>
          <p:cNvSpPr/>
          <p:nvPr/>
        </p:nvSpPr>
        <p:spPr>
          <a:xfrm rot="16200000">
            <a:off x="9393348" y="3872244"/>
            <a:ext cx="807200" cy="187871"/>
          </a:xfrm>
          <a:prstGeom prst="rect">
            <a:avLst/>
          </a:prstGeom>
        </p:spPr>
        <p:txBody>
          <a:bodyPr wrap="square">
            <a:spAutoFit/>
          </a:bodyPr>
          <a:lstStyle/>
          <a:p>
            <a:pPr defTabSz="664632"/>
            <a:r>
              <a:rPr lang="es-MX" altLang="es-MX" sz="554" b="1" dirty="0"/>
              <a:t>EPOC</a:t>
            </a:r>
          </a:p>
        </p:txBody>
      </p:sp>
      <p:sp>
        <p:nvSpPr>
          <p:cNvPr id="487" name="Line 30"/>
          <p:cNvSpPr>
            <a:spLocks noChangeShapeType="1"/>
          </p:cNvSpPr>
          <p:nvPr/>
        </p:nvSpPr>
        <p:spPr bwMode="auto">
          <a:xfrm>
            <a:off x="9160793" y="2787643"/>
            <a:ext cx="1"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88" name="Line 30"/>
          <p:cNvSpPr>
            <a:spLocks noChangeShapeType="1"/>
          </p:cNvSpPr>
          <p:nvPr/>
        </p:nvSpPr>
        <p:spPr bwMode="auto">
          <a:xfrm>
            <a:off x="9276730" y="2787643"/>
            <a:ext cx="1"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89" name="Rectángulo 488"/>
          <p:cNvSpPr/>
          <p:nvPr/>
        </p:nvSpPr>
        <p:spPr>
          <a:xfrm rot="16200000">
            <a:off x="8882991" y="3938408"/>
            <a:ext cx="674873" cy="187871"/>
          </a:xfrm>
          <a:prstGeom prst="rect">
            <a:avLst/>
          </a:prstGeom>
        </p:spPr>
        <p:txBody>
          <a:bodyPr wrap="square">
            <a:spAutoFit/>
          </a:bodyPr>
          <a:lstStyle/>
          <a:p>
            <a:pPr defTabSz="664632">
              <a:spcBef>
                <a:spcPts val="274"/>
              </a:spcBef>
            </a:pPr>
            <a:r>
              <a:rPr lang="es-ES_tradnl" altLang="es-MX" sz="554" b="1" dirty="0"/>
              <a:t>OBESIDAD</a:t>
            </a:r>
          </a:p>
        </p:txBody>
      </p:sp>
      <p:sp>
        <p:nvSpPr>
          <p:cNvPr id="490" name="Line 338"/>
          <p:cNvSpPr>
            <a:spLocks noChangeShapeType="1"/>
          </p:cNvSpPr>
          <p:nvPr/>
        </p:nvSpPr>
        <p:spPr bwMode="auto">
          <a:xfrm>
            <a:off x="10078681"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91" name="Line 59"/>
          <p:cNvSpPr>
            <a:spLocks noChangeShapeType="1"/>
          </p:cNvSpPr>
          <p:nvPr/>
        </p:nvSpPr>
        <p:spPr bwMode="auto">
          <a:xfrm>
            <a:off x="10191983"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92" name="Rectángulo 491"/>
          <p:cNvSpPr/>
          <p:nvPr/>
        </p:nvSpPr>
        <p:spPr>
          <a:xfrm rot="16200000">
            <a:off x="9537772" y="3668397"/>
            <a:ext cx="1214892" cy="187871"/>
          </a:xfrm>
          <a:prstGeom prst="rect">
            <a:avLst/>
          </a:prstGeom>
        </p:spPr>
        <p:txBody>
          <a:bodyPr wrap="square">
            <a:spAutoFit/>
          </a:bodyPr>
          <a:lstStyle/>
          <a:p>
            <a:pPr defTabSz="664632"/>
            <a:r>
              <a:rPr lang="es-ES_tradnl" altLang="es-MX" sz="554" b="1" dirty="0"/>
              <a:t>TABAQUISMO</a:t>
            </a:r>
          </a:p>
        </p:txBody>
      </p:sp>
      <p:sp>
        <p:nvSpPr>
          <p:cNvPr id="493" name="Rectángulo 492"/>
          <p:cNvSpPr/>
          <p:nvPr/>
        </p:nvSpPr>
        <p:spPr>
          <a:xfrm rot="16200000">
            <a:off x="9980776" y="3990037"/>
            <a:ext cx="552190" cy="187871"/>
          </a:xfrm>
          <a:prstGeom prst="rect">
            <a:avLst/>
          </a:prstGeom>
        </p:spPr>
        <p:txBody>
          <a:bodyPr wrap="none">
            <a:spAutoFit/>
          </a:bodyPr>
          <a:lstStyle/>
          <a:p>
            <a:pPr defTabSz="664632">
              <a:spcBef>
                <a:spcPts val="274"/>
              </a:spcBef>
            </a:pPr>
            <a:r>
              <a:rPr lang="es-ES_tradnl" altLang="es-MX" sz="554" b="1" dirty="0"/>
              <a:t>VIH/SIDA</a:t>
            </a:r>
          </a:p>
        </p:txBody>
      </p:sp>
      <p:sp>
        <p:nvSpPr>
          <p:cNvPr id="494" name="Rectángulo 493"/>
          <p:cNvSpPr/>
          <p:nvPr/>
        </p:nvSpPr>
        <p:spPr>
          <a:xfrm rot="16200000">
            <a:off x="10090125" y="3989584"/>
            <a:ext cx="572521" cy="187871"/>
          </a:xfrm>
          <a:prstGeom prst="rect">
            <a:avLst/>
          </a:prstGeom>
        </p:spPr>
        <p:txBody>
          <a:bodyPr wrap="square">
            <a:spAutoFit/>
          </a:bodyPr>
          <a:lstStyle/>
          <a:p>
            <a:pPr defTabSz="664632">
              <a:spcBef>
                <a:spcPts val="274"/>
              </a:spcBef>
            </a:pPr>
            <a:r>
              <a:rPr lang="es-ES_tradnl" altLang="es-MX" sz="554" b="1" dirty="0"/>
              <a:t>CÁNCER</a:t>
            </a:r>
          </a:p>
        </p:txBody>
      </p:sp>
      <p:sp>
        <p:nvSpPr>
          <p:cNvPr id="495" name="Rectángulo 494"/>
          <p:cNvSpPr/>
          <p:nvPr/>
        </p:nvSpPr>
        <p:spPr>
          <a:xfrm rot="16200000">
            <a:off x="10264312" y="4050888"/>
            <a:ext cx="449913" cy="187871"/>
          </a:xfrm>
          <a:prstGeom prst="rect">
            <a:avLst/>
          </a:prstGeom>
        </p:spPr>
        <p:txBody>
          <a:bodyPr wrap="square">
            <a:spAutoFit/>
          </a:bodyPr>
          <a:lstStyle/>
          <a:p>
            <a:pPr defTabSz="664632">
              <a:spcBef>
                <a:spcPts val="274"/>
              </a:spcBef>
            </a:pPr>
            <a:r>
              <a:rPr lang="es-ES_tradnl" altLang="es-MX" sz="554" b="1" dirty="0"/>
              <a:t>OTRO</a:t>
            </a:r>
          </a:p>
        </p:txBody>
      </p:sp>
      <p:sp>
        <p:nvSpPr>
          <p:cNvPr id="496" name="Line 338"/>
          <p:cNvSpPr>
            <a:spLocks noChangeShapeType="1"/>
          </p:cNvSpPr>
          <p:nvPr/>
        </p:nvSpPr>
        <p:spPr bwMode="auto">
          <a:xfrm>
            <a:off x="10307780"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97" name="Line 59"/>
          <p:cNvSpPr>
            <a:spLocks noChangeShapeType="1"/>
          </p:cNvSpPr>
          <p:nvPr/>
        </p:nvSpPr>
        <p:spPr bwMode="auto">
          <a:xfrm flipH="1">
            <a:off x="10423562" y="2787643"/>
            <a:ext cx="1"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98" name="CuadroTexto 497"/>
          <p:cNvSpPr txBox="1"/>
          <p:nvPr/>
        </p:nvSpPr>
        <p:spPr>
          <a:xfrm>
            <a:off x="221403" y="5069719"/>
            <a:ext cx="11607678" cy="1661993"/>
          </a:xfrm>
          <a:prstGeom prst="rect">
            <a:avLst/>
          </a:prstGeom>
          <a:noFill/>
        </p:spPr>
        <p:txBody>
          <a:bodyPr wrap="square" rtlCol="0">
            <a:spAutoFit/>
          </a:bodyPr>
          <a:lstStyle/>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1. DERECHOHABIENCIA:</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1</a:t>
            </a:r>
            <a:r>
              <a:rPr lang="es-MX" sz="600" dirty="0">
                <a:latin typeface="Tahoma" panose="020B0604030504040204" pitchFamily="34" charset="0"/>
                <a:ea typeface="Tahoma" panose="020B0604030504040204" pitchFamily="34" charset="0"/>
                <a:cs typeface="Tahoma" panose="020B0604030504040204" pitchFamily="34" charset="0"/>
              </a:rPr>
              <a:t>.IMSS,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.ISSSTE,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.INSABI/SPSS,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.PEMEX, </a:t>
            </a:r>
            <a:r>
              <a:rPr lang="es-MX" sz="600" b="1" dirty="0">
                <a:latin typeface="Tahoma" panose="020B0604030504040204" pitchFamily="34" charset="0"/>
                <a:ea typeface="Tahoma" panose="020B0604030504040204" pitchFamily="34" charset="0"/>
                <a:cs typeface="Tahoma" panose="020B0604030504040204" pitchFamily="34" charset="0"/>
              </a:rPr>
              <a:t>5</a:t>
            </a:r>
            <a:r>
              <a:rPr lang="es-MX" sz="600" dirty="0">
                <a:latin typeface="Tahoma" panose="020B0604030504040204" pitchFamily="34" charset="0"/>
                <a:ea typeface="Tahoma" panose="020B0604030504040204" pitchFamily="34" charset="0"/>
                <a:cs typeface="Tahoma" panose="020B0604030504040204" pitchFamily="34" charset="0"/>
              </a:rPr>
              <a:t>.SEDENA,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.SEMAR, </a:t>
            </a:r>
            <a:r>
              <a:rPr lang="es-MX" sz="600" b="1" dirty="0">
                <a:latin typeface="Tahoma" panose="020B0604030504040204" pitchFamily="34" charset="0"/>
                <a:ea typeface="Tahoma" panose="020B0604030504040204" pitchFamily="34" charset="0"/>
                <a:cs typeface="Tahoma" panose="020B0604030504040204" pitchFamily="34" charset="0"/>
              </a:rPr>
              <a:t>7</a:t>
            </a:r>
            <a:r>
              <a:rPr lang="es-MX" sz="600" dirty="0">
                <a:latin typeface="Tahoma" panose="020B0604030504040204" pitchFamily="34" charset="0"/>
                <a:ea typeface="Tahoma" panose="020B0604030504040204" pitchFamily="34" charset="0"/>
                <a:cs typeface="Tahoma" panose="020B0604030504040204" pitchFamily="34" charset="0"/>
              </a:rPr>
              <a:t>.IMSS-BIENESTAR, </a:t>
            </a:r>
            <a:r>
              <a:rPr lang="es-MX" sz="600" b="1" dirty="0">
                <a:latin typeface="Tahoma" panose="020B0604030504040204" pitchFamily="34" charset="0"/>
                <a:ea typeface="Tahoma" panose="020B0604030504040204" pitchFamily="34" charset="0"/>
                <a:cs typeface="Tahoma" panose="020B0604030504040204" pitchFamily="34" charset="0"/>
              </a:rPr>
              <a:t>8</a:t>
            </a:r>
            <a:r>
              <a:rPr lang="es-MX" sz="600" dirty="0">
                <a:latin typeface="Tahoma" panose="020B0604030504040204" pitchFamily="34" charset="0"/>
                <a:ea typeface="Tahoma" panose="020B0604030504040204" pitchFamily="34" charset="0"/>
                <a:cs typeface="Tahoma" panose="020B0604030504040204" pitchFamily="34" charset="0"/>
              </a:rPr>
              <a:t>.GOBIERNO ESTATAL, </a:t>
            </a:r>
            <a:r>
              <a:rPr lang="es-MX" sz="600" b="1" dirty="0">
                <a:latin typeface="Tahoma" panose="020B0604030504040204" pitchFamily="34" charset="0"/>
                <a:ea typeface="Tahoma" panose="020B0604030504040204" pitchFamily="34" charset="0"/>
                <a:cs typeface="Tahoma" panose="020B0604030504040204" pitchFamily="34" charset="0"/>
              </a:rPr>
              <a:t>9</a:t>
            </a:r>
            <a:r>
              <a:rPr lang="es-MX" sz="600" dirty="0">
                <a:latin typeface="Tahoma" panose="020B0604030504040204" pitchFamily="34" charset="0"/>
                <a:ea typeface="Tahoma" panose="020B0604030504040204" pitchFamily="34" charset="0"/>
                <a:cs typeface="Tahoma" panose="020B0604030504040204" pitchFamily="34" charset="0"/>
              </a:rPr>
              <a:t>.SEGURO PRIVADO, </a:t>
            </a:r>
            <a:r>
              <a:rPr lang="es-MX" sz="600" b="1" dirty="0">
                <a:latin typeface="Tahoma" panose="020B0604030504040204" pitchFamily="34" charset="0"/>
                <a:ea typeface="Tahoma" panose="020B0604030504040204" pitchFamily="34" charset="0"/>
                <a:cs typeface="Tahoma" panose="020B0604030504040204" pitchFamily="34" charset="0"/>
              </a:rPr>
              <a:t>10</a:t>
            </a:r>
            <a:r>
              <a:rPr lang="es-MX" sz="600" dirty="0">
                <a:latin typeface="Tahoma" panose="020B0604030504040204" pitchFamily="34" charset="0"/>
                <a:ea typeface="Tahoma" panose="020B0604030504040204" pitchFamily="34" charset="0"/>
                <a:cs typeface="Tahoma" panose="020B0604030504040204" pitchFamily="34" charset="0"/>
              </a:rPr>
              <a:t>.ISFAM, </a:t>
            </a:r>
            <a:r>
              <a:rPr lang="es-MX" sz="600" b="1" dirty="0">
                <a:latin typeface="Tahoma" panose="020B0604030504040204" pitchFamily="34" charset="0"/>
                <a:ea typeface="Tahoma" panose="020B0604030504040204" pitchFamily="34" charset="0"/>
                <a:cs typeface="Tahoma" panose="020B0604030504040204" pitchFamily="34" charset="0"/>
              </a:rPr>
              <a:t>88</a:t>
            </a:r>
            <a:r>
              <a:rPr lang="es-MX" sz="600" dirty="0">
                <a:latin typeface="Tahoma" panose="020B0604030504040204" pitchFamily="34" charset="0"/>
                <a:ea typeface="Tahoma" panose="020B0604030504040204" pitchFamily="34" charset="0"/>
                <a:cs typeface="Tahoma" panose="020B0604030504040204" pitchFamily="34" charset="0"/>
              </a:rPr>
              <a:t>.OTRA, </a:t>
            </a:r>
            <a:r>
              <a:rPr lang="es-MX" sz="600" b="1" dirty="0">
                <a:latin typeface="Tahoma" panose="020B0604030504040204" pitchFamily="34" charset="0"/>
                <a:ea typeface="Tahoma" panose="020B0604030504040204" pitchFamily="34" charset="0"/>
                <a:cs typeface="Tahoma" panose="020B0604030504040204" pitchFamily="34" charset="0"/>
              </a:rPr>
              <a:t>99</a:t>
            </a:r>
            <a:r>
              <a:rPr lang="es-MX" sz="600" dirty="0">
                <a:latin typeface="Tahoma" panose="020B0604030504040204" pitchFamily="34" charset="0"/>
                <a:ea typeface="Tahoma" panose="020B0604030504040204" pitchFamily="34" charset="0"/>
                <a:cs typeface="Tahoma" panose="020B0604030504040204" pitchFamily="34" charset="0"/>
              </a:rPr>
              <a:t>.SE IGANORA, </a:t>
            </a:r>
            <a:r>
              <a:rPr lang="es-MX" sz="600" b="1" dirty="0">
                <a:latin typeface="Tahoma" panose="020B0604030504040204" pitchFamily="34" charset="0"/>
                <a:ea typeface="Tahoma" panose="020B0604030504040204" pitchFamily="34" charset="0"/>
                <a:cs typeface="Tahoma" panose="020B0604030504040204" pitchFamily="34" charset="0"/>
              </a:rPr>
              <a:t>0</a:t>
            </a:r>
            <a:r>
              <a:rPr lang="es-MX" sz="600" dirty="0">
                <a:latin typeface="Tahoma" panose="020B0604030504040204" pitchFamily="34" charset="0"/>
                <a:ea typeface="Tahoma" panose="020B0604030504040204" pitchFamily="34" charset="0"/>
                <a:cs typeface="Tahoma" panose="020B0604030504040204" pitchFamily="34" charset="0"/>
              </a:rPr>
              <a:t>.NINGUNA</a:t>
            </a:r>
            <a:endParaRPr lang="es-MX" sz="600" b="1" dirty="0">
              <a:latin typeface="Tahoma" panose="020B0604030504040204" pitchFamily="34" charset="0"/>
              <a:ea typeface="Tahoma" panose="020B0604030504040204" pitchFamily="34" charset="0"/>
              <a:cs typeface="Tahoma" panose="020B0604030504040204" pitchFamily="34" charset="0"/>
            </a:endParaRP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2. CLAVE DE EDAD:</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D</a:t>
            </a:r>
            <a:r>
              <a:rPr lang="es-MX" sz="600" dirty="0">
                <a:latin typeface="Tahoma" panose="020B0604030504040204" pitchFamily="34" charset="0"/>
                <a:ea typeface="Tahoma" panose="020B0604030504040204" pitchFamily="34" charset="0"/>
                <a:cs typeface="Tahoma" panose="020B0604030504040204" pitchFamily="34" charset="0"/>
              </a:rPr>
              <a:t>.DÍAS, </a:t>
            </a:r>
            <a:r>
              <a:rPr lang="es-MX" sz="600" b="1" dirty="0">
                <a:latin typeface="Tahoma" panose="020B0604030504040204" pitchFamily="34" charset="0"/>
                <a:ea typeface="Tahoma" panose="020B0604030504040204" pitchFamily="34" charset="0"/>
                <a:cs typeface="Tahoma" panose="020B0604030504040204" pitchFamily="34" charset="0"/>
              </a:rPr>
              <a:t>M</a:t>
            </a:r>
            <a:r>
              <a:rPr lang="es-MX" sz="600" dirty="0">
                <a:latin typeface="Tahoma" panose="020B0604030504040204" pitchFamily="34" charset="0"/>
                <a:ea typeface="Tahoma" panose="020B0604030504040204" pitchFamily="34" charset="0"/>
                <a:cs typeface="Tahoma" panose="020B0604030504040204" pitchFamily="34" charset="0"/>
              </a:rPr>
              <a:t>.MESES, </a:t>
            </a:r>
            <a:r>
              <a:rPr lang="es-MX" sz="600" b="1" dirty="0">
                <a:latin typeface="Tahoma" panose="020B0604030504040204" pitchFamily="34" charset="0"/>
                <a:ea typeface="Tahoma" panose="020B0604030504040204" pitchFamily="34" charset="0"/>
                <a:cs typeface="Tahoma" panose="020B0604030504040204" pitchFamily="34" charset="0"/>
              </a:rPr>
              <a:t>A</a:t>
            </a:r>
            <a:r>
              <a:rPr lang="es-MX" sz="600" dirty="0">
                <a:latin typeface="Tahoma" panose="020B0604030504040204" pitchFamily="34" charset="0"/>
                <a:ea typeface="Tahoma" panose="020B0604030504040204" pitchFamily="34" charset="0"/>
                <a:cs typeface="Tahoma" panose="020B0604030504040204" pitchFamily="34" charset="0"/>
              </a:rPr>
              <a:t>.AÑOS </a:t>
            </a: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3. SEXO:</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1</a:t>
            </a:r>
            <a:r>
              <a:rPr lang="es-MX" sz="600" dirty="0">
                <a:latin typeface="Tahoma" panose="020B0604030504040204" pitchFamily="34" charset="0"/>
                <a:ea typeface="Tahoma" panose="020B0604030504040204" pitchFamily="34" charset="0"/>
                <a:cs typeface="Tahoma" panose="020B0604030504040204" pitchFamily="34" charset="0"/>
              </a:rPr>
              <a:t>.HOMBRE,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.MUJER,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.ITERSEXUAL, </a:t>
            </a:r>
            <a:r>
              <a:rPr lang="es-MX" sz="600" b="1" dirty="0">
                <a:latin typeface="Tahoma" panose="020B0604030504040204" pitchFamily="34" charset="0"/>
                <a:ea typeface="Tahoma" panose="020B0604030504040204" pitchFamily="34" charset="0"/>
                <a:cs typeface="Tahoma" panose="020B0604030504040204" pitchFamily="34" charset="0"/>
              </a:rPr>
              <a:t>8</a:t>
            </a:r>
            <a:r>
              <a:rPr lang="es-MX" sz="600" dirty="0">
                <a:latin typeface="Tahoma" panose="020B0604030504040204" pitchFamily="34" charset="0"/>
                <a:ea typeface="Tahoma" panose="020B0604030504040204" pitchFamily="34" charset="0"/>
                <a:cs typeface="Tahoma" panose="020B0604030504040204" pitchFamily="34" charset="0"/>
              </a:rPr>
              <a:t>.SE IGNORA, </a:t>
            </a:r>
            <a:r>
              <a:rPr lang="es-MX" sz="600" b="1" dirty="0">
                <a:latin typeface="Tahoma" panose="020B0604030504040204" pitchFamily="34" charset="0"/>
                <a:ea typeface="Tahoma" panose="020B0604030504040204" pitchFamily="34" charset="0"/>
                <a:cs typeface="Tahoma" panose="020B0604030504040204" pitchFamily="34" charset="0"/>
              </a:rPr>
              <a:t>9</a:t>
            </a:r>
            <a:r>
              <a:rPr lang="es-MX" sz="600" dirty="0">
                <a:latin typeface="Tahoma" panose="020B0604030504040204" pitchFamily="34" charset="0"/>
                <a:ea typeface="Tahoma" panose="020B0604030504040204" pitchFamily="34" charset="0"/>
                <a:cs typeface="Tahoma" panose="020B0604030504040204" pitchFamily="34" charset="0"/>
              </a:rPr>
              <a:t>.NO ESPECIFICADO</a:t>
            </a: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4. ORIENTACIÓN OTROS TEMAS DE SALUD: 1</a:t>
            </a:r>
            <a:r>
              <a:rPr lang="es-MX" sz="600" dirty="0">
                <a:latin typeface="Tahoma" panose="020B0604030504040204" pitchFamily="34" charset="0"/>
                <a:ea typeface="Tahoma" panose="020B0604030504040204" pitchFamily="34" charset="0"/>
                <a:cs typeface="Tahoma" panose="020B0604030504040204" pitchFamily="34" charset="0"/>
              </a:rPr>
              <a:t>.DEPRESIÓN,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.ANSIEDAD,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.ADICCIONES,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.OTRO PROBLEMA DE SALUD MENTAL, </a:t>
            </a:r>
            <a:r>
              <a:rPr lang="es-MX" sz="600" b="1" dirty="0">
                <a:latin typeface="Tahoma" panose="020B0604030504040204" pitchFamily="34" charset="0"/>
                <a:ea typeface="Tahoma" panose="020B0604030504040204" pitchFamily="34" charset="0"/>
                <a:cs typeface="Tahoma" panose="020B0604030504040204" pitchFamily="34" charset="0"/>
              </a:rPr>
              <a:t>5</a:t>
            </a:r>
            <a:r>
              <a:rPr lang="es-MX" sz="600" dirty="0">
                <a:latin typeface="Tahoma" panose="020B0604030504040204" pitchFamily="34" charset="0"/>
                <a:ea typeface="Tahoma" panose="020B0604030504040204" pitchFamily="34" charset="0"/>
                <a:cs typeface="Tahoma" panose="020B0604030504040204" pitchFamily="34" charset="0"/>
              </a:rPr>
              <a:t>.VACUNACIÓN,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.ESTIMULACIÓN TEMPRANA, </a:t>
            </a:r>
            <a:r>
              <a:rPr lang="es-MX" sz="600" b="1" dirty="0">
                <a:latin typeface="Tahoma" panose="020B0604030504040204" pitchFamily="34" charset="0"/>
                <a:ea typeface="Tahoma" panose="020B0604030504040204" pitchFamily="34" charset="0"/>
                <a:cs typeface="Tahoma" panose="020B0604030504040204" pitchFamily="34" charset="0"/>
              </a:rPr>
              <a:t>7</a:t>
            </a:r>
            <a:r>
              <a:rPr lang="es-MX" sz="600" dirty="0">
                <a:latin typeface="Tahoma" panose="020B0604030504040204" pitchFamily="34" charset="0"/>
                <a:ea typeface="Tahoma" panose="020B0604030504040204" pitchFamily="34" charset="0"/>
                <a:cs typeface="Tahoma" panose="020B0604030504040204" pitchFamily="34" charset="0"/>
              </a:rPr>
              <a:t>.ENFERMEDADES CRÓNICAS, </a:t>
            </a:r>
            <a:r>
              <a:rPr lang="es-MX" sz="600" b="1" dirty="0">
                <a:latin typeface="Tahoma" panose="020B0604030504040204" pitchFamily="34" charset="0"/>
                <a:ea typeface="Tahoma" panose="020B0604030504040204" pitchFamily="34" charset="0"/>
                <a:cs typeface="Tahoma" panose="020B0604030504040204" pitchFamily="34" charset="0"/>
              </a:rPr>
              <a:t>8</a:t>
            </a:r>
            <a:r>
              <a:rPr lang="es-MX" sz="600" dirty="0">
                <a:latin typeface="Tahoma" panose="020B0604030504040204" pitchFamily="34" charset="0"/>
                <a:ea typeface="Tahoma" panose="020B0604030504040204" pitchFamily="34" charset="0"/>
                <a:cs typeface="Tahoma" panose="020B0604030504040204" pitchFamily="34" charset="0"/>
              </a:rPr>
              <a:t>.INFECCIONES DE TRASMISIÓN SEXUAL, </a:t>
            </a:r>
            <a:r>
              <a:rPr lang="es-MX" sz="600" b="1" dirty="0">
                <a:latin typeface="Tahoma" panose="020B0604030504040204" pitchFamily="34" charset="0"/>
                <a:ea typeface="Tahoma" panose="020B0604030504040204" pitchFamily="34" charset="0"/>
                <a:cs typeface="Tahoma" panose="020B0604030504040204" pitchFamily="34" charset="0"/>
              </a:rPr>
              <a:t>9</a:t>
            </a:r>
            <a:r>
              <a:rPr lang="es-MX" sz="600" dirty="0">
                <a:latin typeface="Tahoma" panose="020B0604030504040204" pitchFamily="34" charset="0"/>
                <a:ea typeface="Tahoma" panose="020B0604030504040204" pitchFamily="34" charset="0"/>
                <a:cs typeface="Tahoma" panose="020B0604030504040204" pitchFamily="34" charset="0"/>
              </a:rPr>
              <a:t>.EMBARAZO, </a:t>
            </a:r>
            <a:r>
              <a:rPr lang="es-MX" sz="600" b="1" dirty="0">
                <a:latin typeface="Tahoma" panose="020B0604030504040204" pitchFamily="34" charset="0"/>
                <a:ea typeface="Tahoma" panose="020B0604030504040204" pitchFamily="34" charset="0"/>
                <a:cs typeface="Tahoma" panose="020B0604030504040204" pitchFamily="34" charset="0"/>
              </a:rPr>
              <a:t>10</a:t>
            </a:r>
            <a:r>
              <a:rPr lang="es-MX" sz="600" dirty="0">
                <a:latin typeface="Tahoma" panose="020B0604030504040204" pitchFamily="34" charset="0"/>
                <a:ea typeface="Tahoma" panose="020B0604030504040204" pitchFamily="34" charset="0"/>
                <a:cs typeface="Tahoma" panose="020B0604030504040204" pitchFamily="34" charset="0"/>
              </a:rPr>
              <a:t>.VIOLENCIA FAMILIAR, </a:t>
            </a:r>
            <a:r>
              <a:rPr lang="es-MX" sz="600" b="1" dirty="0">
                <a:latin typeface="Tahoma" panose="020B0604030504040204" pitchFamily="34" charset="0"/>
                <a:ea typeface="Tahoma" panose="020B0604030504040204" pitchFamily="34" charset="0"/>
                <a:cs typeface="Tahoma" panose="020B0604030504040204" pitchFamily="34" charset="0"/>
              </a:rPr>
              <a:t>11</a:t>
            </a:r>
            <a:r>
              <a:rPr lang="es-MX" sz="600" dirty="0">
                <a:latin typeface="Tahoma" panose="020B0604030504040204" pitchFamily="34" charset="0"/>
                <a:ea typeface="Tahoma" panose="020B0604030504040204" pitchFamily="34" charset="0"/>
                <a:cs typeface="Tahoma" panose="020B0604030504040204" pitchFamily="34" charset="0"/>
              </a:rPr>
              <a:t>.ABUSO SEXUAL, </a:t>
            </a:r>
            <a:r>
              <a:rPr lang="es-MX" sz="600" b="1" dirty="0">
                <a:latin typeface="Tahoma" panose="020B0604030504040204" pitchFamily="34" charset="0"/>
                <a:ea typeface="Tahoma" panose="020B0604030504040204" pitchFamily="34" charset="0"/>
                <a:cs typeface="Tahoma" panose="020B0604030504040204" pitchFamily="34" charset="0"/>
              </a:rPr>
              <a:t>12</a:t>
            </a:r>
            <a:r>
              <a:rPr lang="es-MX" sz="600" dirty="0">
                <a:latin typeface="Tahoma" panose="020B0604030504040204" pitchFamily="34" charset="0"/>
                <a:ea typeface="Tahoma" panose="020B0604030504040204" pitchFamily="34" charset="0"/>
                <a:cs typeface="Tahoma" panose="020B0604030504040204" pitchFamily="34" charset="0"/>
              </a:rPr>
              <a:t>.CÁNCER DE MAMA, </a:t>
            </a:r>
            <a:r>
              <a:rPr lang="es-MX" sz="600" b="1" dirty="0">
                <a:latin typeface="Tahoma" panose="020B0604030504040204" pitchFamily="34" charset="0"/>
                <a:ea typeface="Tahoma" panose="020B0604030504040204" pitchFamily="34" charset="0"/>
                <a:cs typeface="Tahoma" panose="020B0604030504040204" pitchFamily="34" charset="0"/>
              </a:rPr>
              <a:t>13</a:t>
            </a:r>
            <a:r>
              <a:rPr lang="es-MX" sz="600" dirty="0">
                <a:latin typeface="Tahoma" panose="020B0604030504040204" pitchFamily="34" charset="0"/>
                <a:ea typeface="Tahoma" panose="020B0604030504040204" pitchFamily="34" charset="0"/>
                <a:cs typeface="Tahoma" panose="020B0604030504040204" pitchFamily="34" charset="0"/>
              </a:rPr>
              <a:t>.ANTICONCEPCIÓN DE EMERGENCIA, </a:t>
            </a:r>
            <a:r>
              <a:rPr lang="es-MX" sz="600" b="1" dirty="0">
                <a:latin typeface="Tahoma" panose="020B0604030504040204" pitchFamily="34" charset="0"/>
                <a:ea typeface="Tahoma" panose="020B0604030504040204" pitchFamily="34" charset="0"/>
                <a:cs typeface="Tahoma" panose="020B0604030504040204" pitchFamily="34" charset="0"/>
              </a:rPr>
              <a:t>14</a:t>
            </a:r>
            <a:r>
              <a:rPr lang="es-MX" sz="600" dirty="0">
                <a:latin typeface="Tahoma" panose="020B0604030504040204" pitchFamily="34" charset="0"/>
                <a:ea typeface="Tahoma" panose="020B0604030504040204" pitchFamily="34" charset="0"/>
                <a:cs typeface="Tahoma" panose="020B0604030504040204" pitchFamily="34" charset="0"/>
              </a:rPr>
              <a:t>.ENFERMEDADES DIARREICAS O RESPIRATORIAS EN MENORES DE 5 AÑOS, </a:t>
            </a:r>
            <a:r>
              <a:rPr lang="es-MX" sz="600" b="1" dirty="0">
                <a:latin typeface="Tahoma" panose="020B0604030504040204" pitchFamily="34" charset="0"/>
                <a:ea typeface="Tahoma" panose="020B0604030504040204" pitchFamily="34" charset="0"/>
                <a:cs typeface="Tahoma" panose="020B0604030504040204" pitchFamily="34" charset="0"/>
              </a:rPr>
              <a:t>15</a:t>
            </a:r>
            <a:r>
              <a:rPr lang="es-MX" sz="600" dirty="0">
                <a:latin typeface="Tahoma" panose="020B0604030504040204" pitchFamily="34" charset="0"/>
                <a:ea typeface="Tahoma" panose="020B0604030504040204" pitchFamily="34" charset="0"/>
                <a:cs typeface="Tahoma" panose="020B0604030504040204" pitchFamily="34" charset="0"/>
              </a:rPr>
              <a:t>.NUTRICIÓN, </a:t>
            </a:r>
            <a:r>
              <a:rPr lang="es-MX" sz="600" b="1" dirty="0">
                <a:latin typeface="Tahoma" panose="020B0604030504040204" pitchFamily="34" charset="0"/>
                <a:ea typeface="Tahoma" panose="020B0604030504040204" pitchFamily="34" charset="0"/>
                <a:cs typeface="Tahoma" panose="020B0604030504040204" pitchFamily="34" charset="0"/>
              </a:rPr>
              <a:t>88</a:t>
            </a:r>
            <a:r>
              <a:rPr lang="es-MX" sz="600" dirty="0">
                <a:latin typeface="Tahoma" panose="020B0604030504040204" pitchFamily="34" charset="0"/>
                <a:ea typeface="Tahoma" panose="020B0604030504040204" pitchFamily="34" charset="0"/>
                <a:cs typeface="Tahoma" panose="020B0604030504040204" pitchFamily="34" charset="0"/>
              </a:rPr>
              <a:t>.OTRO.</a:t>
            </a:r>
            <a:endParaRPr lang="es-MX" sz="600" b="1" dirty="0">
              <a:latin typeface="Tahoma" panose="020B0604030504040204" pitchFamily="34" charset="0"/>
              <a:ea typeface="Tahoma" panose="020B0604030504040204" pitchFamily="34" charset="0"/>
              <a:cs typeface="Tahoma" panose="020B0604030504040204" pitchFamily="34" charset="0"/>
            </a:endParaRP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5. OTROS PROBLEMAS DE SALUD: 1.</a:t>
            </a:r>
            <a:r>
              <a:rPr lang="es-MX" sz="600" dirty="0">
                <a:latin typeface="Tahoma" panose="020B0604030504040204" pitchFamily="34" charset="0"/>
                <a:ea typeface="Tahoma" panose="020B0604030504040204" pitchFamily="34" charset="0"/>
                <a:cs typeface="Tahoma" panose="020B0604030504040204" pitchFamily="34" charset="0"/>
              </a:rPr>
              <a:t>LEPRA,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.TUBERCULOSIS,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.BRUCELOSIS,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.TAENOSIS/CISTICERCOSIS, </a:t>
            </a:r>
            <a:r>
              <a:rPr lang="es-MX" sz="600" b="1" dirty="0">
                <a:latin typeface="Tahoma" panose="020B0604030504040204" pitchFamily="34" charset="0"/>
                <a:ea typeface="Tahoma" panose="020B0604030504040204" pitchFamily="34" charset="0"/>
                <a:cs typeface="Tahoma" panose="020B0604030504040204" pitchFamily="34" charset="0"/>
              </a:rPr>
              <a:t>5</a:t>
            </a:r>
            <a:r>
              <a:rPr lang="es-MX" sz="600" dirty="0">
                <a:latin typeface="Tahoma" panose="020B0604030504040204" pitchFamily="34" charset="0"/>
                <a:ea typeface="Tahoma" panose="020B0604030504040204" pitchFamily="34" charset="0"/>
                <a:cs typeface="Tahoma" panose="020B0604030504040204" pitchFamily="34" charset="0"/>
              </a:rPr>
              <a:t>.PLANIFICACIÓN FAMILIAR,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.APOYO PSICOEMOCIONAL POR VIOLENCIA DE GÉNERO</a:t>
            </a:r>
            <a:r>
              <a:rPr lang="es-MX" sz="600" b="1" dirty="0">
                <a:latin typeface="Tahoma" panose="020B0604030504040204" pitchFamily="34" charset="0"/>
                <a:ea typeface="Tahoma" panose="020B0604030504040204" pitchFamily="34" charset="0"/>
                <a:cs typeface="Tahoma" panose="020B0604030504040204" pitchFamily="34" charset="0"/>
              </a:rPr>
              <a:t>, 7.</a:t>
            </a:r>
            <a:r>
              <a:rPr lang="es-MX" sz="600" dirty="0">
                <a:latin typeface="Tahoma" panose="020B0604030504040204" pitchFamily="34" charset="0"/>
                <a:ea typeface="Tahoma" panose="020B0604030504040204" pitchFamily="34" charset="0"/>
                <a:cs typeface="Tahoma" panose="020B0604030504040204" pitchFamily="34" charset="0"/>
              </a:rPr>
              <a:t>ASMA</a:t>
            </a:r>
            <a:r>
              <a:rPr lang="es-MX" sz="600" b="1" dirty="0">
                <a:latin typeface="Tahoma" panose="020B0604030504040204" pitchFamily="34" charset="0"/>
                <a:ea typeface="Tahoma" panose="020B0604030504040204" pitchFamily="34" charset="0"/>
                <a:cs typeface="Tahoma" panose="020B0604030504040204" pitchFamily="34" charset="0"/>
              </a:rPr>
              <a:t>, 8</a:t>
            </a:r>
            <a:r>
              <a:rPr lang="es-MX" sz="600" dirty="0">
                <a:latin typeface="Tahoma" panose="020B0604030504040204" pitchFamily="34" charset="0"/>
                <a:ea typeface="Tahoma" panose="020B0604030504040204" pitchFamily="34" charset="0"/>
                <a:cs typeface="Tahoma" panose="020B0604030504040204" pitchFamily="34" charset="0"/>
              </a:rPr>
              <a:t>.EPOC, </a:t>
            </a:r>
            <a:r>
              <a:rPr lang="es-MX" sz="600" b="1" dirty="0">
                <a:latin typeface="Tahoma" panose="020B0604030504040204" pitchFamily="34" charset="0"/>
                <a:ea typeface="Tahoma" panose="020B0604030504040204" pitchFamily="34" charset="0"/>
                <a:cs typeface="Tahoma" panose="020B0604030504040204" pitchFamily="34" charset="0"/>
              </a:rPr>
              <a:t>9.</a:t>
            </a:r>
            <a:r>
              <a:rPr lang="es-MX" sz="600" dirty="0">
                <a:latin typeface="Tahoma" panose="020B0604030504040204" pitchFamily="34" charset="0"/>
                <a:ea typeface="Tahoma" panose="020B0604030504040204" pitchFamily="34" charset="0"/>
                <a:cs typeface="Tahoma" panose="020B0604030504040204" pitchFamily="34" charset="0"/>
              </a:rPr>
              <a:t>DERMATITIS</a:t>
            </a:r>
            <a:r>
              <a:rPr lang="es-MX" sz="600" b="1" dirty="0">
                <a:latin typeface="Tahoma" panose="020B0604030504040204" pitchFamily="34" charset="0"/>
                <a:ea typeface="Tahoma" panose="020B0604030504040204" pitchFamily="34" charset="0"/>
                <a:cs typeface="Tahoma" panose="020B0604030504040204" pitchFamily="34" charset="0"/>
              </a:rPr>
              <a:t>, 10.</a:t>
            </a:r>
            <a:r>
              <a:rPr lang="es-MX" sz="600" dirty="0">
                <a:latin typeface="Tahoma" panose="020B0604030504040204" pitchFamily="34" charset="0"/>
                <a:ea typeface="Tahoma" panose="020B0604030504040204" pitchFamily="34" charset="0"/>
                <a:cs typeface="Tahoma" panose="020B0604030504040204" pitchFamily="34" charset="0"/>
              </a:rPr>
              <a:t>EPILEPSIA</a:t>
            </a:r>
            <a:r>
              <a:rPr lang="es-MX" sz="600" b="1" dirty="0">
                <a:latin typeface="Tahoma" panose="020B0604030504040204" pitchFamily="34" charset="0"/>
                <a:ea typeface="Tahoma" panose="020B0604030504040204" pitchFamily="34" charset="0"/>
                <a:cs typeface="Tahoma" panose="020B0604030504040204" pitchFamily="34" charset="0"/>
              </a:rPr>
              <a:t>, 11.</a:t>
            </a:r>
            <a:r>
              <a:rPr lang="es-MX" sz="600" dirty="0">
                <a:latin typeface="Tahoma" panose="020B0604030504040204" pitchFamily="34" charset="0"/>
                <a:ea typeface="Tahoma" panose="020B0604030504040204" pitchFamily="34" charset="0"/>
                <a:cs typeface="Tahoma" panose="020B0604030504040204" pitchFamily="34" charset="0"/>
              </a:rPr>
              <a:t>VIH</a:t>
            </a:r>
            <a:r>
              <a:rPr lang="es-MX" sz="600" b="1" dirty="0">
                <a:latin typeface="Tahoma" panose="020B0604030504040204" pitchFamily="34" charset="0"/>
                <a:ea typeface="Tahoma" panose="020B0604030504040204" pitchFamily="34" charset="0"/>
                <a:cs typeface="Tahoma" panose="020B0604030504040204" pitchFamily="34" charset="0"/>
              </a:rPr>
              <a:t>, 12.</a:t>
            </a:r>
            <a:r>
              <a:rPr lang="es-MX" sz="600" dirty="0">
                <a:latin typeface="Tahoma" panose="020B0604030504040204" pitchFamily="34" charset="0"/>
                <a:ea typeface="Tahoma" panose="020B0604030504040204" pitchFamily="34" charset="0"/>
                <a:cs typeface="Tahoma" panose="020B0604030504040204" pitchFamily="34" charset="0"/>
              </a:rPr>
              <a:t>IVU PERSISTENTE</a:t>
            </a:r>
            <a:r>
              <a:rPr lang="es-MX" sz="600" b="1" dirty="0">
                <a:latin typeface="Tahoma" panose="020B0604030504040204" pitchFamily="34" charset="0"/>
                <a:ea typeface="Tahoma" panose="020B0604030504040204" pitchFamily="34" charset="0"/>
                <a:cs typeface="Tahoma" panose="020B0604030504040204" pitchFamily="34" charset="0"/>
              </a:rPr>
              <a:t>, 13.</a:t>
            </a:r>
            <a:r>
              <a:rPr lang="es-MX" sz="600" dirty="0">
                <a:latin typeface="Tahoma" panose="020B0604030504040204" pitchFamily="34" charset="0"/>
                <a:ea typeface="Tahoma" panose="020B0604030504040204" pitchFamily="34" charset="0"/>
                <a:cs typeface="Tahoma" panose="020B0604030504040204" pitchFamily="34" charset="0"/>
              </a:rPr>
              <a:t>UROLITIASIS</a:t>
            </a:r>
            <a:r>
              <a:rPr lang="es-MX" sz="600" b="1" dirty="0">
                <a:latin typeface="Tahoma" panose="020B0604030504040204" pitchFamily="34" charset="0"/>
                <a:ea typeface="Tahoma" panose="020B0604030504040204" pitchFamily="34" charset="0"/>
                <a:cs typeface="Tahoma" panose="020B0604030504040204" pitchFamily="34" charset="0"/>
              </a:rPr>
              <a:t>, 14.</a:t>
            </a:r>
            <a:r>
              <a:rPr lang="es-MX" sz="600" dirty="0">
                <a:latin typeface="Tahoma" panose="020B0604030504040204" pitchFamily="34" charset="0"/>
                <a:ea typeface="Tahoma" panose="020B0604030504040204" pitchFamily="34" charset="0"/>
                <a:cs typeface="Tahoma" panose="020B0604030504040204" pitchFamily="34" charset="0"/>
              </a:rPr>
              <a:t>REFLUJO GASTROESOFAGICO</a:t>
            </a:r>
            <a:r>
              <a:rPr lang="es-MX" sz="600" b="1" dirty="0">
                <a:latin typeface="Tahoma" panose="020B0604030504040204" pitchFamily="34" charset="0"/>
                <a:ea typeface="Tahoma" panose="020B0604030504040204" pitchFamily="34" charset="0"/>
                <a:cs typeface="Tahoma" panose="020B0604030504040204" pitchFamily="34" charset="0"/>
              </a:rPr>
              <a:t>, 15.</a:t>
            </a:r>
            <a:r>
              <a:rPr lang="es-MX" sz="600" dirty="0">
                <a:latin typeface="Tahoma" panose="020B0604030504040204" pitchFamily="34" charset="0"/>
                <a:ea typeface="Tahoma" panose="020B0604030504040204" pitchFamily="34" charset="0"/>
                <a:cs typeface="Tahoma" panose="020B0604030504040204" pitchFamily="34" charset="0"/>
              </a:rPr>
              <a:t>MIGRAÑA, </a:t>
            </a:r>
            <a:r>
              <a:rPr lang="es-MX" sz="600" b="1" dirty="0">
                <a:latin typeface="Tahoma" panose="020B0604030504040204" pitchFamily="34" charset="0"/>
                <a:ea typeface="Tahoma" panose="020B0604030504040204" pitchFamily="34" charset="0"/>
                <a:cs typeface="Tahoma" panose="020B0604030504040204" pitchFamily="34" charset="0"/>
              </a:rPr>
              <a:t>16.</a:t>
            </a:r>
            <a:r>
              <a:rPr lang="es-MX" sz="600" dirty="0">
                <a:latin typeface="Tahoma" panose="020B0604030504040204" pitchFamily="34" charset="0"/>
                <a:ea typeface="Tahoma" panose="020B0604030504040204" pitchFamily="34" charset="0"/>
                <a:cs typeface="Tahoma" panose="020B0604030504040204" pitchFamily="34" charset="0"/>
              </a:rPr>
              <a:t>NUTRICIÓN, </a:t>
            </a:r>
            <a:r>
              <a:rPr lang="es-MX" sz="600" b="1" dirty="0">
                <a:latin typeface="Tahoma" panose="020B0604030504040204" pitchFamily="34" charset="0"/>
                <a:ea typeface="Tahoma" panose="020B0604030504040204" pitchFamily="34" charset="0"/>
                <a:cs typeface="Tahoma" panose="020B0604030504040204" pitchFamily="34" charset="0"/>
              </a:rPr>
              <a:t>17</a:t>
            </a:r>
            <a:r>
              <a:rPr lang="es-MX" sz="600" dirty="0">
                <a:latin typeface="Tahoma" panose="020B0604030504040204" pitchFamily="34" charset="0"/>
                <a:ea typeface="Tahoma" panose="020B0604030504040204" pitchFamily="34" charset="0"/>
                <a:cs typeface="Tahoma" panose="020B0604030504040204" pitchFamily="34" charset="0"/>
              </a:rPr>
              <a:t>.CÁNCER DE MAMA, </a:t>
            </a:r>
            <a:r>
              <a:rPr lang="es-MX" sz="600" b="1" dirty="0">
                <a:latin typeface="Tahoma" panose="020B0604030504040204" pitchFamily="34" charset="0"/>
                <a:ea typeface="Tahoma" panose="020B0604030504040204" pitchFamily="34" charset="0"/>
                <a:cs typeface="Tahoma" panose="020B0604030504040204" pitchFamily="34" charset="0"/>
              </a:rPr>
              <a:t>18</a:t>
            </a:r>
            <a:r>
              <a:rPr lang="es-MX" sz="600" dirty="0">
                <a:latin typeface="Tahoma" panose="020B0604030504040204" pitchFamily="34" charset="0"/>
                <a:ea typeface="Tahoma" panose="020B0604030504040204" pitchFamily="34" charset="0"/>
                <a:cs typeface="Tahoma" panose="020B0604030504040204" pitchFamily="34" charset="0"/>
              </a:rPr>
              <a:t>.CÁNCER CERVICOUTERINO, </a:t>
            </a:r>
            <a:r>
              <a:rPr lang="es-MX" sz="600" b="1" dirty="0">
                <a:latin typeface="Tahoma" panose="020B0604030504040204" pitchFamily="34" charset="0"/>
                <a:ea typeface="Tahoma" panose="020B0604030504040204" pitchFamily="34" charset="0"/>
                <a:cs typeface="Tahoma" panose="020B0604030504040204" pitchFamily="34" charset="0"/>
              </a:rPr>
              <a:t>19</a:t>
            </a:r>
            <a:r>
              <a:rPr lang="es-MX" sz="600" dirty="0">
                <a:latin typeface="Tahoma" panose="020B0604030504040204" pitchFamily="34" charset="0"/>
                <a:ea typeface="Tahoma" panose="020B0604030504040204" pitchFamily="34" charset="0"/>
                <a:cs typeface="Tahoma" panose="020B0604030504040204" pitchFamily="34" charset="0"/>
              </a:rPr>
              <a:t>.POSTVACUNACIÓN COVID-19, </a:t>
            </a:r>
            <a:r>
              <a:rPr lang="es-MX" sz="600" b="1" dirty="0">
                <a:latin typeface="Tahoma" panose="020B0604030504040204" pitchFamily="34" charset="0"/>
                <a:ea typeface="Tahoma" panose="020B0604030504040204" pitchFamily="34" charset="0"/>
                <a:cs typeface="Tahoma" panose="020B0604030504040204" pitchFamily="34" charset="0"/>
              </a:rPr>
              <a:t>88</a:t>
            </a:r>
            <a:r>
              <a:rPr lang="es-MX" sz="600" dirty="0">
                <a:latin typeface="Tahoma" panose="020B0604030504040204" pitchFamily="34" charset="0"/>
                <a:ea typeface="Tahoma" panose="020B0604030504040204" pitchFamily="34" charset="0"/>
                <a:cs typeface="Tahoma" panose="020B0604030504040204" pitchFamily="34" charset="0"/>
              </a:rPr>
              <a:t>.OTRO</a:t>
            </a: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6. MONITOREO A DISTANCIA</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1</a:t>
            </a:r>
            <a:r>
              <a:rPr lang="es-MX" sz="600" dirty="0">
                <a:latin typeface="Tahoma" panose="020B0604030504040204" pitchFamily="34" charset="0"/>
                <a:ea typeface="Tahoma" panose="020B0604030504040204" pitchFamily="34" charset="0"/>
                <a:cs typeface="Tahoma" panose="020B0604030504040204" pitchFamily="34" charset="0"/>
              </a:rPr>
              <a:t>.AMBULATORIO,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.HOSPITALARIO,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.DOMICILIARIO</a:t>
            </a: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7. INTERCONSULTA A DISTANCIA COVID-19: </a:t>
            </a:r>
            <a:r>
              <a:rPr lang="pt-BR" sz="600" b="1" dirty="0">
                <a:latin typeface="Tahoma" panose="020B0604030504040204" pitchFamily="34" charset="0"/>
                <a:ea typeface="Tahoma" panose="020B0604030504040204" pitchFamily="34" charset="0"/>
                <a:cs typeface="Tahoma" panose="020B0604030504040204" pitchFamily="34" charset="0"/>
              </a:rPr>
              <a:t>1.</a:t>
            </a:r>
            <a:r>
              <a:rPr lang="pt-BR" sz="600" dirty="0">
                <a:latin typeface="Tahoma" panose="020B0604030504040204" pitchFamily="34" charset="0"/>
                <a:ea typeface="Tahoma" panose="020B0604030504040204" pitchFamily="34" charset="0"/>
                <a:cs typeface="Tahoma" panose="020B0604030504040204" pitchFamily="34" charset="0"/>
              </a:rPr>
              <a:t>MÉDICO GENERAL - MÉDICO ESPECIALISTA, </a:t>
            </a:r>
            <a:r>
              <a:rPr lang="pt-BR" sz="600" b="1" dirty="0">
                <a:latin typeface="Tahoma" panose="020B0604030504040204" pitchFamily="34" charset="0"/>
                <a:ea typeface="Tahoma" panose="020B0604030504040204" pitchFamily="34" charset="0"/>
                <a:cs typeface="Tahoma" panose="020B0604030504040204" pitchFamily="34" charset="0"/>
              </a:rPr>
              <a:t>2</a:t>
            </a:r>
            <a:r>
              <a:rPr lang="pt-BR" sz="600" dirty="0">
                <a:latin typeface="Tahoma" panose="020B0604030504040204" pitchFamily="34" charset="0"/>
                <a:ea typeface="Tahoma" panose="020B0604030504040204" pitchFamily="34" charset="0"/>
                <a:cs typeface="Tahoma" panose="020B0604030504040204" pitchFamily="34" charset="0"/>
              </a:rPr>
              <a:t>.MÉDICO PASANTE - MÉDICO ESPECIALISTA, </a:t>
            </a:r>
            <a:r>
              <a:rPr lang="pt-BR" sz="600" b="1" dirty="0">
                <a:latin typeface="Tahoma" panose="020B0604030504040204" pitchFamily="34" charset="0"/>
                <a:ea typeface="Tahoma" panose="020B0604030504040204" pitchFamily="34" charset="0"/>
                <a:cs typeface="Tahoma" panose="020B0604030504040204" pitchFamily="34" charset="0"/>
              </a:rPr>
              <a:t>3</a:t>
            </a:r>
            <a:r>
              <a:rPr lang="pt-BR" sz="600" dirty="0">
                <a:latin typeface="Tahoma" panose="020B0604030504040204" pitchFamily="34" charset="0"/>
                <a:ea typeface="Tahoma" panose="020B0604030504040204" pitchFamily="34" charset="0"/>
                <a:cs typeface="Tahoma" panose="020B0604030504040204" pitchFamily="34" charset="0"/>
              </a:rPr>
              <a:t>.ENFERMERA - MÉDICO GENERAL, </a:t>
            </a:r>
            <a:r>
              <a:rPr lang="pt-BR" sz="600" b="1" dirty="0">
                <a:latin typeface="Tahoma" panose="020B0604030504040204" pitchFamily="34" charset="0"/>
                <a:ea typeface="Tahoma" panose="020B0604030504040204" pitchFamily="34" charset="0"/>
                <a:cs typeface="Tahoma" panose="020B0604030504040204" pitchFamily="34" charset="0"/>
              </a:rPr>
              <a:t>4</a:t>
            </a:r>
            <a:r>
              <a:rPr lang="pt-BR" sz="600" dirty="0">
                <a:latin typeface="Tahoma" panose="020B0604030504040204" pitchFamily="34" charset="0"/>
                <a:ea typeface="Tahoma" panose="020B0604030504040204" pitchFamily="34" charset="0"/>
                <a:cs typeface="Tahoma" panose="020B0604030504040204" pitchFamily="34" charset="0"/>
              </a:rPr>
              <a:t>.MÉDICO GENERAL - MÉDICO GENERAL CON MAS EXPERIENCIA, </a:t>
            </a:r>
            <a:r>
              <a:rPr lang="pt-BR" sz="600" b="1" dirty="0">
                <a:solidFill>
                  <a:srgbClr val="691B31"/>
                </a:solidFill>
                <a:latin typeface="Tahoma" panose="020B0604030504040204" pitchFamily="34" charset="0"/>
                <a:ea typeface="Tahoma" panose="020B0604030504040204" pitchFamily="34" charset="0"/>
                <a:cs typeface="Tahoma" panose="020B0604030504040204" pitchFamily="34" charset="0"/>
              </a:rPr>
              <a:t>5</a:t>
            </a:r>
            <a:r>
              <a:rPr lang="pt-BR" sz="600" dirty="0">
                <a:solidFill>
                  <a:srgbClr val="691B31"/>
                </a:solidFill>
                <a:latin typeface="Tahoma" panose="020B0604030504040204" pitchFamily="34" charset="0"/>
                <a:ea typeface="Tahoma" panose="020B0604030504040204" pitchFamily="34" charset="0"/>
                <a:cs typeface="Tahoma" panose="020B0604030504040204" pitchFamily="34" charset="0"/>
              </a:rPr>
              <a:t>.MÉDICO ESPECIALISTA - MÉDICO ESPECIALISTA</a:t>
            </a:r>
            <a:r>
              <a:rPr lang="pt-BR" sz="600" dirty="0">
                <a:latin typeface="Tahoma" panose="020B0604030504040204" pitchFamily="34" charset="0"/>
                <a:ea typeface="Tahoma" panose="020B0604030504040204" pitchFamily="34" charset="0"/>
                <a:cs typeface="Tahoma" panose="020B0604030504040204" pitchFamily="34" charset="0"/>
              </a:rPr>
              <a:t>, </a:t>
            </a:r>
            <a:r>
              <a:rPr lang="pt-BR" sz="600" b="1" dirty="0">
                <a:latin typeface="Tahoma" panose="020B0604030504040204" pitchFamily="34" charset="0"/>
                <a:ea typeface="Tahoma" panose="020B0604030504040204" pitchFamily="34" charset="0"/>
                <a:cs typeface="Tahoma" panose="020B0604030504040204" pitchFamily="34" charset="0"/>
              </a:rPr>
              <a:t>6</a:t>
            </a:r>
            <a:r>
              <a:rPr lang="pt-BR" sz="600" dirty="0">
                <a:latin typeface="Tahoma" panose="020B0604030504040204" pitchFamily="34" charset="0"/>
                <a:ea typeface="Tahoma" panose="020B0604030504040204" pitchFamily="34" charset="0"/>
                <a:cs typeface="Tahoma" panose="020B0604030504040204" pitchFamily="34" charset="0"/>
              </a:rPr>
              <a:t>.MÉDICO GENERAL - NUTRIÓLOGO, </a:t>
            </a:r>
            <a:r>
              <a:rPr lang="pt-BR" sz="600" b="1" dirty="0">
                <a:latin typeface="Tahoma" panose="020B0604030504040204" pitchFamily="34" charset="0"/>
                <a:ea typeface="Tahoma" panose="020B0604030504040204" pitchFamily="34" charset="0"/>
                <a:cs typeface="Tahoma" panose="020B0604030504040204" pitchFamily="34" charset="0"/>
              </a:rPr>
              <a:t>7</a:t>
            </a:r>
            <a:r>
              <a:rPr lang="pt-BR" sz="600" dirty="0">
                <a:latin typeface="Tahoma" panose="020B0604030504040204" pitchFamily="34" charset="0"/>
                <a:ea typeface="Tahoma" panose="020B0604030504040204" pitchFamily="34" charset="0"/>
                <a:cs typeface="Tahoma" panose="020B0604030504040204" pitchFamily="34" charset="0"/>
              </a:rPr>
              <a:t>.MÉDICO – PSICÓLOGO</a:t>
            </a:r>
          </a:p>
          <a:p>
            <a:pPr marL="180975" indent="-180975" algn="just"/>
            <a:r>
              <a:rPr lang="pt-BR" sz="600" b="1" dirty="0">
                <a:latin typeface="Tahoma" panose="020B0604030504040204" pitchFamily="34" charset="0"/>
                <a:ea typeface="Tahoma" panose="020B0604030504040204" pitchFamily="34" charset="0"/>
                <a:cs typeface="Tahoma" panose="020B0604030504040204" pitchFamily="34" charset="0"/>
              </a:rPr>
              <a:t>8. PASE DE VISITA A DISTANCIA</a:t>
            </a:r>
            <a:r>
              <a:rPr lang="pt-BR" sz="600" dirty="0">
                <a:latin typeface="Tahoma" panose="020B0604030504040204" pitchFamily="34" charset="0"/>
                <a:ea typeface="Tahoma" panose="020B0604030504040204" pitchFamily="34" charset="0"/>
                <a:cs typeface="Tahoma" panose="020B0604030504040204" pitchFamily="34" charset="0"/>
              </a:rPr>
              <a:t>: </a:t>
            </a:r>
            <a:r>
              <a:rPr lang="pt-BR" sz="600" b="1" dirty="0">
                <a:latin typeface="Tahoma" panose="020B0604030504040204" pitchFamily="34" charset="0"/>
                <a:ea typeface="Tahoma" panose="020B0604030504040204" pitchFamily="34" charset="0"/>
                <a:cs typeface="Tahoma" panose="020B0604030504040204" pitchFamily="34" charset="0"/>
              </a:rPr>
              <a:t>1</a:t>
            </a:r>
            <a:r>
              <a:rPr lang="pt-BR" sz="600" dirty="0">
                <a:latin typeface="Tahoma" panose="020B0604030504040204" pitchFamily="34" charset="0"/>
                <a:ea typeface="Tahoma" panose="020B0604030504040204" pitchFamily="34" charset="0"/>
                <a:cs typeface="Tahoma" panose="020B0604030504040204" pitchFamily="34" charset="0"/>
              </a:rPr>
              <a:t>.ENTRE PERSONALES DE LA SALUD, </a:t>
            </a:r>
            <a:r>
              <a:rPr lang="pt-BR" sz="600" b="1" dirty="0">
                <a:latin typeface="Tahoma" panose="020B0604030504040204" pitchFamily="34" charset="0"/>
                <a:ea typeface="Tahoma" panose="020B0604030504040204" pitchFamily="34" charset="0"/>
                <a:cs typeface="Tahoma" panose="020B0604030504040204" pitchFamily="34" charset="0"/>
              </a:rPr>
              <a:t>2</a:t>
            </a:r>
            <a:r>
              <a:rPr lang="pt-BR" sz="600" dirty="0">
                <a:latin typeface="Tahoma" panose="020B0604030504040204" pitchFamily="34" charset="0"/>
                <a:ea typeface="Tahoma" panose="020B0604030504040204" pitchFamily="34" charset="0"/>
                <a:cs typeface="Tahoma" panose="020B0604030504040204" pitchFamily="34" charset="0"/>
              </a:rPr>
              <a:t>. PROFESIONAL DE LA SALUD-FAMILIAR, </a:t>
            </a:r>
            <a:r>
              <a:rPr lang="pt-BR" sz="600" b="1" dirty="0">
                <a:latin typeface="Tahoma" panose="020B0604030504040204" pitchFamily="34" charset="0"/>
                <a:ea typeface="Tahoma" panose="020B0604030504040204" pitchFamily="34" charset="0"/>
                <a:cs typeface="Tahoma" panose="020B0604030504040204" pitchFamily="34" charset="0"/>
              </a:rPr>
              <a:t>3</a:t>
            </a:r>
            <a:r>
              <a:rPr lang="pt-BR" sz="600" dirty="0">
                <a:latin typeface="Tahoma" panose="020B0604030504040204" pitchFamily="34" charset="0"/>
                <a:ea typeface="Tahoma" panose="020B0604030504040204" pitchFamily="34" charset="0"/>
                <a:cs typeface="Tahoma" panose="020B0604030504040204" pitchFamily="34" charset="0"/>
              </a:rPr>
              <a:t>.PACIENTE-FAMILIAR</a:t>
            </a: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9. REFERIDO A: 1.</a:t>
            </a:r>
            <a:r>
              <a:rPr lang="es-MX" sz="600" dirty="0">
                <a:latin typeface="Tahoma" panose="020B0604030504040204" pitchFamily="34" charset="0"/>
                <a:ea typeface="Tahoma" panose="020B0604030504040204" pitchFamily="34" charset="0"/>
                <a:cs typeface="Tahoma" panose="020B0604030504040204" pitchFamily="34" charset="0"/>
              </a:rPr>
              <a:t>UNIDAD DE SALUD</a:t>
            </a:r>
            <a:r>
              <a:rPr lang="es-MX" sz="600" b="1" dirty="0">
                <a:latin typeface="Tahoma" panose="020B0604030504040204" pitchFamily="34" charset="0"/>
                <a:ea typeface="Tahoma" panose="020B0604030504040204" pitchFamily="34" charset="0"/>
                <a:cs typeface="Tahoma" panose="020B0604030504040204" pitchFamily="34" charset="0"/>
              </a:rPr>
              <a:t>, 2.</a:t>
            </a:r>
            <a:r>
              <a:rPr lang="es-MX" sz="600" dirty="0">
                <a:latin typeface="Tahoma" panose="020B0604030504040204" pitchFamily="34" charset="0"/>
                <a:ea typeface="Tahoma" panose="020B0604030504040204" pitchFamily="34" charset="0"/>
                <a:cs typeface="Tahoma" panose="020B0604030504040204" pitchFamily="34" charset="0"/>
              </a:rPr>
              <a:t>URGENCIAS,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.HOSPITAL 2 NIVEL,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.HOSPITAL 3 NIVEL (INSTITUTO DE SALUD U HOSPITAL DE ALTA ESPECIALIDAD), </a:t>
            </a:r>
            <a:r>
              <a:rPr lang="es-MX" sz="600" b="1" dirty="0">
                <a:latin typeface="Tahoma" panose="020B0604030504040204" pitchFamily="34" charset="0"/>
                <a:ea typeface="Tahoma" panose="020B0604030504040204" pitchFamily="34" charset="0"/>
                <a:cs typeface="Tahoma" panose="020B0604030504040204" pitchFamily="34" charset="0"/>
              </a:rPr>
              <a:t>5</a:t>
            </a:r>
            <a:r>
              <a:rPr lang="es-MX" sz="600" dirty="0">
                <a:latin typeface="Tahoma" panose="020B0604030504040204" pitchFamily="34" charset="0"/>
                <a:ea typeface="Tahoma" panose="020B0604030504040204" pitchFamily="34" charset="0"/>
                <a:cs typeface="Tahoma" panose="020B0604030504040204" pitchFamily="34" charset="0"/>
              </a:rPr>
              <a:t>.UNEMES,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.UNIDAD PSIQUATRICA Y DE SALUD MENTAL, </a:t>
            </a:r>
            <a:r>
              <a:rPr lang="es-MX" sz="600" b="1" dirty="0">
                <a:latin typeface="Tahoma" panose="020B0604030504040204" pitchFamily="34" charset="0"/>
                <a:ea typeface="Tahoma" panose="020B0604030504040204" pitchFamily="34" charset="0"/>
                <a:cs typeface="Tahoma" panose="020B0604030504040204" pitchFamily="34" charset="0"/>
              </a:rPr>
              <a:t>8.</a:t>
            </a:r>
            <a:r>
              <a:rPr lang="es-MX" sz="600" dirty="0">
                <a:latin typeface="Tahoma" panose="020B0604030504040204" pitchFamily="34" charset="0"/>
                <a:ea typeface="Tahoma" panose="020B0604030504040204" pitchFamily="34" charset="0"/>
                <a:cs typeface="Tahoma" panose="020B0604030504040204" pitchFamily="34" charset="0"/>
              </a:rPr>
              <a:t>OTRA</a:t>
            </a: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10. ESPECIALIDAD:</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1</a:t>
            </a:r>
            <a:r>
              <a:rPr lang="es-MX" sz="600" dirty="0">
                <a:latin typeface="Tahoma" panose="020B0604030504040204" pitchFamily="34" charset="0"/>
                <a:ea typeface="Tahoma" panose="020B0604030504040204" pitchFamily="34" charset="0"/>
                <a:cs typeface="Tahoma" panose="020B0604030504040204" pitchFamily="34" charset="0"/>
              </a:rPr>
              <a:t>.ALERGÓLOGO,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.ANESTESIÓLOGO,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.ANGIÓLOGO,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.CARDIÓLOGO, </a:t>
            </a:r>
            <a:r>
              <a:rPr lang="es-MX" sz="600" b="1" dirty="0">
                <a:latin typeface="Tahoma" panose="020B0604030504040204" pitchFamily="34" charset="0"/>
                <a:ea typeface="Tahoma" panose="020B0604030504040204" pitchFamily="34" charset="0"/>
                <a:cs typeface="Tahoma" panose="020B0604030504040204" pitchFamily="34" charset="0"/>
              </a:rPr>
              <a:t>5</a:t>
            </a:r>
            <a:r>
              <a:rPr lang="es-MX" sz="600" dirty="0">
                <a:latin typeface="Tahoma" panose="020B0604030504040204" pitchFamily="34" charset="0"/>
                <a:ea typeface="Tahoma" panose="020B0604030504040204" pitchFamily="34" charset="0"/>
                <a:cs typeface="Tahoma" panose="020B0604030504040204" pitchFamily="34" charset="0"/>
              </a:rPr>
              <a:t>.CIRUJANO,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.DERMATÓLOGO, </a:t>
            </a:r>
            <a:r>
              <a:rPr lang="es-MX" sz="600" b="1" dirty="0">
                <a:latin typeface="Tahoma" panose="020B0604030504040204" pitchFamily="34" charset="0"/>
                <a:ea typeface="Tahoma" panose="020B0604030504040204" pitchFamily="34" charset="0"/>
                <a:cs typeface="Tahoma" panose="020B0604030504040204" pitchFamily="34" charset="0"/>
              </a:rPr>
              <a:t>7</a:t>
            </a:r>
            <a:r>
              <a:rPr lang="es-MX" sz="600" dirty="0">
                <a:latin typeface="Tahoma" panose="020B0604030504040204" pitchFamily="34" charset="0"/>
                <a:ea typeface="Tahoma" panose="020B0604030504040204" pitchFamily="34" charset="0"/>
                <a:cs typeface="Tahoma" panose="020B0604030504040204" pitchFamily="34" charset="0"/>
              </a:rPr>
              <a:t>.ENDOCRINÓLOGO, </a:t>
            </a:r>
            <a:r>
              <a:rPr lang="es-MX" sz="600" b="1" dirty="0">
                <a:latin typeface="Tahoma" panose="020B0604030504040204" pitchFamily="34" charset="0"/>
                <a:ea typeface="Tahoma" panose="020B0604030504040204" pitchFamily="34" charset="0"/>
                <a:cs typeface="Tahoma" panose="020B0604030504040204" pitchFamily="34" charset="0"/>
              </a:rPr>
              <a:t>8</a:t>
            </a:r>
            <a:r>
              <a:rPr lang="es-MX" sz="600" dirty="0">
                <a:latin typeface="Tahoma" panose="020B0604030504040204" pitchFamily="34" charset="0"/>
                <a:ea typeface="Tahoma" panose="020B0604030504040204" pitchFamily="34" charset="0"/>
                <a:cs typeface="Tahoma" panose="020B0604030504040204" pitchFamily="34" charset="0"/>
              </a:rPr>
              <a:t>.EPIDEMIÓLOGO, </a:t>
            </a:r>
            <a:r>
              <a:rPr lang="es-MX" sz="600" b="1" dirty="0">
                <a:latin typeface="Tahoma" panose="020B0604030504040204" pitchFamily="34" charset="0"/>
                <a:ea typeface="Tahoma" panose="020B0604030504040204" pitchFamily="34" charset="0"/>
                <a:cs typeface="Tahoma" panose="020B0604030504040204" pitchFamily="34" charset="0"/>
              </a:rPr>
              <a:t>9</a:t>
            </a:r>
            <a:r>
              <a:rPr lang="es-MX" sz="600" dirty="0">
                <a:latin typeface="Tahoma" panose="020B0604030504040204" pitchFamily="34" charset="0"/>
                <a:ea typeface="Tahoma" panose="020B0604030504040204" pitchFamily="34" charset="0"/>
                <a:cs typeface="Tahoma" panose="020B0604030504040204" pitchFamily="34" charset="0"/>
              </a:rPr>
              <a:t>.GASTROENTERÓLOGO, </a:t>
            </a:r>
            <a:r>
              <a:rPr lang="es-MX" sz="600" b="1" dirty="0">
                <a:latin typeface="Tahoma" panose="020B0604030504040204" pitchFamily="34" charset="0"/>
                <a:ea typeface="Tahoma" panose="020B0604030504040204" pitchFamily="34" charset="0"/>
                <a:cs typeface="Tahoma" panose="020B0604030504040204" pitchFamily="34" charset="0"/>
              </a:rPr>
              <a:t>10</a:t>
            </a:r>
            <a:r>
              <a:rPr lang="es-MX" sz="600" dirty="0">
                <a:latin typeface="Tahoma" panose="020B0604030504040204" pitchFamily="34" charset="0"/>
                <a:ea typeface="Tahoma" panose="020B0604030504040204" pitchFamily="34" charset="0"/>
                <a:cs typeface="Tahoma" panose="020B0604030504040204" pitchFamily="34" charset="0"/>
              </a:rPr>
              <a:t>.GERIATRA, </a:t>
            </a:r>
            <a:r>
              <a:rPr lang="es-MX" sz="600" b="1" dirty="0">
                <a:latin typeface="Tahoma" panose="020B0604030504040204" pitchFamily="34" charset="0"/>
                <a:ea typeface="Tahoma" panose="020B0604030504040204" pitchFamily="34" charset="0"/>
                <a:cs typeface="Tahoma" panose="020B0604030504040204" pitchFamily="34" charset="0"/>
              </a:rPr>
              <a:t>11</a:t>
            </a:r>
            <a:r>
              <a:rPr lang="es-MX" sz="600" dirty="0">
                <a:latin typeface="Tahoma" panose="020B0604030504040204" pitchFamily="34" charset="0"/>
                <a:ea typeface="Tahoma" panose="020B0604030504040204" pitchFamily="34" charset="0"/>
                <a:cs typeface="Tahoma" panose="020B0604030504040204" pitchFamily="34" charset="0"/>
              </a:rPr>
              <a:t>.GINECOOBSTÉTRA, </a:t>
            </a:r>
            <a:r>
              <a:rPr lang="es-MX" sz="600" b="1" dirty="0">
                <a:latin typeface="Tahoma" panose="020B0604030504040204" pitchFamily="34" charset="0"/>
                <a:ea typeface="Tahoma" panose="020B0604030504040204" pitchFamily="34" charset="0"/>
                <a:cs typeface="Tahoma" panose="020B0604030504040204" pitchFamily="34" charset="0"/>
              </a:rPr>
              <a:t>12</a:t>
            </a:r>
            <a:r>
              <a:rPr lang="es-MX" sz="600" dirty="0">
                <a:latin typeface="Tahoma" panose="020B0604030504040204" pitchFamily="34" charset="0"/>
                <a:ea typeface="Tahoma" panose="020B0604030504040204" pitchFamily="34" charset="0"/>
                <a:cs typeface="Tahoma" panose="020B0604030504040204" pitchFamily="34" charset="0"/>
              </a:rPr>
              <a:t>.HEMATÓLOGO, </a:t>
            </a:r>
            <a:r>
              <a:rPr lang="es-MX" sz="600" b="1" dirty="0">
                <a:latin typeface="Tahoma" panose="020B0604030504040204" pitchFamily="34" charset="0"/>
                <a:ea typeface="Tahoma" panose="020B0604030504040204" pitchFamily="34" charset="0"/>
                <a:cs typeface="Tahoma" panose="020B0604030504040204" pitchFamily="34" charset="0"/>
              </a:rPr>
              <a:t>13</a:t>
            </a:r>
            <a:r>
              <a:rPr lang="es-MX" sz="600" dirty="0">
                <a:latin typeface="Tahoma" panose="020B0604030504040204" pitchFamily="34" charset="0"/>
                <a:ea typeface="Tahoma" panose="020B0604030504040204" pitchFamily="34" charset="0"/>
                <a:cs typeface="Tahoma" panose="020B0604030504040204" pitchFamily="34" charset="0"/>
              </a:rPr>
              <a:t>.INFECTÓLOGO, </a:t>
            </a:r>
            <a:r>
              <a:rPr lang="es-MX" sz="600" b="1" dirty="0">
                <a:latin typeface="Tahoma" panose="020B0604030504040204" pitchFamily="34" charset="0"/>
                <a:ea typeface="Tahoma" panose="020B0604030504040204" pitchFamily="34" charset="0"/>
                <a:cs typeface="Tahoma" panose="020B0604030504040204" pitchFamily="34" charset="0"/>
              </a:rPr>
              <a:t>14</a:t>
            </a:r>
            <a:r>
              <a:rPr lang="es-MX" sz="600" dirty="0">
                <a:latin typeface="Tahoma" panose="020B0604030504040204" pitchFamily="34" charset="0"/>
                <a:ea typeface="Tahoma" panose="020B0604030504040204" pitchFamily="34" charset="0"/>
                <a:cs typeface="Tahoma" panose="020B0604030504040204" pitchFamily="34" charset="0"/>
              </a:rPr>
              <a:t>.INMUNÓLOGO, </a:t>
            </a:r>
            <a:r>
              <a:rPr lang="es-MX" sz="600" b="1" dirty="0">
                <a:latin typeface="Tahoma" panose="020B0604030504040204" pitchFamily="34" charset="0"/>
                <a:ea typeface="Tahoma" panose="020B0604030504040204" pitchFamily="34" charset="0"/>
                <a:cs typeface="Tahoma" panose="020B0604030504040204" pitchFamily="34" charset="0"/>
              </a:rPr>
              <a:t>15</a:t>
            </a:r>
            <a:r>
              <a:rPr lang="es-MX" sz="600" dirty="0">
                <a:latin typeface="Tahoma" panose="020B0604030504040204" pitchFamily="34" charset="0"/>
                <a:ea typeface="Tahoma" panose="020B0604030504040204" pitchFamily="34" charset="0"/>
                <a:cs typeface="Tahoma" panose="020B0604030504040204" pitchFamily="34" charset="0"/>
              </a:rPr>
              <a:t>.INTERNISTA, </a:t>
            </a:r>
            <a:r>
              <a:rPr lang="es-MX" sz="600" b="1" dirty="0">
                <a:latin typeface="Tahoma" panose="020B0604030504040204" pitchFamily="34" charset="0"/>
                <a:ea typeface="Tahoma" panose="020B0604030504040204" pitchFamily="34" charset="0"/>
                <a:cs typeface="Tahoma" panose="020B0604030504040204" pitchFamily="34" charset="0"/>
              </a:rPr>
              <a:t>16</a:t>
            </a:r>
            <a:r>
              <a:rPr lang="es-MX" sz="600" dirty="0">
                <a:latin typeface="Tahoma" panose="020B0604030504040204" pitchFamily="34" charset="0"/>
                <a:ea typeface="Tahoma" panose="020B0604030504040204" pitchFamily="34" charset="0"/>
                <a:cs typeface="Tahoma" panose="020B0604030504040204" pitchFamily="34" charset="0"/>
              </a:rPr>
              <a:t>.MEDICINA CRÍTICA, </a:t>
            </a:r>
            <a:r>
              <a:rPr lang="es-MX" sz="600" b="1" dirty="0">
                <a:latin typeface="Tahoma" panose="020B0604030504040204" pitchFamily="34" charset="0"/>
                <a:ea typeface="Tahoma" panose="020B0604030504040204" pitchFamily="34" charset="0"/>
                <a:cs typeface="Tahoma" panose="020B0604030504040204" pitchFamily="34" charset="0"/>
              </a:rPr>
              <a:t>17</a:t>
            </a:r>
            <a:r>
              <a:rPr lang="es-MX" sz="600" dirty="0">
                <a:latin typeface="Tahoma" panose="020B0604030504040204" pitchFamily="34" charset="0"/>
                <a:ea typeface="Tahoma" panose="020B0604030504040204" pitchFamily="34" charset="0"/>
                <a:cs typeface="Tahoma" panose="020B0604030504040204" pitchFamily="34" charset="0"/>
              </a:rPr>
              <a:t>.NEFRÓLOGO, </a:t>
            </a:r>
            <a:r>
              <a:rPr lang="es-MX" sz="600" b="1" dirty="0">
                <a:latin typeface="Tahoma" panose="020B0604030504040204" pitchFamily="34" charset="0"/>
                <a:ea typeface="Tahoma" panose="020B0604030504040204" pitchFamily="34" charset="0"/>
                <a:cs typeface="Tahoma" panose="020B0604030504040204" pitchFamily="34" charset="0"/>
              </a:rPr>
              <a:t>18</a:t>
            </a:r>
            <a:r>
              <a:rPr lang="es-MX" sz="600" dirty="0">
                <a:latin typeface="Tahoma" panose="020B0604030504040204" pitchFamily="34" charset="0"/>
                <a:ea typeface="Tahoma" panose="020B0604030504040204" pitchFamily="34" charset="0"/>
                <a:cs typeface="Tahoma" panose="020B0604030504040204" pitchFamily="34" charset="0"/>
              </a:rPr>
              <a:t>.NEONATÓLOGO, </a:t>
            </a:r>
            <a:r>
              <a:rPr lang="es-MX" sz="600" b="1" dirty="0">
                <a:latin typeface="Tahoma" panose="020B0604030504040204" pitchFamily="34" charset="0"/>
                <a:ea typeface="Tahoma" panose="020B0604030504040204" pitchFamily="34" charset="0"/>
                <a:cs typeface="Tahoma" panose="020B0604030504040204" pitchFamily="34" charset="0"/>
              </a:rPr>
              <a:t>19</a:t>
            </a:r>
            <a:r>
              <a:rPr lang="es-MX" sz="600" dirty="0">
                <a:latin typeface="Tahoma" panose="020B0604030504040204" pitchFamily="34" charset="0"/>
                <a:ea typeface="Tahoma" panose="020B0604030504040204" pitchFamily="34" charset="0"/>
                <a:cs typeface="Tahoma" panose="020B0604030504040204" pitchFamily="34" charset="0"/>
              </a:rPr>
              <a:t>.NEUMÓLOGO, </a:t>
            </a:r>
            <a:r>
              <a:rPr lang="es-MX" sz="600" b="1" dirty="0">
                <a:latin typeface="Tahoma" panose="020B0604030504040204" pitchFamily="34" charset="0"/>
                <a:ea typeface="Tahoma" panose="020B0604030504040204" pitchFamily="34" charset="0"/>
                <a:cs typeface="Tahoma" panose="020B0604030504040204" pitchFamily="34" charset="0"/>
              </a:rPr>
              <a:t>20</a:t>
            </a:r>
            <a:r>
              <a:rPr lang="es-MX" sz="600" dirty="0">
                <a:latin typeface="Tahoma" panose="020B0604030504040204" pitchFamily="34" charset="0"/>
                <a:ea typeface="Tahoma" panose="020B0604030504040204" pitchFamily="34" charset="0"/>
                <a:cs typeface="Tahoma" panose="020B0604030504040204" pitchFamily="34" charset="0"/>
              </a:rPr>
              <a:t>.NEUROCIRUJANO, </a:t>
            </a:r>
            <a:r>
              <a:rPr lang="es-MX" sz="600" b="1" dirty="0">
                <a:latin typeface="Tahoma" panose="020B0604030504040204" pitchFamily="34" charset="0"/>
                <a:ea typeface="Tahoma" panose="020B0604030504040204" pitchFamily="34" charset="0"/>
                <a:cs typeface="Tahoma" panose="020B0604030504040204" pitchFamily="34" charset="0"/>
              </a:rPr>
              <a:t>21</a:t>
            </a:r>
            <a:r>
              <a:rPr lang="es-MX" sz="600" dirty="0">
                <a:latin typeface="Tahoma" panose="020B0604030504040204" pitchFamily="34" charset="0"/>
                <a:ea typeface="Tahoma" panose="020B0604030504040204" pitchFamily="34" charset="0"/>
                <a:cs typeface="Tahoma" panose="020B0604030504040204" pitchFamily="34" charset="0"/>
              </a:rPr>
              <a:t>.NEURÓLOGO, </a:t>
            </a:r>
            <a:r>
              <a:rPr lang="es-MX" sz="600" b="1" dirty="0">
                <a:latin typeface="Tahoma" panose="020B0604030504040204" pitchFamily="34" charset="0"/>
                <a:ea typeface="Tahoma" panose="020B0604030504040204" pitchFamily="34" charset="0"/>
                <a:cs typeface="Tahoma" panose="020B0604030504040204" pitchFamily="34" charset="0"/>
              </a:rPr>
              <a:t>22</a:t>
            </a:r>
            <a:r>
              <a:rPr lang="es-MX" sz="600" dirty="0">
                <a:latin typeface="Tahoma" panose="020B0604030504040204" pitchFamily="34" charset="0"/>
                <a:ea typeface="Tahoma" panose="020B0604030504040204" pitchFamily="34" charset="0"/>
                <a:cs typeface="Tahoma" panose="020B0604030504040204" pitchFamily="34" charset="0"/>
              </a:rPr>
              <a:t>.OFTALMÓLOGO, </a:t>
            </a:r>
            <a:r>
              <a:rPr lang="es-MX" sz="600" b="1" dirty="0">
                <a:latin typeface="Tahoma" panose="020B0604030504040204" pitchFamily="34" charset="0"/>
                <a:ea typeface="Tahoma" panose="020B0604030504040204" pitchFamily="34" charset="0"/>
                <a:cs typeface="Tahoma" panose="020B0604030504040204" pitchFamily="34" charset="0"/>
              </a:rPr>
              <a:t>23</a:t>
            </a:r>
            <a:r>
              <a:rPr lang="es-MX" sz="600" dirty="0">
                <a:latin typeface="Tahoma" panose="020B0604030504040204" pitchFamily="34" charset="0"/>
                <a:ea typeface="Tahoma" panose="020B0604030504040204" pitchFamily="34" charset="0"/>
                <a:cs typeface="Tahoma" panose="020B0604030504040204" pitchFamily="34" charset="0"/>
              </a:rPr>
              <a:t>.ONCÓLOGO, </a:t>
            </a:r>
            <a:r>
              <a:rPr lang="es-MX" sz="600" b="1" dirty="0">
                <a:latin typeface="Tahoma" panose="020B0604030504040204" pitchFamily="34" charset="0"/>
                <a:ea typeface="Tahoma" panose="020B0604030504040204" pitchFamily="34" charset="0"/>
                <a:cs typeface="Tahoma" panose="020B0604030504040204" pitchFamily="34" charset="0"/>
              </a:rPr>
              <a:t>24</a:t>
            </a:r>
            <a:r>
              <a:rPr lang="es-MX" sz="600" dirty="0">
                <a:latin typeface="Tahoma" panose="020B0604030504040204" pitchFamily="34" charset="0"/>
                <a:ea typeface="Tahoma" panose="020B0604030504040204" pitchFamily="34" charset="0"/>
                <a:cs typeface="Tahoma" panose="020B0604030504040204" pitchFamily="34" charset="0"/>
              </a:rPr>
              <a:t>.ORTOPEDISTA, </a:t>
            </a:r>
            <a:r>
              <a:rPr lang="es-MX" sz="600" b="1" dirty="0">
                <a:latin typeface="Tahoma" panose="020B0604030504040204" pitchFamily="34" charset="0"/>
                <a:ea typeface="Tahoma" panose="020B0604030504040204" pitchFamily="34" charset="0"/>
                <a:cs typeface="Tahoma" panose="020B0604030504040204" pitchFamily="34" charset="0"/>
              </a:rPr>
              <a:t>25</a:t>
            </a:r>
            <a:r>
              <a:rPr lang="es-MX" sz="600" dirty="0">
                <a:latin typeface="Tahoma" panose="020B0604030504040204" pitchFamily="34" charset="0"/>
                <a:ea typeface="Tahoma" panose="020B0604030504040204" pitchFamily="34" charset="0"/>
                <a:cs typeface="Tahoma" panose="020B0604030504040204" pitchFamily="34" charset="0"/>
              </a:rPr>
              <a:t>.OTORRINOLARINGÓLOGO, </a:t>
            </a:r>
            <a:r>
              <a:rPr lang="es-MX" sz="600" b="1" dirty="0">
                <a:latin typeface="Tahoma" panose="020B0604030504040204" pitchFamily="34" charset="0"/>
                <a:ea typeface="Tahoma" panose="020B0604030504040204" pitchFamily="34" charset="0"/>
                <a:cs typeface="Tahoma" panose="020B0604030504040204" pitchFamily="34" charset="0"/>
              </a:rPr>
              <a:t>26</a:t>
            </a:r>
            <a:r>
              <a:rPr lang="es-MX" sz="600" dirty="0">
                <a:latin typeface="Tahoma" panose="020B0604030504040204" pitchFamily="34" charset="0"/>
                <a:ea typeface="Tahoma" panose="020B0604030504040204" pitchFamily="34" charset="0"/>
                <a:cs typeface="Tahoma" panose="020B0604030504040204" pitchFamily="34" charset="0"/>
              </a:rPr>
              <a:t>.PEDIATRA, </a:t>
            </a:r>
            <a:r>
              <a:rPr lang="es-MX" sz="600" b="1" dirty="0">
                <a:latin typeface="Tahoma" panose="020B0604030504040204" pitchFamily="34" charset="0"/>
                <a:ea typeface="Tahoma" panose="020B0604030504040204" pitchFamily="34" charset="0"/>
                <a:cs typeface="Tahoma" panose="020B0604030504040204" pitchFamily="34" charset="0"/>
              </a:rPr>
              <a:t>27</a:t>
            </a:r>
            <a:r>
              <a:rPr lang="es-MX" sz="600" dirty="0">
                <a:latin typeface="Tahoma" panose="020B0604030504040204" pitchFamily="34" charset="0"/>
                <a:ea typeface="Tahoma" panose="020B0604030504040204" pitchFamily="34" charset="0"/>
                <a:cs typeface="Tahoma" panose="020B0604030504040204" pitchFamily="34" charset="0"/>
              </a:rPr>
              <a:t>.PROCTÓLOGO, </a:t>
            </a:r>
            <a:r>
              <a:rPr lang="es-MX" sz="600" b="1" dirty="0">
                <a:latin typeface="Tahoma" panose="020B0604030504040204" pitchFamily="34" charset="0"/>
                <a:ea typeface="Tahoma" panose="020B0604030504040204" pitchFamily="34" charset="0"/>
                <a:cs typeface="Tahoma" panose="020B0604030504040204" pitchFamily="34" charset="0"/>
              </a:rPr>
              <a:t>28</a:t>
            </a:r>
            <a:r>
              <a:rPr lang="es-MX" sz="600" dirty="0">
                <a:latin typeface="Tahoma" panose="020B0604030504040204" pitchFamily="34" charset="0"/>
                <a:ea typeface="Tahoma" panose="020B0604030504040204" pitchFamily="34" charset="0"/>
                <a:cs typeface="Tahoma" panose="020B0604030504040204" pitchFamily="34" charset="0"/>
              </a:rPr>
              <a:t>.PSIQUIÁTRA, </a:t>
            </a:r>
            <a:r>
              <a:rPr lang="es-MX" sz="600" b="1" dirty="0">
                <a:latin typeface="Tahoma" panose="020B0604030504040204" pitchFamily="34" charset="0"/>
                <a:ea typeface="Tahoma" panose="020B0604030504040204" pitchFamily="34" charset="0"/>
                <a:cs typeface="Tahoma" panose="020B0604030504040204" pitchFamily="34" charset="0"/>
              </a:rPr>
              <a:t>29</a:t>
            </a:r>
            <a:r>
              <a:rPr lang="es-MX" sz="600" dirty="0">
                <a:latin typeface="Tahoma" panose="020B0604030504040204" pitchFamily="34" charset="0"/>
                <a:ea typeface="Tahoma" panose="020B0604030504040204" pitchFamily="34" charset="0"/>
                <a:cs typeface="Tahoma" panose="020B0604030504040204" pitchFamily="34" charset="0"/>
              </a:rPr>
              <a:t>.REUMATÓLOGO, </a:t>
            </a:r>
            <a:r>
              <a:rPr lang="es-MX" sz="600" b="1" dirty="0">
                <a:latin typeface="Tahoma" panose="020B0604030504040204" pitchFamily="34" charset="0"/>
                <a:ea typeface="Tahoma" panose="020B0604030504040204" pitchFamily="34" charset="0"/>
                <a:cs typeface="Tahoma" panose="020B0604030504040204" pitchFamily="34" charset="0"/>
              </a:rPr>
              <a:t>30</a:t>
            </a:r>
            <a:r>
              <a:rPr lang="es-MX" sz="600" dirty="0">
                <a:latin typeface="Tahoma" panose="020B0604030504040204" pitchFamily="34" charset="0"/>
                <a:ea typeface="Tahoma" panose="020B0604030504040204" pitchFamily="34" charset="0"/>
                <a:cs typeface="Tahoma" panose="020B0604030504040204" pitchFamily="34" charset="0"/>
              </a:rPr>
              <a:t>.TERAPISTA, </a:t>
            </a:r>
            <a:r>
              <a:rPr lang="es-MX" sz="600" b="1" dirty="0">
                <a:latin typeface="Tahoma" panose="020B0604030504040204" pitchFamily="34" charset="0"/>
                <a:ea typeface="Tahoma" panose="020B0604030504040204" pitchFamily="34" charset="0"/>
                <a:cs typeface="Tahoma" panose="020B0604030504040204" pitchFamily="34" charset="0"/>
              </a:rPr>
              <a:t>31</a:t>
            </a:r>
            <a:r>
              <a:rPr lang="es-MX" sz="600" dirty="0">
                <a:latin typeface="Tahoma" panose="020B0604030504040204" pitchFamily="34" charset="0"/>
                <a:ea typeface="Tahoma" panose="020B0604030504040204" pitchFamily="34" charset="0"/>
                <a:cs typeface="Tahoma" panose="020B0604030504040204" pitchFamily="34" charset="0"/>
              </a:rPr>
              <a:t>.TRAUMATÓLOGO, </a:t>
            </a:r>
            <a:r>
              <a:rPr lang="es-MX" sz="600" b="1" dirty="0">
                <a:latin typeface="Tahoma" panose="020B0604030504040204" pitchFamily="34" charset="0"/>
                <a:ea typeface="Tahoma" panose="020B0604030504040204" pitchFamily="34" charset="0"/>
                <a:cs typeface="Tahoma" panose="020B0604030504040204" pitchFamily="34" charset="0"/>
              </a:rPr>
              <a:t>32</a:t>
            </a:r>
            <a:r>
              <a:rPr lang="es-MX" sz="600" dirty="0">
                <a:latin typeface="Tahoma" panose="020B0604030504040204" pitchFamily="34" charset="0"/>
                <a:ea typeface="Tahoma" panose="020B0604030504040204" pitchFamily="34" charset="0"/>
                <a:cs typeface="Tahoma" panose="020B0604030504040204" pitchFamily="34" charset="0"/>
              </a:rPr>
              <a:t>.URGENCIÓLOGO, </a:t>
            </a:r>
            <a:r>
              <a:rPr lang="es-MX" sz="600" b="1" dirty="0">
                <a:latin typeface="Tahoma" panose="020B0604030504040204" pitchFamily="34" charset="0"/>
                <a:ea typeface="Tahoma" panose="020B0604030504040204" pitchFamily="34" charset="0"/>
                <a:cs typeface="Tahoma" panose="020B0604030504040204" pitchFamily="34" charset="0"/>
              </a:rPr>
              <a:t>33</a:t>
            </a:r>
            <a:r>
              <a:rPr lang="es-MX" sz="600" dirty="0">
                <a:latin typeface="Tahoma" panose="020B0604030504040204" pitchFamily="34" charset="0"/>
                <a:ea typeface="Tahoma" panose="020B0604030504040204" pitchFamily="34" charset="0"/>
                <a:cs typeface="Tahoma" panose="020B0604030504040204" pitchFamily="34" charset="0"/>
              </a:rPr>
              <a:t>.URÓLOGO, </a:t>
            </a:r>
            <a:r>
              <a:rPr lang="es-MX" sz="600" b="1" dirty="0">
                <a:latin typeface="Tahoma" panose="020B0604030504040204" pitchFamily="34" charset="0"/>
                <a:ea typeface="Tahoma" panose="020B0604030504040204" pitchFamily="34" charset="0"/>
                <a:cs typeface="Tahoma" panose="020B0604030504040204" pitchFamily="34" charset="0"/>
              </a:rPr>
              <a:t>88</a:t>
            </a:r>
            <a:r>
              <a:rPr lang="es-MX" sz="600" dirty="0">
                <a:latin typeface="Tahoma" panose="020B0604030504040204" pitchFamily="34" charset="0"/>
                <a:ea typeface="Tahoma" panose="020B0604030504040204" pitchFamily="34" charset="0"/>
                <a:cs typeface="Tahoma" panose="020B0604030504040204" pitchFamily="34" charset="0"/>
              </a:rPr>
              <a:t>.OTROS</a:t>
            </a: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11. CONSEJERÍA DE PLANIFICACIÓN FAMILIAR</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1</a:t>
            </a:r>
            <a:r>
              <a:rPr lang="es-MX" sz="600" dirty="0">
                <a:latin typeface="Tahoma" panose="020B0604030504040204" pitchFamily="34" charset="0"/>
                <a:ea typeface="Tahoma" panose="020B0604030504040204" pitchFamily="34" charset="0"/>
                <a:cs typeface="Tahoma" panose="020B0604030504040204" pitchFamily="34" charset="0"/>
              </a:rPr>
              <a:t>.MÉTODOS ANTICONCEPTIVOS EN GENERAL,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.HORMONAL ORAL,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.INYECTABLE MENSUAL,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.INYECTABLE BIMESTRAL, </a:t>
            </a:r>
            <a:r>
              <a:rPr lang="es-MX" sz="600" b="1" dirty="0">
                <a:latin typeface="Tahoma" panose="020B0604030504040204" pitchFamily="34" charset="0"/>
                <a:ea typeface="Tahoma" panose="020B0604030504040204" pitchFamily="34" charset="0"/>
                <a:cs typeface="Tahoma" panose="020B0604030504040204" pitchFamily="34" charset="0"/>
              </a:rPr>
              <a:t>5</a:t>
            </a:r>
            <a:r>
              <a:rPr lang="es-MX" sz="600" dirty="0">
                <a:latin typeface="Tahoma" panose="020B0604030504040204" pitchFamily="34" charset="0"/>
                <a:ea typeface="Tahoma" panose="020B0604030504040204" pitchFamily="34" charset="0"/>
                <a:cs typeface="Tahoma" panose="020B0604030504040204" pitchFamily="34" charset="0"/>
              </a:rPr>
              <a:t>.INYECTABLE TRIMESTRAL,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.DISPOSITIVO INTRAUTERINO (DIU), </a:t>
            </a:r>
            <a:r>
              <a:rPr lang="es-MX" sz="600" b="1" dirty="0">
                <a:latin typeface="Tahoma" panose="020B0604030504040204" pitchFamily="34" charset="0"/>
                <a:ea typeface="Tahoma" panose="020B0604030504040204" pitchFamily="34" charset="0"/>
                <a:cs typeface="Tahoma" panose="020B0604030504040204" pitchFamily="34" charset="0"/>
              </a:rPr>
              <a:t>7</a:t>
            </a:r>
            <a:r>
              <a:rPr lang="es-MX" sz="600" dirty="0">
                <a:latin typeface="Tahoma" panose="020B0604030504040204" pitchFamily="34" charset="0"/>
                <a:ea typeface="Tahoma" panose="020B0604030504040204" pitchFamily="34" charset="0"/>
                <a:cs typeface="Tahoma" panose="020B0604030504040204" pitchFamily="34" charset="0"/>
              </a:rPr>
              <a:t>.IMPLANTE SUBDÉRMICO, </a:t>
            </a:r>
            <a:r>
              <a:rPr lang="es-MX" sz="600" b="1" dirty="0">
                <a:latin typeface="Tahoma" panose="020B0604030504040204" pitchFamily="34" charset="0"/>
                <a:ea typeface="Tahoma" panose="020B0604030504040204" pitchFamily="34" charset="0"/>
                <a:cs typeface="Tahoma" panose="020B0604030504040204" pitchFamily="34" charset="0"/>
              </a:rPr>
              <a:t>8</a:t>
            </a:r>
            <a:r>
              <a:rPr lang="es-MX" sz="600" dirty="0">
                <a:latin typeface="Tahoma" panose="020B0604030504040204" pitchFamily="34" charset="0"/>
                <a:ea typeface="Tahoma" panose="020B0604030504040204" pitchFamily="34" charset="0"/>
                <a:cs typeface="Tahoma" panose="020B0604030504040204" pitchFamily="34" charset="0"/>
              </a:rPr>
              <a:t>.OTB, </a:t>
            </a:r>
            <a:r>
              <a:rPr lang="es-MX" sz="600" b="1" dirty="0">
                <a:latin typeface="Tahoma" panose="020B0604030504040204" pitchFamily="34" charset="0"/>
                <a:ea typeface="Tahoma" panose="020B0604030504040204" pitchFamily="34" charset="0"/>
                <a:cs typeface="Tahoma" panose="020B0604030504040204" pitchFamily="34" charset="0"/>
              </a:rPr>
              <a:t>9</a:t>
            </a:r>
            <a:r>
              <a:rPr lang="es-MX" sz="600" dirty="0">
                <a:latin typeface="Tahoma" panose="020B0604030504040204" pitchFamily="34" charset="0"/>
                <a:ea typeface="Tahoma" panose="020B0604030504040204" pitchFamily="34" charset="0"/>
                <a:cs typeface="Tahoma" panose="020B0604030504040204" pitchFamily="34" charset="0"/>
              </a:rPr>
              <a:t>.VASECTOMÍA, </a:t>
            </a:r>
            <a:r>
              <a:rPr lang="es-MX" sz="600" b="1" dirty="0">
                <a:latin typeface="Tahoma" panose="020B0604030504040204" pitchFamily="34" charset="0"/>
                <a:ea typeface="Tahoma" panose="020B0604030504040204" pitchFamily="34" charset="0"/>
                <a:cs typeface="Tahoma" panose="020B0604030504040204" pitchFamily="34" charset="0"/>
              </a:rPr>
              <a:t>10</a:t>
            </a:r>
            <a:r>
              <a:rPr lang="es-MX" sz="600" dirty="0">
                <a:latin typeface="Tahoma" panose="020B0604030504040204" pitchFamily="34" charset="0"/>
                <a:ea typeface="Tahoma" panose="020B0604030504040204" pitchFamily="34" charset="0"/>
                <a:cs typeface="Tahoma" panose="020B0604030504040204" pitchFamily="34" charset="0"/>
              </a:rPr>
              <a:t>.PRESERVATIVO MASCULINO, </a:t>
            </a:r>
            <a:r>
              <a:rPr lang="es-MX" sz="600" b="1" dirty="0">
                <a:latin typeface="Tahoma" panose="020B0604030504040204" pitchFamily="34" charset="0"/>
                <a:ea typeface="Tahoma" panose="020B0604030504040204" pitchFamily="34" charset="0"/>
                <a:cs typeface="Tahoma" panose="020B0604030504040204" pitchFamily="34" charset="0"/>
              </a:rPr>
              <a:t>11</a:t>
            </a:r>
            <a:r>
              <a:rPr lang="es-MX" sz="600" dirty="0">
                <a:latin typeface="Tahoma" panose="020B0604030504040204" pitchFamily="34" charset="0"/>
                <a:ea typeface="Tahoma" panose="020B0604030504040204" pitchFamily="34" charset="0"/>
                <a:cs typeface="Tahoma" panose="020B0604030504040204" pitchFamily="34" charset="0"/>
              </a:rPr>
              <a:t>.PRESERVATIVO FEMENINO, </a:t>
            </a:r>
            <a:r>
              <a:rPr lang="es-MX" sz="600" b="1" dirty="0">
                <a:latin typeface="Tahoma" panose="020B0604030504040204" pitchFamily="34" charset="0"/>
                <a:ea typeface="Tahoma" panose="020B0604030504040204" pitchFamily="34" charset="0"/>
                <a:cs typeface="Tahoma" panose="020B0604030504040204" pitchFamily="34" charset="0"/>
              </a:rPr>
              <a:t>12</a:t>
            </a:r>
            <a:r>
              <a:rPr lang="es-MX" sz="600" dirty="0">
                <a:latin typeface="Tahoma" panose="020B0604030504040204" pitchFamily="34" charset="0"/>
                <a:ea typeface="Tahoma" panose="020B0604030504040204" pitchFamily="34" charset="0"/>
                <a:cs typeface="Tahoma" panose="020B0604030504040204" pitchFamily="34" charset="0"/>
              </a:rPr>
              <a:t>.ANTICONCEPCIÓN DE EMERGENCIA, </a:t>
            </a:r>
            <a:r>
              <a:rPr lang="es-MX" sz="600" b="1" dirty="0">
                <a:latin typeface="Tahoma" panose="020B0604030504040204" pitchFamily="34" charset="0"/>
                <a:ea typeface="Tahoma" panose="020B0604030504040204" pitchFamily="34" charset="0"/>
                <a:cs typeface="Tahoma" panose="020B0604030504040204" pitchFamily="34" charset="0"/>
              </a:rPr>
              <a:t>13</a:t>
            </a:r>
            <a:r>
              <a:rPr lang="es-MX" sz="600" dirty="0">
                <a:latin typeface="Tahoma" panose="020B0604030504040204" pitchFamily="34" charset="0"/>
                <a:ea typeface="Tahoma" panose="020B0604030504040204" pitchFamily="34" charset="0"/>
                <a:cs typeface="Tahoma" panose="020B0604030504040204" pitchFamily="34" charset="0"/>
              </a:rPr>
              <a:t>.DIU MEDICADO, </a:t>
            </a:r>
            <a:r>
              <a:rPr lang="es-MX" sz="600" b="1" dirty="0">
                <a:latin typeface="Tahoma" panose="020B0604030504040204" pitchFamily="34" charset="0"/>
                <a:ea typeface="Tahoma" panose="020B0604030504040204" pitchFamily="34" charset="0"/>
                <a:cs typeface="Tahoma" panose="020B0604030504040204" pitchFamily="34" charset="0"/>
              </a:rPr>
              <a:t>14</a:t>
            </a:r>
            <a:r>
              <a:rPr lang="es-MX" sz="600" dirty="0">
                <a:latin typeface="Tahoma" panose="020B0604030504040204" pitchFamily="34" charset="0"/>
                <a:ea typeface="Tahoma" panose="020B0604030504040204" pitchFamily="34" charset="0"/>
                <a:cs typeface="Tahoma" panose="020B0604030504040204" pitchFamily="34" charset="0"/>
              </a:rPr>
              <a:t>.PARCHE DÉRMICO</a:t>
            </a:r>
            <a:endParaRPr lang="pt-BR" sz="600" dirty="0">
              <a:latin typeface="Tahoma" panose="020B0604030504040204" pitchFamily="34" charset="0"/>
              <a:ea typeface="Tahoma" panose="020B0604030504040204" pitchFamily="34" charset="0"/>
              <a:cs typeface="Tahoma" panose="020B0604030504040204" pitchFamily="34" charset="0"/>
            </a:endParaRPr>
          </a:p>
        </p:txBody>
      </p:sp>
      <p:sp>
        <p:nvSpPr>
          <p:cNvPr id="291" name="Rectángulo 290"/>
          <p:cNvSpPr/>
          <p:nvPr/>
        </p:nvSpPr>
        <p:spPr bwMode="auto">
          <a:xfrm>
            <a:off x="227676" y="4298720"/>
            <a:ext cx="2636256" cy="91354"/>
          </a:xfrm>
          <a:prstGeom prst="rect">
            <a:avLst/>
          </a:prstGeom>
          <a:solidFill>
            <a:schemeClr val="bg1">
              <a:lumMod val="50000"/>
            </a:schemeClr>
          </a:solidFill>
          <a:ln w="9525" cap="flat" cmpd="sng" algn="ctr">
            <a:solidFill>
              <a:schemeClr val="bg1">
                <a:lumMod val="50000"/>
              </a:schemeClr>
            </a:solidFill>
            <a:prstDash val="solid"/>
            <a:round/>
            <a:headEnd type="none" w="med" len="med"/>
            <a:tailEnd type="none" w="med" len="med"/>
          </a:ln>
          <a:effectLst/>
        </p:spPr>
        <p:txBody>
          <a:bodyPr vert="horz" wrap="square" lIns="84406" tIns="42203" rIns="84406" bIns="42203" numCol="1" rtlCol="0" anchor="t" anchorCtr="0" compatLnSpc="1">
            <a:prstTxWarp prst="textNoShape">
              <a:avLst/>
            </a:prstTxWarp>
          </a:bodyPr>
          <a:lstStyle/>
          <a:p>
            <a:pPr defTabSz="844083" eaLnBrk="0" fontAlgn="base" hangingPunct="0">
              <a:spcBef>
                <a:spcPct val="0"/>
              </a:spcBef>
              <a:spcAft>
                <a:spcPct val="0"/>
              </a:spcAft>
            </a:pPr>
            <a:endParaRPr lang="es-MX" sz="923">
              <a:latin typeface="Arial" charset="0"/>
            </a:endParaRPr>
          </a:p>
        </p:txBody>
      </p:sp>
      <p:sp>
        <p:nvSpPr>
          <p:cNvPr id="294" name="Text Box 351"/>
          <p:cNvSpPr txBox="1">
            <a:spLocks noChangeArrowheads="1"/>
          </p:cNvSpPr>
          <p:nvPr/>
        </p:nvSpPr>
        <p:spPr bwMode="auto">
          <a:xfrm>
            <a:off x="9025367" y="2629007"/>
            <a:ext cx="1442298" cy="181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r>
              <a:rPr lang="es-MX" altLang="es-MX" sz="462" b="1" dirty="0"/>
              <a:t>CO-MORBILIDADES</a:t>
            </a:r>
            <a:endParaRPr lang="es-ES_tradnl" altLang="es-MX" sz="646" dirty="0"/>
          </a:p>
        </p:txBody>
      </p:sp>
      <p:sp>
        <p:nvSpPr>
          <p:cNvPr id="237" name="Line 59"/>
          <p:cNvSpPr>
            <a:spLocks noChangeShapeType="1"/>
          </p:cNvSpPr>
          <p:nvPr/>
        </p:nvSpPr>
        <p:spPr bwMode="auto">
          <a:xfrm>
            <a:off x="7037125" y="2901096"/>
            <a:ext cx="0" cy="2151453"/>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39" name="Rectángulo 238"/>
          <p:cNvSpPr/>
          <p:nvPr/>
        </p:nvSpPr>
        <p:spPr>
          <a:xfrm>
            <a:off x="6832840" y="2620760"/>
            <a:ext cx="430758" cy="314222"/>
          </a:xfrm>
          <a:prstGeom prst="rect">
            <a:avLst/>
          </a:prstGeom>
        </p:spPr>
        <p:txBody>
          <a:bodyPr wrap="square">
            <a:spAutoFit/>
          </a:bodyPr>
          <a:lstStyle/>
          <a:p>
            <a:pPr algn="ctr"/>
            <a:r>
              <a:rPr lang="es-ES_tradnl" altLang="es-MX" sz="554" b="1" dirty="0"/>
              <a:t>NO </a:t>
            </a:r>
          </a:p>
          <a:p>
            <a:pPr algn="ctr"/>
            <a:r>
              <a:rPr lang="es-ES_tradnl" altLang="es-MX" sz="554" b="1" dirty="0"/>
              <a:t>COVID</a:t>
            </a:r>
            <a:endParaRPr lang="es-ES_tradnl" altLang="es-MX" sz="554" dirty="0"/>
          </a:p>
        </p:txBody>
      </p:sp>
      <p:sp>
        <p:nvSpPr>
          <p:cNvPr id="243" name="Line 345"/>
          <p:cNvSpPr>
            <a:spLocks noChangeShapeType="1"/>
          </p:cNvSpPr>
          <p:nvPr/>
        </p:nvSpPr>
        <p:spPr bwMode="auto">
          <a:xfrm>
            <a:off x="6861130" y="2894860"/>
            <a:ext cx="351501"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45" name="Line 60"/>
          <p:cNvSpPr>
            <a:spLocks noChangeShapeType="1"/>
          </p:cNvSpPr>
          <p:nvPr/>
        </p:nvSpPr>
        <p:spPr bwMode="auto">
          <a:xfrm>
            <a:off x="11001606" y="278764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49" name="Rectángulo 248"/>
          <p:cNvSpPr/>
          <p:nvPr/>
        </p:nvSpPr>
        <p:spPr>
          <a:xfrm rot="16200000">
            <a:off x="10449440" y="3649192"/>
            <a:ext cx="1220870" cy="187871"/>
          </a:xfrm>
          <a:prstGeom prst="rect">
            <a:avLst/>
          </a:prstGeom>
        </p:spPr>
        <p:txBody>
          <a:bodyPr wrap="none">
            <a:spAutoFit/>
          </a:bodyPr>
          <a:lstStyle/>
          <a:p>
            <a:pPr defTabSz="664632"/>
            <a:r>
              <a:rPr lang="es-ES_tradnl" altLang="es-MX" sz="554" b="1" dirty="0"/>
              <a:t>OTRO PROBLEMA DE SALUD</a:t>
            </a:r>
          </a:p>
        </p:txBody>
      </p:sp>
      <p:sp>
        <p:nvSpPr>
          <p:cNvPr id="251" name="Rectángulo 250"/>
          <p:cNvSpPr/>
          <p:nvPr/>
        </p:nvSpPr>
        <p:spPr>
          <a:xfrm rot="16200000">
            <a:off x="10893057" y="3649192"/>
            <a:ext cx="1220870" cy="187871"/>
          </a:xfrm>
          <a:prstGeom prst="rect">
            <a:avLst/>
          </a:prstGeom>
        </p:spPr>
        <p:txBody>
          <a:bodyPr wrap="none">
            <a:spAutoFit/>
          </a:bodyPr>
          <a:lstStyle/>
          <a:p>
            <a:pPr defTabSz="664632"/>
            <a:r>
              <a:rPr lang="es-ES_tradnl" altLang="es-MX" sz="554" b="1" dirty="0"/>
              <a:t>OTRO PROBLEMA DE SALUD</a:t>
            </a:r>
          </a:p>
        </p:txBody>
      </p:sp>
      <p:sp>
        <p:nvSpPr>
          <p:cNvPr id="275" name="Line 345"/>
          <p:cNvSpPr>
            <a:spLocks noChangeShapeType="1"/>
          </p:cNvSpPr>
          <p:nvPr/>
        </p:nvSpPr>
        <p:spPr bwMode="auto">
          <a:xfrm>
            <a:off x="6117995" y="2537225"/>
            <a:ext cx="5775157"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55" name="Line 60"/>
          <p:cNvSpPr>
            <a:spLocks noChangeShapeType="1"/>
          </p:cNvSpPr>
          <p:nvPr/>
        </p:nvSpPr>
        <p:spPr bwMode="auto">
          <a:xfrm>
            <a:off x="11443671" y="278764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82" name="Line 60"/>
          <p:cNvSpPr>
            <a:spLocks noChangeShapeType="1"/>
          </p:cNvSpPr>
          <p:nvPr/>
        </p:nvSpPr>
        <p:spPr bwMode="auto">
          <a:xfrm>
            <a:off x="3212865" y="2419608"/>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83" name="Line 61"/>
          <p:cNvSpPr>
            <a:spLocks noChangeShapeType="1"/>
          </p:cNvSpPr>
          <p:nvPr/>
        </p:nvSpPr>
        <p:spPr bwMode="auto">
          <a:xfrm>
            <a:off x="3096760" y="2419608"/>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84" name="Line 331"/>
          <p:cNvSpPr>
            <a:spLocks noChangeShapeType="1"/>
          </p:cNvSpPr>
          <p:nvPr/>
        </p:nvSpPr>
        <p:spPr bwMode="auto">
          <a:xfrm>
            <a:off x="363707" y="2419608"/>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85" name="Line 63"/>
          <p:cNvSpPr>
            <a:spLocks noChangeShapeType="1"/>
          </p:cNvSpPr>
          <p:nvPr/>
        </p:nvSpPr>
        <p:spPr bwMode="auto">
          <a:xfrm>
            <a:off x="2989564" y="2419608"/>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87" name="Line 60"/>
          <p:cNvSpPr>
            <a:spLocks noChangeShapeType="1"/>
          </p:cNvSpPr>
          <p:nvPr/>
        </p:nvSpPr>
        <p:spPr bwMode="auto">
          <a:xfrm>
            <a:off x="2875582" y="2419608"/>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88" name="Text Box 376"/>
          <p:cNvSpPr txBox="1">
            <a:spLocks noChangeArrowheads="1"/>
          </p:cNvSpPr>
          <p:nvPr/>
        </p:nvSpPr>
        <p:spPr bwMode="auto">
          <a:xfrm>
            <a:off x="7664025" y="1636210"/>
            <a:ext cx="1381196" cy="203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pPr>
            <a:r>
              <a:rPr lang="es-ES_tradnl" altLang="es-MX" sz="646" b="1" dirty="0"/>
              <a:t>ESPECIALIDAD:  </a:t>
            </a:r>
            <a:r>
              <a:rPr lang="es-ES_tradnl" altLang="es-MX" sz="738" b="1" dirty="0"/>
              <a:t> </a:t>
            </a:r>
            <a:endParaRPr lang="es-ES_tradnl" altLang="es-MX" sz="738" b="1" dirty="0">
              <a:solidFill>
                <a:schemeClr val="accent2">
                  <a:lumMod val="75000"/>
                </a:schemeClr>
              </a:solidFill>
            </a:endParaRPr>
          </a:p>
        </p:txBody>
      </p:sp>
      <p:sp>
        <p:nvSpPr>
          <p:cNvPr id="302" name="CuadroTexto 301"/>
          <p:cNvSpPr txBox="1"/>
          <p:nvPr/>
        </p:nvSpPr>
        <p:spPr>
          <a:xfrm>
            <a:off x="11354678" y="4252557"/>
            <a:ext cx="769394" cy="177613"/>
          </a:xfrm>
          <a:prstGeom prst="rect">
            <a:avLst/>
          </a:prstGeom>
          <a:noFill/>
        </p:spPr>
        <p:txBody>
          <a:bodyPr wrap="square" rtlCol="0">
            <a:spAutoFit/>
          </a:bodyPr>
          <a:lstStyle/>
          <a:p>
            <a:r>
              <a:rPr lang="es-MX" sz="554" b="1" dirty="0"/>
              <a:t>5/6  7    10     8    9</a:t>
            </a:r>
            <a:endParaRPr lang="es-MX" sz="1662" b="1" dirty="0"/>
          </a:p>
        </p:txBody>
      </p:sp>
      <p:sp>
        <p:nvSpPr>
          <p:cNvPr id="293" name="Rectángulo 292"/>
          <p:cNvSpPr/>
          <p:nvPr/>
        </p:nvSpPr>
        <p:spPr>
          <a:xfrm rot="16200000">
            <a:off x="11234311" y="3900817"/>
            <a:ext cx="772436" cy="165489"/>
          </a:xfrm>
          <a:prstGeom prst="rect">
            <a:avLst/>
          </a:prstGeom>
        </p:spPr>
        <p:txBody>
          <a:bodyPr wrap="square">
            <a:spAutoFit/>
          </a:bodyPr>
          <a:lstStyle/>
          <a:p>
            <a:pPr defTabSz="664632">
              <a:lnSpc>
                <a:spcPts val="462"/>
              </a:lnSpc>
              <a:spcAft>
                <a:spcPts val="274"/>
              </a:spcAft>
            </a:pPr>
            <a:r>
              <a:rPr lang="es-ES_tradnl" altLang="es-MX" sz="554" b="1" dirty="0"/>
              <a:t>COVID-19</a:t>
            </a:r>
          </a:p>
        </p:txBody>
      </p:sp>
      <p:sp>
        <p:nvSpPr>
          <p:cNvPr id="303" name="Rectángulo 302"/>
          <p:cNvSpPr/>
          <p:nvPr/>
        </p:nvSpPr>
        <p:spPr>
          <a:xfrm rot="16200000">
            <a:off x="11013051" y="3545372"/>
            <a:ext cx="1430158" cy="233313"/>
          </a:xfrm>
          <a:prstGeom prst="rect">
            <a:avLst/>
          </a:prstGeom>
        </p:spPr>
        <p:txBody>
          <a:bodyPr wrap="square">
            <a:spAutoFit/>
          </a:bodyPr>
          <a:lstStyle/>
          <a:p>
            <a:pPr defTabSz="664632">
              <a:lnSpc>
                <a:spcPts val="462"/>
              </a:lnSpc>
              <a:spcAft>
                <a:spcPts val="274"/>
              </a:spcAft>
            </a:pPr>
            <a:r>
              <a:rPr lang="es-ES_tradnl" altLang="es-MX" sz="508" b="1" dirty="0"/>
              <a:t>ESPECIALIDAD PARA OTRO PROBLEMA DE SALUD</a:t>
            </a:r>
          </a:p>
        </p:txBody>
      </p:sp>
      <p:sp>
        <p:nvSpPr>
          <p:cNvPr id="304" name="Line 61"/>
          <p:cNvSpPr>
            <a:spLocks noChangeShapeType="1"/>
          </p:cNvSpPr>
          <p:nvPr/>
        </p:nvSpPr>
        <p:spPr bwMode="auto">
          <a:xfrm>
            <a:off x="11653713" y="3157020"/>
            <a:ext cx="0" cy="1893279"/>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05" name="Line 345"/>
          <p:cNvSpPr>
            <a:spLocks noChangeShapeType="1"/>
          </p:cNvSpPr>
          <p:nvPr/>
        </p:nvSpPr>
        <p:spPr bwMode="auto">
          <a:xfrm>
            <a:off x="11551317" y="3154273"/>
            <a:ext cx="221446"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 name="CuadroTexto 2"/>
          <p:cNvSpPr txBox="1"/>
          <p:nvPr/>
        </p:nvSpPr>
        <p:spPr>
          <a:xfrm>
            <a:off x="10307779" y="1193259"/>
            <a:ext cx="1651761" cy="276999"/>
          </a:xfrm>
          <a:prstGeom prst="rect">
            <a:avLst/>
          </a:prstGeom>
          <a:noFill/>
        </p:spPr>
        <p:txBody>
          <a:bodyPr wrap="square" rtlCol="0">
            <a:spAutoFit/>
          </a:bodyPr>
          <a:lstStyle/>
          <a:p>
            <a:r>
              <a:rPr lang="es-MX" sz="800" b="1" dirty="0">
                <a:solidFill>
                  <a:srgbClr val="0070C0"/>
                </a:solidFill>
              </a:rPr>
              <a:t>  </a:t>
            </a:r>
            <a:r>
              <a:rPr lang="es-MX" sz="1200" b="1" dirty="0">
                <a:solidFill>
                  <a:srgbClr val="0070C0"/>
                </a:solidFill>
              </a:rPr>
              <a:t>2    1      0    9     2     1</a:t>
            </a:r>
          </a:p>
        </p:txBody>
      </p:sp>
      <p:sp>
        <p:nvSpPr>
          <p:cNvPr id="4" name="CuadroTexto 3"/>
          <p:cNvSpPr txBox="1"/>
          <p:nvPr/>
        </p:nvSpPr>
        <p:spPr>
          <a:xfrm>
            <a:off x="349633" y="1608253"/>
            <a:ext cx="1223625" cy="220188"/>
          </a:xfrm>
          <a:prstGeom prst="rect">
            <a:avLst/>
          </a:prstGeom>
          <a:noFill/>
        </p:spPr>
        <p:txBody>
          <a:bodyPr wrap="square" rtlCol="0">
            <a:spAutoFit/>
          </a:bodyPr>
          <a:lstStyle/>
          <a:p>
            <a:r>
              <a:rPr lang="es-MX" sz="831" b="1" dirty="0">
                <a:solidFill>
                  <a:srgbClr val="0070C0"/>
                </a:solidFill>
              </a:rPr>
              <a:t>ASSSA000030</a:t>
            </a:r>
          </a:p>
        </p:txBody>
      </p:sp>
      <p:sp>
        <p:nvSpPr>
          <p:cNvPr id="306" name="CuadroTexto 305"/>
          <p:cNvSpPr txBox="1"/>
          <p:nvPr/>
        </p:nvSpPr>
        <p:spPr>
          <a:xfrm>
            <a:off x="1395973" y="1612969"/>
            <a:ext cx="1540476" cy="220188"/>
          </a:xfrm>
          <a:prstGeom prst="rect">
            <a:avLst/>
          </a:prstGeom>
          <a:noFill/>
        </p:spPr>
        <p:txBody>
          <a:bodyPr wrap="square" rtlCol="0">
            <a:spAutoFit/>
          </a:bodyPr>
          <a:lstStyle/>
          <a:p>
            <a:r>
              <a:rPr lang="es-MX" sz="831" b="1" dirty="0">
                <a:solidFill>
                  <a:srgbClr val="0070C0"/>
                </a:solidFill>
              </a:rPr>
              <a:t>Hospital Tercer Milenio </a:t>
            </a:r>
          </a:p>
        </p:txBody>
      </p:sp>
      <p:sp>
        <p:nvSpPr>
          <p:cNvPr id="5" name="CuadroTexto 4"/>
          <p:cNvSpPr txBox="1"/>
          <p:nvPr/>
        </p:nvSpPr>
        <p:spPr>
          <a:xfrm>
            <a:off x="168837" y="4466430"/>
            <a:ext cx="119241" cy="416078"/>
          </a:xfrm>
          <a:prstGeom prst="rect">
            <a:avLst/>
          </a:prstGeom>
          <a:noFill/>
        </p:spPr>
        <p:txBody>
          <a:bodyPr wrap="square" rtlCol="0">
            <a:spAutoFit/>
          </a:bodyPr>
          <a:lstStyle/>
          <a:p>
            <a:r>
              <a:rPr lang="es-MX" sz="1662" b="1" dirty="0">
                <a:solidFill>
                  <a:srgbClr val="0070C0"/>
                </a:solidFill>
              </a:rPr>
              <a:t>1</a:t>
            </a:r>
          </a:p>
        </p:txBody>
      </p:sp>
      <p:sp>
        <p:nvSpPr>
          <p:cNvPr id="311" name="CuadroTexto 310"/>
          <p:cNvSpPr txBox="1"/>
          <p:nvPr/>
        </p:nvSpPr>
        <p:spPr>
          <a:xfrm>
            <a:off x="5926779" y="4588537"/>
            <a:ext cx="203220" cy="261610"/>
          </a:xfrm>
          <a:prstGeom prst="rect">
            <a:avLst/>
          </a:prstGeom>
          <a:noFill/>
        </p:spPr>
        <p:txBody>
          <a:bodyPr vert="horz" wrap="square" rtlCol="0">
            <a:spAutoFit/>
          </a:bodyPr>
          <a:lstStyle/>
          <a:p>
            <a:r>
              <a:rPr lang="es-MX" sz="1100" b="1" dirty="0">
                <a:solidFill>
                  <a:srgbClr val="0070C0"/>
                </a:solidFill>
              </a:rPr>
              <a:t>X      </a:t>
            </a:r>
          </a:p>
        </p:txBody>
      </p:sp>
      <p:sp>
        <p:nvSpPr>
          <p:cNvPr id="7" name="CuadroTexto 6"/>
          <p:cNvSpPr txBox="1"/>
          <p:nvPr/>
        </p:nvSpPr>
        <p:spPr>
          <a:xfrm>
            <a:off x="11148536" y="1606691"/>
            <a:ext cx="407932" cy="220188"/>
          </a:xfrm>
          <a:prstGeom prst="rect">
            <a:avLst/>
          </a:prstGeom>
          <a:noFill/>
        </p:spPr>
        <p:txBody>
          <a:bodyPr wrap="square" rtlCol="0">
            <a:spAutoFit/>
          </a:bodyPr>
          <a:lstStyle/>
          <a:p>
            <a:r>
              <a:rPr lang="es-MX" sz="831" b="1" dirty="0">
                <a:solidFill>
                  <a:srgbClr val="0070C0"/>
                </a:solidFill>
              </a:rPr>
              <a:t>4</a:t>
            </a:r>
          </a:p>
        </p:txBody>
      </p:sp>
      <p:sp>
        <p:nvSpPr>
          <p:cNvPr id="312" name="Text Box 20">
            <a:extLst>
              <a:ext uri="{FF2B5EF4-FFF2-40B4-BE49-F238E27FC236}">
                <a16:creationId xmlns:a16="http://schemas.microsoft.com/office/drawing/2014/main" id="{84803423-EB24-45D5-96C0-3A87F8520678}"/>
              </a:ext>
            </a:extLst>
          </p:cNvPr>
          <p:cNvSpPr txBox="1">
            <a:spLocks noChangeArrowheads="1"/>
          </p:cNvSpPr>
          <p:nvPr/>
        </p:nvSpPr>
        <p:spPr bwMode="auto">
          <a:xfrm>
            <a:off x="10681298" y="1000496"/>
            <a:ext cx="1199716" cy="260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386" tIns="44693" rIns="89386" bIns="44693">
            <a:spAutoFit/>
          </a:bodyPr>
          <a:lstStyle>
            <a:lvl1pPr defTabSz="968375">
              <a:defRPr sz="1000">
                <a:solidFill>
                  <a:schemeClr val="tx1"/>
                </a:solidFill>
                <a:latin typeface="Arial" charset="0"/>
              </a:defRPr>
            </a:lvl1pPr>
            <a:lvl2pPr marL="742950" indent="-285750" defTabSz="968375">
              <a:defRPr sz="1000">
                <a:solidFill>
                  <a:schemeClr val="tx1"/>
                </a:solidFill>
                <a:latin typeface="Arial" charset="0"/>
              </a:defRPr>
            </a:lvl2pPr>
            <a:lvl3pPr marL="1143000" indent="-228600" defTabSz="968375">
              <a:defRPr sz="1000">
                <a:solidFill>
                  <a:schemeClr val="tx1"/>
                </a:solidFill>
                <a:latin typeface="Arial" charset="0"/>
              </a:defRPr>
            </a:lvl3pPr>
            <a:lvl4pPr marL="1600200" indent="-228600" defTabSz="968375">
              <a:defRPr sz="1000">
                <a:solidFill>
                  <a:schemeClr val="tx1"/>
                </a:solidFill>
                <a:latin typeface="Arial" charset="0"/>
              </a:defRPr>
            </a:lvl4pPr>
            <a:lvl5pPr marL="2057400" indent="-228600" defTabSz="968375">
              <a:defRPr sz="1000">
                <a:solidFill>
                  <a:schemeClr val="tx1"/>
                </a:solidFill>
                <a:latin typeface="Arial" charset="0"/>
              </a:defRPr>
            </a:lvl5pPr>
            <a:lvl6pPr marL="2514600" indent="-228600" defTabSz="968375" eaLnBrk="0" fontAlgn="base" hangingPunct="0">
              <a:spcBef>
                <a:spcPct val="0"/>
              </a:spcBef>
              <a:spcAft>
                <a:spcPct val="0"/>
              </a:spcAft>
              <a:defRPr sz="1000">
                <a:solidFill>
                  <a:schemeClr val="tx1"/>
                </a:solidFill>
                <a:latin typeface="Arial" charset="0"/>
              </a:defRPr>
            </a:lvl6pPr>
            <a:lvl7pPr marL="2971800" indent="-228600" defTabSz="968375" eaLnBrk="0" fontAlgn="base" hangingPunct="0">
              <a:spcBef>
                <a:spcPct val="0"/>
              </a:spcBef>
              <a:spcAft>
                <a:spcPct val="0"/>
              </a:spcAft>
              <a:defRPr sz="1000">
                <a:solidFill>
                  <a:schemeClr val="tx1"/>
                </a:solidFill>
                <a:latin typeface="Arial" charset="0"/>
              </a:defRPr>
            </a:lvl7pPr>
            <a:lvl8pPr marL="3429000" indent="-228600" defTabSz="968375" eaLnBrk="0" fontAlgn="base" hangingPunct="0">
              <a:spcBef>
                <a:spcPct val="0"/>
              </a:spcBef>
              <a:spcAft>
                <a:spcPct val="0"/>
              </a:spcAft>
              <a:defRPr sz="1000">
                <a:solidFill>
                  <a:schemeClr val="tx1"/>
                </a:solidFill>
                <a:latin typeface="Arial" charset="0"/>
              </a:defRPr>
            </a:lvl8pPr>
            <a:lvl9pPr marL="3886200" indent="-228600" defTabSz="968375" eaLnBrk="0" fontAlgn="base" hangingPunct="0">
              <a:spcBef>
                <a:spcPct val="0"/>
              </a:spcBef>
              <a:spcAft>
                <a:spcPct val="0"/>
              </a:spcAft>
              <a:defRPr sz="1000">
                <a:solidFill>
                  <a:schemeClr val="tx1"/>
                </a:solidFill>
                <a:latin typeface="Arial" charset="0"/>
              </a:defRPr>
            </a:lvl9pPr>
          </a:lstStyle>
          <a:p>
            <a:pPr algn="r">
              <a:spcBef>
                <a:spcPct val="50000"/>
              </a:spcBef>
              <a:defRPr/>
            </a:pPr>
            <a:r>
              <a:rPr lang="es-ES_tradnl" sz="831" b="1" dirty="0"/>
              <a:t>SINBA-SIS-40-P</a:t>
            </a:r>
            <a:endParaRPr lang="es-ES_tradnl" sz="923" b="1" dirty="0"/>
          </a:p>
        </p:txBody>
      </p:sp>
      <p:sp>
        <p:nvSpPr>
          <p:cNvPr id="313" name="Line 21">
            <a:extLst>
              <a:ext uri="{FF2B5EF4-FFF2-40B4-BE49-F238E27FC236}">
                <a16:creationId xmlns:a16="http://schemas.microsoft.com/office/drawing/2014/main" id="{9CA7B974-8F0E-4C07-AF02-9887BBA11B8C}"/>
              </a:ext>
            </a:extLst>
          </p:cNvPr>
          <p:cNvSpPr>
            <a:spLocks noChangeShapeType="1"/>
          </p:cNvSpPr>
          <p:nvPr/>
        </p:nvSpPr>
        <p:spPr bwMode="auto">
          <a:xfrm flipH="1">
            <a:off x="224858" y="1535271"/>
            <a:ext cx="11783257" cy="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s-MX" sz="1662"/>
          </a:p>
        </p:txBody>
      </p:sp>
      <p:sp>
        <p:nvSpPr>
          <p:cNvPr id="316" name="Rectangle 25">
            <a:extLst>
              <a:ext uri="{FF2B5EF4-FFF2-40B4-BE49-F238E27FC236}">
                <a16:creationId xmlns:a16="http://schemas.microsoft.com/office/drawing/2014/main" id="{EBDCB3EC-9B64-4924-844E-BC50333E768A}"/>
              </a:ext>
            </a:extLst>
          </p:cNvPr>
          <p:cNvSpPr>
            <a:spLocks noChangeArrowheads="1"/>
          </p:cNvSpPr>
          <p:nvPr/>
        </p:nvSpPr>
        <p:spPr bwMode="auto">
          <a:xfrm>
            <a:off x="215560" y="1200166"/>
            <a:ext cx="11792555" cy="5522021"/>
          </a:xfrm>
          <a:prstGeom prst="rect">
            <a:avLst/>
          </a:prstGeom>
          <a:noFill/>
          <a:ln w="222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defRPr/>
            </a:pPr>
            <a:endParaRPr lang="es-MX" altLang="es-MX" sz="923"/>
          </a:p>
        </p:txBody>
      </p:sp>
      <p:sp>
        <p:nvSpPr>
          <p:cNvPr id="317" name="Rectangle 36">
            <a:extLst>
              <a:ext uri="{FF2B5EF4-FFF2-40B4-BE49-F238E27FC236}">
                <a16:creationId xmlns:a16="http://schemas.microsoft.com/office/drawing/2014/main" id="{7EA2777B-2A7B-4926-B70F-1B415C7473AC}"/>
              </a:ext>
            </a:extLst>
          </p:cNvPr>
          <p:cNvSpPr>
            <a:spLocks noChangeArrowheads="1"/>
          </p:cNvSpPr>
          <p:nvPr/>
        </p:nvSpPr>
        <p:spPr bwMode="auto">
          <a:xfrm>
            <a:off x="1412175" y="1179148"/>
            <a:ext cx="9662829" cy="36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386" tIns="44693" rIns="89386" bIns="44693" anchor="ctr"/>
          <a:lstStyle>
            <a:lvl1pPr defTabSz="968375">
              <a:defRPr sz="1000">
                <a:solidFill>
                  <a:schemeClr val="tx1"/>
                </a:solidFill>
                <a:latin typeface="Arial" panose="020B0604020202020204" pitchFamily="34" charset="0"/>
              </a:defRPr>
            </a:lvl1pPr>
            <a:lvl2pPr marL="742950" indent="-285750" defTabSz="968375">
              <a:defRPr sz="1000">
                <a:solidFill>
                  <a:schemeClr val="tx1"/>
                </a:solidFill>
                <a:latin typeface="Arial" panose="020B0604020202020204" pitchFamily="34" charset="0"/>
              </a:defRPr>
            </a:lvl2pPr>
            <a:lvl3pPr marL="1143000" indent="-228600" defTabSz="968375">
              <a:defRPr sz="1000">
                <a:solidFill>
                  <a:schemeClr val="tx1"/>
                </a:solidFill>
                <a:latin typeface="Arial" panose="020B0604020202020204" pitchFamily="34" charset="0"/>
              </a:defRPr>
            </a:lvl3pPr>
            <a:lvl4pPr marL="1600200" indent="-228600" defTabSz="968375">
              <a:defRPr sz="1000">
                <a:solidFill>
                  <a:schemeClr val="tx1"/>
                </a:solidFill>
                <a:latin typeface="Arial" panose="020B0604020202020204" pitchFamily="34" charset="0"/>
              </a:defRPr>
            </a:lvl4pPr>
            <a:lvl5pPr marL="2057400" indent="-228600" defTabSz="968375">
              <a:defRPr sz="1000">
                <a:solidFill>
                  <a:schemeClr val="tx1"/>
                </a:solidFill>
                <a:latin typeface="Arial" panose="020B0604020202020204" pitchFamily="34" charset="0"/>
              </a:defRPr>
            </a:lvl5pPr>
            <a:lvl6pPr marL="2514600" indent="-228600" defTabSz="968375" eaLnBrk="0" fontAlgn="base" hangingPunct="0">
              <a:spcBef>
                <a:spcPct val="0"/>
              </a:spcBef>
              <a:spcAft>
                <a:spcPct val="0"/>
              </a:spcAft>
              <a:defRPr sz="1000">
                <a:solidFill>
                  <a:schemeClr val="tx1"/>
                </a:solidFill>
                <a:latin typeface="Arial" panose="020B0604020202020204" pitchFamily="34" charset="0"/>
              </a:defRPr>
            </a:lvl6pPr>
            <a:lvl7pPr marL="2971800" indent="-228600" defTabSz="968375" eaLnBrk="0" fontAlgn="base" hangingPunct="0">
              <a:spcBef>
                <a:spcPct val="0"/>
              </a:spcBef>
              <a:spcAft>
                <a:spcPct val="0"/>
              </a:spcAft>
              <a:defRPr sz="1000">
                <a:solidFill>
                  <a:schemeClr val="tx1"/>
                </a:solidFill>
                <a:latin typeface="Arial" panose="020B0604020202020204" pitchFamily="34" charset="0"/>
              </a:defRPr>
            </a:lvl7pPr>
            <a:lvl8pPr marL="3429000" indent="-228600" defTabSz="968375" eaLnBrk="0" fontAlgn="base" hangingPunct="0">
              <a:spcBef>
                <a:spcPct val="0"/>
              </a:spcBef>
              <a:spcAft>
                <a:spcPct val="0"/>
              </a:spcAft>
              <a:defRPr sz="1000">
                <a:solidFill>
                  <a:schemeClr val="tx1"/>
                </a:solidFill>
                <a:latin typeface="Arial" panose="020B0604020202020204" pitchFamily="34" charset="0"/>
              </a:defRPr>
            </a:lvl8pPr>
            <a:lvl9pPr marL="3886200" indent="-228600" defTabSz="968375" eaLnBrk="0" fontAlgn="base" hangingPunct="0">
              <a:spcBef>
                <a:spcPct val="0"/>
              </a:spcBef>
              <a:spcAft>
                <a:spcPct val="0"/>
              </a:spcAft>
              <a:defRPr sz="1000">
                <a:solidFill>
                  <a:schemeClr val="tx1"/>
                </a:solidFill>
                <a:latin typeface="Arial" panose="020B0604020202020204" pitchFamily="34" charset="0"/>
              </a:defRPr>
            </a:lvl9pPr>
          </a:lstStyle>
          <a:p>
            <a:pPr algn="ctr">
              <a:defRPr/>
            </a:pPr>
            <a:r>
              <a:rPr lang="en-US" altLang="es-MX" sz="1200" b="1" dirty="0">
                <a:solidFill>
                  <a:schemeClr val="tx2"/>
                </a:solidFill>
              </a:rPr>
              <a:t>H O J A   D I A R I A   D E   A T E N C I O N E S   A   D I S T A N C I A</a:t>
            </a:r>
          </a:p>
        </p:txBody>
      </p:sp>
      <p:grpSp>
        <p:nvGrpSpPr>
          <p:cNvPr id="318" name="Group 44">
            <a:extLst>
              <a:ext uri="{FF2B5EF4-FFF2-40B4-BE49-F238E27FC236}">
                <a16:creationId xmlns:a16="http://schemas.microsoft.com/office/drawing/2014/main" id="{8EFD959E-0414-4F9B-8D1F-CE1135CAB43B}"/>
              </a:ext>
            </a:extLst>
          </p:cNvPr>
          <p:cNvGrpSpPr>
            <a:grpSpLocks/>
          </p:cNvGrpSpPr>
          <p:nvPr/>
        </p:nvGrpSpPr>
        <p:grpSpPr bwMode="auto">
          <a:xfrm>
            <a:off x="9853587" y="1226439"/>
            <a:ext cx="1965426" cy="367940"/>
            <a:chOff x="3368" y="354"/>
            <a:chExt cx="1268" cy="323"/>
          </a:xfrm>
        </p:grpSpPr>
        <p:sp>
          <p:nvSpPr>
            <p:cNvPr id="320" name="Text Box 45">
              <a:extLst>
                <a:ext uri="{FF2B5EF4-FFF2-40B4-BE49-F238E27FC236}">
                  <a16:creationId xmlns:a16="http://schemas.microsoft.com/office/drawing/2014/main" id="{AB1F4150-CB20-46C1-A2EB-D1B2C22E0234}"/>
                </a:ext>
              </a:extLst>
            </p:cNvPr>
            <p:cNvSpPr txBox="1">
              <a:spLocks noChangeArrowheads="1"/>
            </p:cNvSpPr>
            <p:nvPr userDrawn="1"/>
          </p:nvSpPr>
          <p:spPr bwMode="auto">
            <a:xfrm>
              <a:off x="3368" y="369"/>
              <a:ext cx="400" cy="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660" tIns="47330" rIns="94660" bIns="47330">
              <a:spAutoFit/>
            </a:bodyPr>
            <a:lstStyle>
              <a:lvl1pPr defTabSz="968375">
                <a:defRPr sz="1000">
                  <a:solidFill>
                    <a:schemeClr val="tx1"/>
                  </a:solidFill>
                  <a:latin typeface="Arial" charset="0"/>
                </a:defRPr>
              </a:lvl1pPr>
              <a:lvl2pPr marL="742950" indent="-285750" defTabSz="968375">
                <a:defRPr sz="1000">
                  <a:solidFill>
                    <a:schemeClr val="tx1"/>
                  </a:solidFill>
                  <a:latin typeface="Arial" charset="0"/>
                </a:defRPr>
              </a:lvl2pPr>
              <a:lvl3pPr marL="1143000" indent="-228600" defTabSz="968375">
                <a:defRPr sz="1000">
                  <a:solidFill>
                    <a:schemeClr val="tx1"/>
                  </a:solidFill>
                  <a:latin typeface="Arial" charset="0"/>
                </a:defRPr>
              </a:lvl3pPr>
              <a:lvl4pPr marL="1600200" indent="-228600" defTabSz="968375">
                <a:defRPr sz="1000">
                  <a:solidFill>
                    <a:schemeClr val="tx1"/>
                  </a:solidFill>
                  <a:latin typeface="Arial" charset="0"/>
                </a:defRPr>
              </a:lvl4pPr>
              <a:lvl5pPr marL="2057400" indent="-228600" defTabSz="968375">
                <a:defRPr sz="1000">
                  <a:solidFill>
                    <a:schemeClr val="tx1"/>
                  </a:solidFill>
                  <a:latin typeface="Arial" charset="0"/>
                </a:defRPr>
              </a:lvl5pPr>
              <a:lvl6pPr marL="2514600" indent="-228600" defTabSz="968375" eaLnBrk="0" fontAlgn="base" hangingPunct="0">
                <a:spcBef>
                  <a:spcPct val="0"/>
                </a:spcBef>
                <a:spcAft>
                  <a:spcPct val="0"/>
                </a:spcAft>
                <a:defRPr sz="1000">
                  <a:solidFill>
                    <a:schemeClr val="tx1"/>
                  </a:solidFill>
                  <a:latin typeface="Arial" charset="0"/>
                </a:defRPr>
              </a:lvl6pPr>
              <a:lvl7pPr marL="2971800" indent="-228600" defTabSz="968375" eaLnBrk="0" fontAlgn="base" hangingPunct="0">
                <a:spcBef>
                  <a:spcPct val="0"/>
                </a:spcBef>
                <a:spcAft>
                  <a:spcPct val="0"/>
                </a:spcAft>
                <a:defRPr sz="1000">
                  <a:solidFill>
                    <a:schemeClr val="tx1"/>
                  </a:solidFill>
                  <a:latin typeface="Arial" charset="0"/>
                </a:defRPr>
              </a:lvl7pPr>
              <a:lvl8pPr marL="3429000" indent="-228600" defTabSz="968375" eaLnBrk="0" fontAlgn="base" hangingPunct="0">
                <a:spcBef>
                  <a:spcPct val="0"/>
                </a:spcBef>
                <a:spcAft>
                  <a:spcPct val="0"/>
                </a:spcAft>
                <a:defRPr sz="1000">
                  <a:solidFill>
                    <a:schemeClr val="tx1"/>
                  </a:solidFill>
                  <a:latin typeface="Arial" charset="0"/>
                </a:defRPr>
              </a:lvl8pPr>
              <a:lvl9pPr marL="3886200" indent="-228600" defTabSz="968375" eaLnBrk="0" fontAlgn="base" hangingPunct="0">
                <a:spcBef>
                  <a:spcPct val="0"/>
                </a:spcBef>
                <a:spcAft>
                  <a:spcPct val="0"/>
                </a:spcAft>
                <a:defRPr sz="1000">
                  <a:solidFill>
                    <a:schemeClr val="tx1"/>
                  </a:solidFill>
                  <a:latin typeface="Arial" charset="0"/>
                </a:defRPr>
              </a:lvl9pPr>
            </a:lstStyle>
            <a:p>
              <a:pPr>
                <a:spcBef>
                  <a:spcPct val="50000"/>
                </a:spcBef>
                <a:defRPr/>
              </a:pPr>
              <a:r>
                <a:rPr lang="es-ES_tradnl" sz="738" b="1" dirty="0"/>
                <a:t>FECHA:</a:t>
              </a:r>
              <a:endParaRPr lang="es-ES_tradnl" sz="1015" b="1" dirty="0"/>
            </a:p>
          </p:txBody>
        </p:sp>
        <p:sp>
          <p:nvSpPr>
            <p:cNvPr id="323" name="Text Box 46">
              <a:extLst>
                <a:ext uri="{FF2B5EF4-FFF2-40B4-BE49-F238E27FC236}">
                  <a16:creationId xmlns:a16="http://schemas.microsoft.com/office/drawing/2014/main" id="{FAE41959-0893-40B0-BDDD-8C19B0882808}"/>
                </a:ext>
              </a:extLst>
            </p:cNvPr>
            <p:cNvSpPr txBox="1">
              <a:spLocks noChangeArrowheads="1"/>
            </p:cNvSpPr>
            <p:nvPr userDrawn="1"/>
          </p:nvSpPr>
          <p:spPr bwMode="auto">
            <a:xfrm>
              <a:off x="3706" y="487"/>
              <a:ext cx="930" cy="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660" tIns="47330" rIns="94660" bIns="47330">
              <a:spAutoFit/>
            </a:bodyPr>
            <a:lstStyle>
              <a:lvl1pPr defTabSz="968375">
                <a:defRPr sz="1000">
                  <a:solidFill>
                    <a:schemeClr val="tx1"/>
                  </a:solidFill>
                  <a:latin typeface="Arial" charset="0"/>
                </a:defRPr>
              </a:lvl1pPr>
              <a:lvl2pPr marL="742950" indent="-285750" defTabSz="968375">
                <a:defRPr sz="1000">
                  <a:solidFill>
                    <a:schemeClr val="tx1"/>
                  </a:solidFill>
                  <a:latin typeface="Arial" charset="0"/>
                </a:defRPr>
              </a:lvl2pPr>
              <a:lvl3pPr marL="1143000" indent="-228600" defTabSz="968375">
                <a:defRPr sz="1000">
                  <a:solidFill>
                    <a:schemeClr val="tx1"/>
                  </a:solidFill>
                  <a:latin typeface="Arial" charset="0"/>
                </a:defRPr>
              </a:lvl3pPr>
              <a:lvl4pPr marL="1600200" indent="-228600" defTabSz="968375">
                <a:defRPr sz="1000">
                  <a:solidFill>
                    <a:schemeClr val="tx1"/>
                  </a:solidFill>
                  <a:latin typeface="Arial" charset="0"/>
                </a:defRPr>
              </a:lvl4pPr>
              <a:lvl5pPr marL="2057400" indent="-228600" defTabSz="968375">
                <a:defRPr sz="1000">
                  <a:solidFill>
                    <a:schemeClr val="tx1"/>
                  </a:solidFill>
                  <a:latin typeface="Arial" charset="0"/>
                </a:defRPr>
              </a:lvl5pPr>
              <a:lvl6pPr marL="2514600" indent="-228600" defTabSz="968375" eaLnBrk="0" fontAlgn="base" hangingPunct="0">
                <a:spcBef>
                  <a:spcPct val="0"/>
                </a:spcBef>
                <a:spcAft>
                  <a:spcPct val="0"/>
                </a:spcAft>
                <a:defRPr sz="1000">
                  <a:solidFill>
                    <a:schemeClr val="tx1"/>
                  </a:solidFill>
                  <a:latin typeface="Arial" charset="0"/>
                </a:defRPr>
              </a:lvl6pPr>
              <a:lvl7pPr marL="2971800" indent="-228600" defTabSz="968375" eaLnBrk="0" fontAlgn="base" hangingPunct="0">
                <a:spcBef>
                  <a:spcPct val="0"/>
                </a:spcBef>
                <a:spcAft>
                  <a:spcPct val="0"/>
                </a:spcAft>
                <a:defRPr sz="1000">
                  <a:solidFill>
                    <a:schemeClr val="tx1"/>
                  </a:solidFill>
                  <a:latin typeface="Arial" charset="0"/>
                </a:defRPr>
              </a:lvl7pPr>
              <a:lvl8pPr marL="3429000" indent="-228600" defTabSz="968375" eaLnBrk="0" fontAlgn="base" hangingPunct="0">
                <a:spcBef>
                  <a:spcPct val="0"/>
                </a:spcBef>
                <a:spcAft>
                  <a:spcPct val="0"/>
                </a:spcAft>
                <a:defRPr sz="1000">
                  <a:solidFill>
                    <a:schemeClr val="tx1"/>
                  </a:solidFill>
                  <a:latin typeface="Arial" charset="0"/>
                </a:defRPr>
              </a:lvl8pPr>
              <a:lvl9pPr marL="3886200" indent="-228600" defTabSz="968375" eaLnBrk="0" fontAlgn="base" hangingPunct="0">
                <a:spcBef>
                  <a:spcPct val="0"/>
                </a:spcBef>
                <a:spcAft>
                  <a:spcPct val="0"/>
                </a:spcAft>
                <a:defRPr sz="1000">
                  <a:solidFill>
                    <a:schemeClr val="tx1"/>
                  </a:solidFill>
                  <a:latin typeface="Arial" charset="0"/>
                </a:defRPr>
              </a:lvl9pPr>
            </a:lstStyle>
            <a:p>
              <a:pPr>
                <a:defRPr/>
              </a:pPr>
              <a:r>
                <a:rPr lang="es-ES_tradnl" sz="554" b="1" dirty="0"/>
                <a:t>     DÍA                 MES              AÑO</a:t>
              </a:r>
              <a:endParaRPr lang="es-ES_tradnl" sz="554" dirty="0">
                <a:latin typeface="Times New Roman" pitchFamily="18" charset="0"/>
              </a:endParaRPr>
            </a:p>
          </p:txBody>
        </p:sp>
        <p:grpSp>
          <p:nvGrpSpPr>
            <p:cNvPr id="324" name="Group 47">
              <a:extLst>
                <a:ext uri="{FF2B5EF4-FFF2-40B4-BE49-F238E27FC236}">
                  <a16:creationId xmlns:a16="http://schemas.microsoft.com/office/drawing/2014/main" id="{6B5B04E1-C176-497F-AFE6-66BA34221D50}"/>
                </a:ext>
              </a:extLst>
            </p:cNvPr>
            <p:cNvGrpSpPr>
              <a:grpSpLocks/>
            </p:cNvGrpSpPr>
            <p:nvPr userDrawn="1"/>
          </p:nvGrpSpPr>
          <p:grpSpPr bwMode="auto">
            <a:xfrm>
              <a:off x="3702" y="354"/>
              <a:ext cx="931" cy="249"/>
              <a:chOff x="3702" y="360"/>
              <a:chExt cx="931" cy="249"/>
            </a:xfrm>
          </p:grpSpPr>
          <p:sp>
            <p:nvSpPr>
              <p:cNvPr id="327" name="Rectangle 48">
                <a:extLst>
                  <a:ext uri="{FF2B5EF4-FFF2-40B4-BE49-F238E27FC236}">
                    <a16:creationId xmlns:a16="http://schemas.microsoft.com/office/drawing/2014/main" id="{E35E6A9E-1C33-4E46-9E27-44C2130B3639}"/>
                  </a:ext>
                </a:extLst>
              </p:cNvPr>
              <p:cNvSpPr>
                <a:spLocks noChangeArrowheads="1"/>
              </p:cNvSpPr>
              <p:nvPr userDrawn="1"/>
            </p:nvSpPr>
            <p:spPr bwMode="auto">
              <a:xfrm>
                <a:off x="3702" y="360"/>
                <a:ext cx="931" cy="249"/>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94660" tIns="47330" rIns="94660" bIns="47330">
                <a:spAutoFit/>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defRPr/>
                </a:pPr>
                <a:endParaRPr lang="es-MX" altLang="es-MX" sz="923"/>
              </a:p>
            </p:txBody>
          </p:sp>
          <p:sp>
            <p:nvSpPr>
              <p:cNvPr id="328" name="Line 49">
                <a:extLst>
                  <a:ext uri="{FF2B5EF4-FFF2-40B4-BE49-F238E27FC236}">
                    <a16:creationId xmlns:a16="http://schemas.microsoft.com/office/drawing/2014/main" id="{7CB30465-D492-4DBA-B541-AF4776BC5A41}"/>
                  </a:ext>
                </a:extLst>
              </p:cNvPr>
              <p:cNvSpPr>
                <a:spLocks noChangeShapeType="1"/>
              </p:cNvSpPr>
              <p:nvPr userDrawn="1"/>
            </p:nvSpPr>
            <p:spPr bwMode="auto">
              <a:xfrm flipV="1">
                <a:off x="4325" y="363"/>
                <a:ext cx="0" cy="15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lIns="94660" tIns="47330" rIns="94660" bIns="47330">
                <a:spAutoFit/>
              </a:bodyPr>
              <a:lstStyle/>
              <a:p>
                <a:endParaRPr lang="es-MX" sz="1662"/>
              </a:p>
            </p:txBody>
          </p:sp>
          <p:sp>
            <p:nvSpPr>
              <p:cNvPr id="330" name="Line 50">
                <a:extLst>
                  <a:ext uri="{FF2B5EF4-FFF2-40B4-BE49-F238E27FC236}">
                    <a16:creationId xmlns:a16="http://schemas.microsoft.com/office/drawing/2014/main" id="{15F05C78-2730-4BF4-B129-3439689E9F9E}"/>
                  </a:ext>
                </a:extLst>
              </p:cNvPr>
              <p:cNvSpPr>
                <a:spLocks noChangeShapeType="1"/>
              </p:cNvSpPr>
              <p:nvPr userDrawn="1"/>
            </p:nvSpPr>
            <p:spPr bwMode="auto">
              <a:xfrm flipV="1">
                <a:off x="4016" y="363"/>
                <a:ext cx="0" cy="14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lIns="94660" tIns="47330" rIns="94660" bIns="47330">
                <a:spAutoFit/>
              </a:bodyPr>
              <a:lstStyle/>
              <a:p>
                <a:endParaRPr lang="es-MX" sz="1662"/>
              </a:p>
            </p:txBody>
          </p:sp>
          <p:sp>
            <p:nvSpPr>
              <p:cNvPr id="331" name="Line 51">
                <a:extLst>
                  <a:ext uri="{FF2B5EF4-FFF2-40B4-BE49-F238E27FC236}">
                    <a16:creationId xmlns:a16="http://schemas.microsoft.com/office/drawing/2014/main" id="{57927E56-509F-4BB0-AB74-9FDAC7E2A8D2}"/>
                  </a:ext>
                </a:extLst>
              </p:cNvPr>
              <p:cNvSpPr>
                <a:spLocks noChangeShapeType="1"/>
              </p:cNvSpPr>
              <p:nvPr userDrawn="1"/>
            </p:nvSpPr>
            <p:spPr bwMode="auto">
              <a:xfrm>
                <a:off x="3861" y="447"/>
                <a:ext cx="0" cy="6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s-MX" sz="1662"/>
              </a:p>
            </p:txBody>
          </p:sp>
          <p:sp>
            <p:nvSpPr>
              <p:cNvPr id="332" name="Line 52">
                <a:extLst>
                  <a:ext uri="{FF2B5EF4-FFF2-40B4-BE49-F238E27FC236}">
                    <a16:creationId xmlns:a16="http://schemas.microsoft.com/office/drawing/2014/main" id="{F1F7CA61-874B-4A7A-9E6A-CC0EB25BD9FC}"/>
                  </a:ext>
                </a:extLst>
              </p:cNvPr>
              <p:cNvSpPr>
                <a:spLocks noChangeShapeType="1"/>
              </p:cNvSpPr>
              <p:nvPr userDrawn="1"/>
            </p:nvSpPr>
            <p:spPr bwMode="auto">
              <a:xfrm>
                <a:off x="4477" y="442"/>
                <a:ext cx="0" cy="6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s-MX" sz="1662"/>
              </a:p>
            </p:txBody>
          </p:sp>
          <p:sp>
            <p:nvSpPr>
              <p:cNvPr id="333" name="Line 53">
                <a:extLst>
                  <a:ext uri="{FF2B5EF4-FFF2-40B4-BE49-F238E27FC236}">
                    <a16:creationId xmlns:a16="http://schemas.microsoft.com/office/drawing/2014/main" id="{F4609151-45DA-4D5B-9AD1-71724CF42E2F}"/>
                  </a:ext>
                </a:extLst>
              </p:cNvPr>
              <p:cNvSpPr>
                <a:spLocks noChangeShapeType="1"/>
              </p:cNvSpPr>
              <p:nvPr userDrawn="1"/>
            </p:nvSpPr>
            <p:spPr bwMode="auto">
              <a:xfrm>
                <a:off x="4171" y="445"/>
                <a:ext cx="0" cy="6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s-MX" sz="1662"/>
              </a:p>
            </p:txBody>
          </p:sp>
        </p:grpSp>
      </p:grpSp>
      <p:sp>
        <p:nvSpPr>
          <p:cNvPr id="334" name="Text Box 381">
            <a:extLst>
              <a:ext uri="{FF2B5EF4-FFF2-40B4-BE49-F238E27FC236}">
                <a16:creationId xmlns:a16="http://schemas.microsoft.com/office/drawing/2014/main" id="{3F7B1ED9-273E-463F-8E32-63D6499BB1E9}"/>
              </a:ext>
            </a:extLst>
          </p:cNvPr>
          <p:cNvSpPr txBox="1">
            <a:spLocks noChangeArrowheads="1"/>
          </p:cNvSpPr>
          <p:nvPr/>
        </p:nvSpPr>
        <p:spPr bwMode="auto">
          <a:xfrm>
            <a:off x="10951496" y="6702549"/>
            <a:ext cx="1172576" cy="26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386" tIns="44693" rIns="89386" bIns="44693"/>
          <a:lstStyle>
            <a:lvl1pPr defTabSz="968375">
              <a:defRPr sz="1000">
                <a:solidFill>
                  <a:schemeClr val="tx1"/>
                </a:solidFill>
                <a:latin typeface="Arial" panose="020B0604020202020204" pitchFamily="34" charset="0"/>
              </a:defRPr>
            </a:lvl1pPr>
            <a:lvl2pPr marL="742950" indent="-285750" defTabSz="968375">
              <a:defRPr sz="1000">
                <a:solidFill>
                  <a:schemeClr val="tx1"/>
                </a:solidFill>
                <a:latin typeface="Arial" panose="020B0604020202020204" pitchFamily="34" charset="0"/>
              </a:defRPr>
            </a:lvl2pPr>
            <a:lvl3pPr marL="1143000" indent="-228600" defTabSz="968375">
              <a:defRPr sz="1000">
                <a:solidFill>
                  <a:schemeClr val="tx1"/>
                </a:solidFill>
                <a:latin typeface="Arial" panose="020B0604020202020204" pitchFamily="34" charset="0"/>
              </a:defRPr>
            </a:lvl3pPr>
            <a:lvl4pPr marL="1600200" indent="-228600" defTabSz="968375">
              <a:defRPr sz="1000">
                <a:solidFill>
                  <a:schemeClr val="tx1"/>
                </a:solidFill>
                <a:latin typeface="Arial" panose="020B0604020202020204" pitchFamily="34" charset="0"/>
              </a:defRPr>
            </a:lvl4pPr>
            <a:lvl5pPr marL="2057400" indent="-228600" defTabSz="968375">
              <a:defRPr sz="1000">
                <a:solidFill>
                  <a:schemeClr val="tx1"/>
                </a:solidFill>
                <a:latin typeface="Arial" panose="020B0604020202020204" pitchFamily="34" charset="0"/>
              </a:defRPr>
            </a:lvl5pPr>
            <a:lvl6pPr marL="2514600" indent="-228600" defTabSz="968375" eaLnBrk="0" fontAlgn="base" hangingPunct="0">
              <a:spcBef>
                <a:spcPct val="0"/>
              </a:spcBef>
              <a:spcAft>
                <a:spcPct val="0"/>
              </a:spcAft>
              <a:defRPr sz="1000">
                <a:solidFill>
                  <a:schemeClr val="tx1"/>
                </a:solidFill>
                <a:latin typeface="Arial" panose="020B0604020202020204" pitchFamily="34" charset="0"/>
              </a:defRPr>
            </a:lvl6pPr>
            <a:lvl7pPr marL="2971800" indent="-228600" defTabSz="968375" eaLnBrk="0" fontAlgn="base" hangingPunct="0">
              <a:spcBef>
                <a:spcPct val="0"/>
              </a:spcBef>
              <a:spcAft>
                <a:spcPct val="0"/>
              </a:spcAft>
              <a:defRPr sz="1000">
                <a:solidFill>
                  <a:schemeClr val="tx1"/>
                </a:solidFill>
                <a:latin typeface="Arial" panose="020B0604020202020204" pitchFamily="34" charset="0"/>
              </a:defRPr>
            </a:lvl7pPr>
            <a:lvl8pPr marL="3429000" indent="-228600" defTabSz="968375" eaLnBrk="0" fontAlgn="base" hangingPunct="0">
              <a:spcBef>
                <a:spcPct val="0"/>
              </a:spcBef>
              <a:spcAft>
                <a:spcPct val="0"/>
              </a:spcAft>
              <a:defRPr sz="1000">
                <a:solidFill>
                  <a:schemeClr val="tx1"/>
                </a:solidFill>
                <a:latin typeface="Arial" panose="020B0604020202020204" pitchFamily="34" charset="0"/>
              </a:defRPr>
            </a:lvl8pPr>
            <a:lvl9pPr marL="3886200" indent="-228600" defTabSz="968375" eaLnBrk="0" fontAlgn="base" hangingPunct="0">
              <a:spcBef>
                <a:spcPct val="0"/>
              </a:spcBef>
              <a:spcAft>
                <a:spcPct val="0"/>
              </a:spcAft>
              <a:defRPr sz="1000">
                <a:solidFill>
                  <a:schemeClr val="tx1"/>
                </a:solidFill>
                <a:latin typeface="Arial" panose="020B0604020202020204" pitchFamily="34" charset="0"/>
              </a:defRPr>
            </a:lvl9pPr>
          </a:lstStyle>
          <a:p>
            <a:pPr algn="r">
              <a:spcBef>
                <a:spcPct val="50000"/>
              </a:spcBef>
            </a:pPr>
            <a:r>
              <a:rPr lang="es-ES_tradnl" altLang="es-MX" sz="831" b="1" dirty="0"/>
              <a:t>SIS-2021</a:t>
            </a:r>
            <a:endParaRPr lang="es-ES_tradnl" altLang="es-MX" sz="923" b="1" dirty="0"/>
          </a:p>
        </p:txBody>
      </p:sp>
      <p:pic>
        <p:nvPicPr>
          <p:cNvPr id="335" name="Imagen 334">
            <a:extLst>
              <a:ext uri="{FF2B5EF4-FFF2-40B4-BE49-F238E27FC236}">
                <a16:creationId xmlns:a16="http://schemas.microsoft.com/office/drawing/2014/main" id="{7765A77A-A4E2-477E-91A9-79B2D4D2DA2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6700" y="1162884"/>
            <a:ext cx="1578557" cy="397192"/>
          </a:xfrm>
          <a:prstGeom prst="rect">
            <a:avLst/>
          </a:prstGeom>
        </p:spPr>
      </p:pic>
      <p:sp>
        <p:nvSpPr>
          <p:cNvPr id="336" name="Line 331"/>
          <p:cNvSpPr>
            <a:spLocks noChangeShapeType="1"/>
          </p:cNvSpPr>
          <p:nvPr/>
        </p:nvSpPr>
        <p:spPr bwMode="auto">
          <a:xfrm>
            <a:off x="506582" y="2429133"/>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37" name="Título 5"/>
          <p:cNvSpPr txBox="1">
            <a:spLocks/>
          </p:cNvSpPr>
          <p:nvPr/>
        </p:nvSpPr>
        <p:spPr>
          <a:xfrm>
            <a:off x="0" y="277302"/>
            <a:ext cx="121920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3600" dirty="0">
                <a:solidFill>
                  <a:srgbClr val="A42145"/>
                </a:solidFill>
                <a:latin typeface="Montserrat SemiBold" panose="00000700000000000000" pitchFamily="2" charset="0"/>
              </a:rPr>
              <a:t>PASE DE VISITA A DISTANCIA</a:t>
            </a:r>
            <a:endParaRPr lang="es-MX" sz="2000" dirty="0">
              <a:solidFill>
                <a:srgbClr val="A42145"/>
              </a:solidFill>
              <a:latin typeface="Montserrat SemiBold" panose="00000700000000000000" pitchFamily="2" charset="0"/>
            </a:endParaRPr>
          </a:p>
        </p:txBody>
      </p:sp>
      <p:sp>
        <p:nvSpPr>
          <p:cNvPr id="207" name="CuadroTexto 206"/>
          <p:cNvSpPr txBox="1"/>
          <p:nvPr/>
        </p:nvSpPr>
        <p:spPr>
          <a:xfrm>
            <a:off x="2893114" y="4333972"/>
            <a:ext cx="292388" cy="647424"/>
          </a:xfrm>
          <a:prstGeom prst="rect">
            <a:avLst/>
          </a:prstGeom>
          <a:noFill/>
        </p:spPr>
        <p:txBody>
          <a:bodyPr vert="vert270" wrap="square" rtlCol="0">
            <a:spAutoFit/>
          </a:bodyPr>
          <a:lstStyle/>
          <a:p>
            <a:r>
              <a:rPr lang="es-MX" sz="700" b="1" dirty="0">
                <a:solidFill>
                  <a:srgbClr val="0070C0"/>
                </a:solidFill>
              </a:rPr>
              <a:t>      46 A</a:t>
            </a:r>
            <a:r>
              <a:rPr lang="es-MX" sz="600" b="1" dirty="0">
                <a:solidFill>
                  <a:srgbClr val="0070C0"/>
                </a:solidFill>
              </a:rPr>
              <a:t>    </a:t>
            </a:r>
          </a:p>
        </p:txBody>
      </p:sp>
      <p:sp>
        <p:nvSpPr>
          <p:cNvPr id="211" name="CuadroTexto 210"/>
          <p:cNvSpPr txBox="1"/>
          <p:nvPr/>
        </p:nvSpPr>
        <p:spPr>
          <a:xfrm>
            <a:off x="3046595" y="4560199"/>
            <a:ext cx="122124" cy="369332"/>
          </a:xfrm>
          <a:prstGeom prst="rect">
            <a:avLst/>
          </a:prstGeom>
          <a:noFill/>
        </p:spPr>
        <p:txBody>
          <a:bodyPr wrap="square" rtlCol="0">
            <a:spAutoFit/>
          </a:bodyPr>
          <a:lstStyle/>
          <a:p>
            <a:r>
              <a:rPr lang="es-MX" b="1" dirty="0">
                <a:solidFill>
                  <a:srgbClr val="0070C0"/>
                </a:solidFill>
              </a:rPr>
              <a:t>2</a:t>
            </a:r>
          </a:p>
        </p:txBody>
      </p:sp>
      <p:sp>
        <p:nvSpPr>
          <p:cNvPr id="224" name="CuadroTexto 223"/>
          <p:cNvSpPr txBox="1"/>
          <p:nvPr/>
        </p:nvSpPr>
        <p:spPr>
          <a:xfrm>
            <a:off x="11619824" y="4550408"/>
            <a:ext cx="432788" cy="246221"/>
          </a:xfrm>
          <a:prstGeom prst="rect">
            <a:avLst/>
          </a:prstGeom>
          <a:noFill/>
        </p:spPr>
        <p:txBody>
          <a:bodyPr vert="horz" wrap="square" rtlCol="0">
            <a:spAutoFit/>
          </a:bodyPr>
          <a:lstStyle/>
          <a:p>
            <a:pPr algn="ctr"/>
            <a:r>
              <a:rPr lang="es-MX" sz="1000" b="1" dirty="0">
                <a:solidFill>
                  <a:srgbClr val="0070C0"/>
                </a:solidFill>
              </a:rPr>
              <a:t>2</a:t>
            </a:r>
          </a:p>
        </p:txBody>
      </p:sp>
      <p:sp>
        <p:nvSpPr>
          <p:cNvPr id="212" name="CuadroTexto 211"/>
          <p:cNvSpPr txBox="1"/>
          <p:nvPr/>
        </p:nvSpPr>
        <p:spPr>
          <a:xfrm>
            <a:off x="323501" y="4469836"/>
            <a:ext cx="122124" cy="369332"/>
          </a:xfrm>
          <a:prstGeom prst="rect">
            <a:avLst/>
          </a:prstGeom>
          <a:noFill/>
        </p:spPr>
        <p:txBody>
          <a:bodyPr wrap="square" rtlCol="0">
            <a:spAutoFit/>
          </a:bodyPr>
          <a:lstStyle/>
          <a:p>
            <a:r>
              <a:rPr lang="es-MX" b="1" dirty="0">
                <a:solidFill>
                  <a:srgbClr val="0070C0"/>
                </a:solidFill>
              </a:rPr>
              <a:t>X</a:t>
            </a:r>
          </a:p>
        </p:txBody>
      </p:sp>
      <p:sp>
        <p:nvSpPr>
          <p:cNvPr id="215" name="CuadroTexto 214"/>
          <p:cNvSpPr txBox="1"/>
          <p:nvPr/>
        </p:nvSpPr>
        <p:spPr>
          <a:xfrm>
            <a:off x="3156098" y="4550194"/>
            <a:ext cx="122124" cy="369332"/>
          </a:xfrm>
          <a:prstGeom prst="rect">
            <a:avLst/>
          </a:prstGeom>
          <a:noFill/>
        </p:spPr>
        <p:txBody>
          <a:bodyPr wrap="square" rtlCol="0">
            <a:spAutoFit/>
          </a:bodyPr>
          <a:lstStyle/>
          <a:p>
            <a:r>
              <a:rPr lang="es-MX" b="1" dirty="0">
                <a:solidFill>
                  <a:srgbClr val="0070C0"/>
                </a:solidFill>
              </a:rPr>
              <a:t>X</a:t>
            </a:r>
          </a:p>
        </p:txBody>
      </p:sp>
      <p:sp>
        <p:nvSpPr>
          <p:cNvPr id="214" name="Rectángulo 213">
            <a:extLst>
              <a:ext uri="{FF2B5EF4-FFF2-40B4-BE49-F238E27FC236}">
                <a16:creationId xmlns:a16="http://schemas.microsoft.com/office/drawing/2014/main" id="{636491E2-3129-48A0-8ABA-4400B5E94E9D}"/>
              </a:ext>
            </a:extLst>
          </p:cNvPr>
          <p:cNvSpPr/>
          <p:nvPr/>
        </p:nvSpPr>
        <p:spPr bwMode="auto">
          <a:xfrm>
            <a:off x="11773672" y="2543533"/>
            <a:ext cx="108000" cy="2510506"/>
          </a:xfrm>
          <a:prstGeom prst="rect">
            <a:avLst/>
          </a:prstGeom>
          <a:solidFill>
            <a:srgbClr val="FFFF00">
              <a:alpha val="3600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MX"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36920295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81000" y="106871"/>
            <a:ext cx="11424920" cy="1325563"/>
          </a:xfrm>
        </p:spPr>
        <p:txBody>
          <a:bodyPr/>
          <a:lstStyle/>
          <a:p>
            <a:r>
              <a:rPr lang="es-MX" dirty="0"/>
              <a:t>REFERIDO A:</a:t>
            </a:r>
          </a:p>
        </p:txBody>
      </p:sp>
      <p:sp>
        <p:nvSpPr>
          <p:cNvPr id="3" name="Subtítulo 2">
            <a:extLst>
              <a:ext uri="{FF2B5EF4-FFF2-40B4-BE49-F238E27FC236}">
                <a16:creationId xmlns:a16="http://schemas.microsoft.com/office/drawing/2014/main" id="{331D73AC-37E8-4FD3-AC6E-9231512D0B7C}"/>
              </a:ext>
            </a:extLst>
          </p:cNvPr>
          <p:cNvSpPr txBox="1">
            <a:spLocks/>
          </p:cNvSpPr>
          <p:nvPr/>
        </p:nvSpPr>
        <p:spPr>
          <a:xfrm>
            <a:off x="856873" y="1231272"/>
            <a:ext cx="10592553" cy="4062624"/>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404040"/>
                </a:solidFill>
                <a:latin typeface="Montserrat SemiBold" panose="000007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 sz="1800" dirty="0">
                <a:latin typeface="Montserrat" panose="00000500000000000000" pitchFamily="2" charset="0"/>
                <a:ea typeface="Times New Roman" panose="02020603050405020304" pitchFamily="18" charset="0"/>
                <a:cs typeface="Arial" panose="020B0604020202020204" pitchFamily="34" charset="0"/>
              </a:rPr>
              <a:t>Posterior a algún Tipo de atención a distancia y en caso de que se haga la referencia del paciente, indique el código en la celda según corresponda:</a:t>
            </a:r>
          </a:p>
          <a:p>
            <a:endParaRPr lang="es-ES" sz="1800" dirty="0">
              <a:latin typeface="Montserrat" panose="00000500000000000000" pitchFamily="2" charset="0"/>
              <a:ea typeface="Times New Roman" panose="02020603050405020304" pitchFamily="18" charset="0"/>
              <a:cs typeface="Arial" panose="020B0604020202020204" pitchFamily="34" charset="0"/>
            </a:endParaRPr>
          </a:p>
          <a:p>
            <a:r>
              <a:rPr lang="es-ES" sz="1800" b="1" dirty="0">
                <a:latin typeface="Montserrat" panose="00000500000000000000" pitchFamily="2" charset="0"/>
                <a:ea typeface="Times New Roman" panose="02020603050405020304" pitchFamily="18" charset="0"/>
                <a:cs typeface="Arial" panose="020B0604020202020204" pitchFamily="34" charset="0"/>
              </a:rPr>
              <a:t>1</a:t>
            </a:r>
            <a:r>
              <a:rPr lang="es-ES" sz="1800" dirty="0">
                <a:latin typeface="Montserrat" panose="00000500000000000000" pitchFamily="2" charset="0"/>
                <a:ea typeface="Times New Roman" panose="02020603050405020304" pitchFamily="18" charset="0"/>
                <a:cs typeface="Arial" panose="020B0604020202020204" pitchFamily="34" charset="0"/>
              </a:rPr>
              <a:t>.UNIDAD DE SALUD</a:t>
            </a:r>
          </a:p>
          <a:p>
            <a:r>
              <a:rPr lang="es-ES" sz="1800" b="1" dirty="0">
                <a:latin typeface="Montserrat" panose="00000500000000000000" pitchFamily="2" charset="0"/>
                <a:ea typeface="Times New Roman" panose="02020603050405020304" pitchFamily="18" charset="0"/>
                <a:cs typeface="Arial" panose="020B0604020202020204" pitchFamily="34" charset="0"/>
              </a:rPr>
              <a:t>2</a:t>
            </a:r>
            <a:r>
              <a:rPr lang="es-ES" sz="1800" dirty="0">
                <a:latin typeface="Montserrat" panose="00000500000000000000" pitchFamily="2" charset="0"/>
                <a:ea typeface="Times New Roman" panose="02020603050405020304" pitchFamily="18" charset="0"/>
                <a:cs typeface="Arial" panose="020B0604020202020204" pitchFamily="34" charset="0"/>
              </a:rPr>
              <a:t>.URGENCIAS</a:t>
            </a:r>
          </a:p>
          <a:p>
            <a:r>
              <a:rPr lang="es-ES" sz="1800" b="1" dirty="0">
                <a:latin typeface="Montserrat" panose="00000500000000000000" pitchFamily="2" charset="0"/>
                <a:ea typeface="Times New Roman" panose="02020603050405020304" pitchFamily="18" charset="0"/>
                <a:cs typeface="Arial" panose="020B0604020202020204" pitchFamily="34" charset="0"/>
              </a:rPr>
              <a:t>3</a:t>
            </a:r>
            <a:r>
              <a:rPr lang="es-ES" sz="1800" dirty="0">
                <a:latin typeface="Montserrat" panose="00000500000000000000" pitchFamily="2" charset="0"/>
                <a:ea typeface="Times New Roman" panose="02020603050405020304" pitchFamily="18" charset="0"/>
                <a:cs typeface="Arial" panose="020B0604020202020204" pitchFamily="34" charset="0"/>
              </a:rPr>
              <a:t>.HOSPITAL 2 NIVEL</a:t>
            </a:r>
          </a:p>
          <a:p>
            <a:r>
              <a:rPr lang="es-ES" sz="1800" b="1" dirty="0">
                <a:latin typeface="Montserrat" panose="00000500000000000000" pitchFamily="2" charset="0"/>
                <a:ea typeface="Times New Roman" panose="02020603050405020304" pitchFamily="18" charset="0"/>
                <a:cs typeface="Arial" panose="020B0604020202020204" pitchFamily="34" charset="0"/>
              </a:rPr>
              <a:t>4</a:t>
            </a:r>
            <a:r>
              <a:rPr lang="es-ES" sz="1800" dirty="0">
                <a:latin typeface="Montserrat" panose="00000500000000000000" pitchFamily="2" charset="0"/>
                <a:ea typeface="Times New Roman" panose="02020603050405020304" pitchFamily="18" charset="0"/>
                <a:cs typeface="Arial" panose="020B0604020202020204" pitchFamily="34" charset="0"/>
              </a:rPr>
              <a:t>.HOSPITAL 3 NIVEL (INSTITUTO DE SALUD U HOSPITAL DE ALTA ESPECIALIDAD), </a:t>
            </a:r>
            <a:r>
              <a:rPr lang="es-ES" sz="1800" b="1" dirty="0">
                <a:latin typeface="Montserrat" panose="00000500000000000000" pitchFamily="2" charset="0"/>
                <a:ea typeface="Times New Roman" panose="02020603050405020304" pitchFamily="18" charset="0"/>
                <a:cs typeface="Arial" panose="020B0604020202020204" pitchFamily="34" charset="0"/>
              </a:rPr>
              <a:t>5</a:t>
            </a:r>
            <a:r>
              <a:rPr lang="es-ES" sz="1800" dirty="0">
                <a:latin typeface="Montserrat" panose="00000500000000000000" pitchFamily="2" charset="0"/>
                <a:ea typeface="Times New Roman" panose="02020603050405020304" pitchFamily="18" charset="0"/>
                <a:cs typeface="Arial" panose="020B0604020202020204" pitchFamily="34" charset="0"/>
              </a:rPr>
              <a:t>.UNEMES</a:t>
            </a:r>
          </a:p>
          <a:p>
            <a:r>
              <a:rPr lang="es-ES" sz="1800" b="1" dirty="0">
                <a:latin typeface="Montserrat" panose="00000500000000000000" pitchFamily="2" charset="0"/>
                <a:ea typeface="Times New Roman" panose="02020603050405020304" pitchFamily="18" charset="0"/>
                <a:cs typeface="Arial" panose="020B0604020202020204" pitchFamily="34" charset="0"/>
              </a:rPr>
              <a:t>6</a:t>
            </a:r>
            <a:r>
              <a:rPr lang="es-ES" sz="1800" dirty="0">
                <a:latin typeface="Montserrat" panose="00000500000000000000" pitchFamily="2" charset="0"/>
                <a:ea typeface="Times New Roman" panose="02020603050405020304" pitchFamily="18" charset="0"/>
                <a:cs typeface="Arial" panose="020B0604020202020204" pitchFamily="34" charset="0"/>
              </a:rPr>
              <a:t>.URGENCIAS</a:t>
            </a:r>
          </a:p>
          <a:p>
            <a:r>
              <a:rPr lang="es-ES" sz="1800" b="1" dirty="0">
                <a:latin typeface="Montserrat" panose="00000500000000000000" pitchFamily="2" charset="0"/>
                <a:ea typeface="Times New Roman" panose="02020603050405020304" pitchFamily="18" charset="0"/>
                <a:cs typeface="Arial" panose="020B0604020202020204" pitchFamily="34" charset="0"/>
              </a:rPr>
              <a:t>7</a:t>
            </a:r>
            <a:r>
              <a:rPr lang="es-ES" sz="1800" dirty="0">
                <a:latin typeface="Montserrat" panose="00000500000000000000" pitchFamily="2" charset="0"/>
                <a:ea typeface="Times New Roman" panose="02020603050405020304" pitchFamily="18" charset="0"/>
                <a:cs typeface="Arial" panose="020B0604020202020204" pitchFamily="34" charset="0"/>
              </a:rPr>
              <a:t>.UNIDAD </a:t>
            </a:r>
            <a:r>
              <a:rPr lang="es-ES" sz="1800" dirty="0">
                <a:solidFill>
                  <a:srgbClr val="000000"/>
                </a:solidFill>
                <a:latin typeface="Montserrat" panose="00000500000000000000" pitchFamily="2" charset="0"/>
                <a:ea typeface="Times New Roman" panose="02020603050405020304" pitchFamily="18" charset="0"/>
                <a:cs typeface="Arial" panose="020B0604020202020204" pitchFamily="34" charset="0"/>
              </a:rPr>
              <a:t>PSIQUATRICA Y DE SALUD MENTAL</a:t>
            </a:r>
          </a:p>
          <a:p>
            <a:r>
              <a:rPr lang="es-ES" sz="1800" b="1" dirty="0">
                <a:solidFill>
                  <a:srgbClr val="000000"/>
                </a:solidFill>
                <a:latin typeface="Montserrat" panose="00000500000000000000" pitchFamily="2" charset="0"/>
                <a:ea typeface="Times New Roman" panose="02020603050405020304" pitchFamily="18" charset="0"/>
                <a:cs typeface="Arial" panose="020B0604020202020204" pitchFamily="34" charset="0"/>
              </a:rPr>
              <a:t>8</a:t>
            </a:r>
            <a:r>
              <a:rPr lang="es-ES" sz="1800" dirty="0">
                <a:solidFill>
                  <a:srgbClr val="000000"/>
                </a:solidFill>
                <a:latin typeface="Montserrat" panose="00000500000000000000" pitchFamily="2" charset="0"/>
                <a:ea typeface="Times New Roman" panose="02020603050405020304" pitchFamily="18" charset="0"/>
                <a:cs typeface="Arial" panose="020B0604020202020204" pitchFamily="34" charset="0"/>
              </a:rPr>
              <a:t>.OTRA</a:t>
            </a:r>
            <a:endParaRPr lang="es-ES" sz="1800" dirty="0">
              <a:latin typeface="Montserrat" panose="00000500000000000000" pitchFamily="2"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20136639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1">
            <a:extLst>
              <a:ext uri="{FF2B5EF4-FFF2-40B4-BE49-F238E27FC236}">
                <a16:creationId xmlns:a16="http://schemas.microsoft.com/office/drawing/2014/main" id="{EB2D943A-B99B-A940-9C9B-4981D70C82E6}"/>
              </a:ext>
            </a:extLst>
          </p:cNvPr>
          <p:cNvSpPr>
            <a:spLocks noGrp="1"/>
          </p:cNvSpPr>
          <p:nvPr>
            <p:ph type="body" sz="quarter" idx="13"/>
          </p:nvPr>
        </p:nvSpPr>
        <p:spPr>
          <a:xfrm>
            <a:off x="1088396" y="2885880"/>
            <a:ext cx="10126721" cy="561931"/>
          </a:xfrm>
        </p:spPr>
        <p:txBody>
          <a:bodyPr>
            <a:normAutofit fontScale="92500" lnSpcReduction="10000"/>
          </a:bodyPr>
          <a:lstStyle/>
          <a:p>
            <a:r>
              <a:rPr lang="es-MX" dirty="0"/>
              <a:t>¡GRACIAS!</a:t>
            </a:r>
          </a:p>
        </p:txBody>
      </p:sp>
      <p:sp>
        <p:nvSpPr>
          <p:cNvPr id="6" name="Marcador de texto 1"/>
          <p:cNvSpPr>
            <a:spLocks noGrp="1"/>
          </p:cNvSpPr>
          <p:nvPr>
            <p:ph type="body" sz="quarter" idx="13"/>
          </p:nvPr>
        </p:nvSpPr>
        <p:spPr>
          <a:xfrm>
            <a:off x="1579756" y="4323976"/>
            <a:ext cx="9144000" cy="1101969"/>
          </a:xfrm>
        </p:spPr>
        <p:txBody>
          <a:bodyPr>
            <a:normAutofit/>
          </a:bodyPr>
          <a:lstStyle/>
          <a:p>
            <a:r>
              <a:rPr lang="es-MX" sz="2800" dirty="0">
                <a:solidFill>
                  <a:schemeClr val="accent4">
                    <a:lumMod val="20000"/>
                    <a:lumOff val="80000"/>
                  </a:schemeClr>
                </a:solidFill>
              </a:rPr>
              <a:t>Alicia Mercado Sandoval</a:t>
            </a:r>
          </a:p>
          <a:p>
            <a:r>
              <a:rPr lang="es-MX" sz="2800" dirty="0">
                <a:solidFill>
                  <a:schemeClr val="accent4">
                    <a:lumMod val="20000"/>
                    <a:lumOff val="80000"/>
                  </a:schemeClr>
                </a:solidFill>
              </a:rPr>
              <a:t>alicia.mercado@salud.gob.mx</a:t>
            </a:r>
          </a:p>
        </p:txBody>
      </p:sp>
    </p:spTree>
    <p:extLst>
      <p:ext uri="{BB962C8B-B14F-4D97-AF65-F5344CB8AC3E}">
        <p14:creationId xmlns:p14="http://schemas.microsoft.com/office/powerpoint/2010/main" val="19072235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81000" y="483949"/>
            <a:ext cx="11424920" cy="1325563"/>
          </a:xfrm>
        </p:spPr>
        <p:txBody>
          <a:bodyPr/>
          <a:lstStyle/>
          <a:p>
            <a:r>
              <a:rPr lang="es-MX" dirty="0"/>
              <a:t>Asesoría a distancia</a:t>
            </a:r>
          </a:p>
        </p:txBody>
      </p:sp>
      <p:sp>
        <p:nvSpPr>
          <p:cNvPr id="7" name="Subtítulo 2">
            <a:extLst>
              <a:ext uri="{FF2B5EF4-FFF2-40B4-BE49-F238E27FC236}">
                <a16:creationId xmlns:a16="http://schemas.microsoft.com/office/drawing/2014/main" id="{331D73AC-37E8-4FD3-AC6E-9231512D0B7C}"/>
              </a:ext>
            </a:extLst>
          </p:cNvPr>
          <p:cNvSpPr txBox="1">
            <a:spLocks/>
          </p:cNvSpPr>
          <p:nvPr/>
        </p:nvSpPr>
        <p:spPr>
          <a:xfrm>
            <a:off x="951141" y="1507263"/>
            <a:ext cx="10592553" cy="4466188"/>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404040"/>
                </a:solidFill>
                <a:latin typeface="Montserrat SemiBold" panose="000007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_tradnl" sz="1800" b="1" dirty="0">
                <a:solidFill>
                  <a:srgbClr val="235D3C"/>
                </a:solidFill>
                <a:latin typeface="Montserrat" panose="00000500000000000000" pitchFamily="2" charset="0"/>
                <a:ea typeface="Times New Roman" panose="02020603050405020304" pitchFamily="18" charset="0"/>
                <a:cs typeface="Mongolian Baiti" panose="03000500000000000000" pitchFamily="66" charset="0"/>
              </a:rPr>
              <a:t>Esta acción se refiere al proceso de diálogo e interacción, dinámico y confidencial entre un consejero profesional de la salud y el consultante (paciente o familiar).</a:t>
            </a:r>
          </a:p>
          <a:p>
            <a:endParaRPr lang="es-ES_tradnl" sz="1800" dirty="0">
              <a:solidFill>
                <a:srgbClr val="235D3C"/>
              </a:solidFill>
              <a:latin typeface="Montserrat" panose="00000500000000000000" pitchFamily="2" charset="0"/>
              <a:ea typeface="Times New Roman" panose="02020603050405020304" pitchFamily="18" charset="0"/>
              <a:cs typeface="Mongolian Baiti" panose="03000500000000000000" pitchFamily="66" charset="0"/>
            </a:endParaRPr>
          </a:p>
          <a:p>
            <a:r>
              <a:rPr lang="es-ES_tradnl" sz="1800" b="1" dirty="0">
                <a:solidFill>
                  <a:srgbClr val="691B31"/>
                </a:solidFill>
                <a:latin typeface="Montserrat" panose="00000500000000000000" pitchFamily="2" charset="0"/>
                <a:ea typeface="Times New Roman" panose="02020603050405020304" pitchFamily="18" charset="0"/>
                <a:cs typeface="Mongolian Baiti" panose="03000500000000000000" pitchFamily="66" charset="0"/>
              </a:rPr>
              <a:t>COVID-19</a:t>
            </a:r>
          </a:p>
          <a:p>
            <a:r>
              <a:rPr lang="es-ES_tradnl" sz="1800" dirty="0">
                <a:latin typeface="Montserrat" panose="00000500000000000000" pitchFamily="2" charset="0"/>
                <a:ea typeface="Times New Roman" panose="02020603050405020304" pitchFamily="18" charset="0"/>
                <a:cs typeface="Mongolian Baiti" panose="03000500000000000000" pitchFamily="66" charset="0"/>
              </a:rPr>
              <a:t>Orientado a ofrecer soporte emocional, información y educación sobre el cuidado o prevención de COVID-19. Esta acción se puede realizar una vez que se haya indicado el medio de atención.</a:t>
            </a:r>
            <a:endParaRPr lang="es-MX" sz="1800" dirty="0">
              <a:latin typeface="Montserrat" panose="00000500000000000000" pitchFamily="2" charset="0"/>
              <a:ea typeface="Times New Roman" panose="02020603050405020304" pitchFamily="18" charset="0"/>
              <a:cs typeface="Mongolian Baiti" panose="03000500000000000000" pitchFamily="66" charset="0"/>
            </a:endParaRPr>
          </a:p>
          <a:p>
            <a:endParaRPr lang="es-MX" sz="1800" dirty="0">
              <a:latin typeface="Montserrat" panose="00000500000000000000" pitchFamily="2" charset="0"/>
              <a:ea typeface="Times New Roman" panose="02020603050405020304" pitchFamily="18" charset="0"/>
              <a:cs typeface="Mongolian Baiti" panose="03000500000000000000" pitchFamily="66" charset="0"/>
            </a:endParaRPr>
          </a:p>
          <a:p>
            <a:r>
              <a:rPr lang="es-MX" sz="1800" b="1" dirty="0">
                <a:solidFill>
                  <a:srgbClr val="691B31"/>
                </a:solidFill>
                <a:latin typeface="Montserrat" panose="00000500000000000000" pitchFamily="2" charset="0"/>
                <a:ea typeface="Times New Roman" panose="02020603050405020304" pitchFamily="18" charset="0"/>
                <a:cs typeface="Mongolian Baiti" panose="03000500000000000000" pitchFamily="66" charset="0"/>
              </a:rPr>
              <a:t>NO </a:t>
            </a:r>
            <a:r>
              <a:rPr lang="es-ES_tradnl" sz="1800" b="1" dirty="0">
                <a:solidFill>
                  <a:srgbClr val="691B31"/>
                </a:solidFill>
                <a:latin typeface="Montserrat" panose="00000500000000000000" pitchFamily="2" charset="0"/>
                <a:ea typeface="Times New Roman" panose="02020603050405020304" pitchFamily="18" charset="0"/>
                <a:cs typeface="Mongolian Baiti" panose="03000500000000000000" pitchFamily="66" charset="0"/>
              </a:rPr>
              <a:t>COVID</a:t>
            </a:r>
          </a:p>
          <a:p>
            <a:r>
              <a:rPr lang="es-ES_tradnl" sz="1800" dirty="0">
                <a:latin typeface="Montserrat" panose="00000500000000000000" pitchFamily="2" charset="0"/>
                <a:ea typeface="Times New Roman" panose="02020603050405020304" pitchFamily="18" charset="0"/>
                <a:cs typeface="Mongolian Baiti" panose="03000500000000000000" pitchFamily="66" charset="0"/>
              </a:rPr>
              <a:t>Esta acción se refiere al proceso de diálogo e interacción, dinámico y confidencial entre un consejero profesional de la salud y el consultante (paciente o familiar). Orientado a ofrecer soporte emocional, información y educación sobre el cuidado de la salud.</a:t>
            </a:r>
            <a:endParaRPr lang="es-MX" sz="1800" dirty="0">
              <a:latin typeface="Montserrat" panose="00000500000000000000" pitchFamily="2" charset="0"/>
              <a:ea typeface="Times New Roman" panose="02020603050405020304" pitchFamily="18" charset="0"/>
              <a:cs typeface="Mongolian Baiti" panose="03000500000000000000" pitchFamily="66" charset="0"/>
            </a:endParaRPr>
          </a:p>
        </p:txBody>
      </p:sp>
    </p:spTree>
    <p:extLst>
      <p:ext uri="{BB962C8B-B14F-4D97-AF65-F5344CB8AC3E}">
        <p14:creationId xmlns:p14="http://schemas.microsoft.com/office/powerpoint/2010/main" val="19737431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81000" y="483949"/>
            <a:ext cx="11424920" cy="1325563"/>
          </a:xfrm>
        </p:spPr>
        <p:txBody>
          <a:bodyPr/>
          <a:lstStyle/>
          <a:p>
            <a:r>
              <a:rPr lang="es-MX" dirty="0"/>
              <a:t>Asesoría a distancia </a:t>
            </a:r>
            <a:r>
              <a:rPr lang="es-MX" b="1" dirty="0">
                <a:solidFill>
                  <a:srgbClr val="235D3C"/>
                </a:solidFill>
              </a:rPr>
              <a:t>COVID-19</a:t>
            </a:r>
          </a:p>
        </p:txBody>
      </p:sp>
      <p:sp>
        <p:nvSpPr>
          <p:cNvPr id="7" name="Subtítulo 2">
            <a:extLst>
              <a:ext uri="{FF2B5EF4-FFF2-40B4-BE49-F238E27FC236}">
                <a16:creationId xmlns:a16="http://schemas.microsoft.com/office/drawing/2014/main" id="{331D73AC-37E8-4FD3-AC6E-9231512D0B7C}"/>
              </a:ext>
            </a:extLst>
          </p:cNvPr>
          <p:cNvSpPr txBox="1">
            <a:spLocks/>
          </p:cNvSpPr>
          <p:nvPr/>
        </p:nvSpPr>
        <p:spPr>
          <a:xfrm>
            <a:off x="614810" y="1507263"/>
            <a:ext cx="10592553" cy="1099303"/>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404040"/>
                </a:solidFill>
                <a:latin typeface="Montserrat SemiBold" panose="000007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_tradnl" sz="1800" dirty="0">
                <a:latin typeface="Montserrat" panose="00000500000000000000" pitchFamily="2" charset="0"/>
                <a:ea typeface="Times New Roman" panose="02020603050405020304" pitchFamily="18" charset="0"/>
                <a:cs typeface="Mongolian Baiti" panose="03000500000000000000" pitchFamily="66" charset="0"/>
              </a:rPr>
              <a:t>Orientada a ofrecer soporte </a:t>
            </a:r>
            <a:r>
              <a:rPr lang="es-ES_tradnl" sz="1800" b="1" dirty="0">
                <a:latin typeface="Montserrat" panose="00000500000000000000" pitchFamily="2" charset="0"/>
                <a:ea typeface="Times New Roman" panose="02020603050405020304" pitchFamily="18" charset="0"/>
                <a:cs typeface="Mongolian Baiti" panose="03000500000000000000" pitchFamily="66" charset="0"/>
              </a:rPr>
              <a:t>emocional, información y educación</a:t>
            </a:r>
            <a:r>
              <a:rPr lang="es-ES_tradnl" sz="1800" dirty="0">
                <a:latin typeface="Montserrat" panose="00000500000000000000" pitchFamily="2" charset="0"/>
                <a:ea typeface="Times New Roman" panose="02020603050405020304" pitchFamily="18" charset="0"/>
                <a:cs typeface="Mongolian Baiti" panose="03000500000000000000" pitchFamily="66" charset="0"/>
              </a:rPr>
              <a:t> sobre el </a:t>
            </a:r>
            <a:r>
              <a:rPr lang="es-ES_tradnl" sz="1800" b="1" dirty="0">
                <a:latin typeface="Montserrat" panose="00000500000000000000" pitchFamily="2" charset="0"/>
                <a:ea typeface="Times New Roman" panose="02020603050405020304" pitchFamily="18" charset="0"/>
                <a:cs typeface="Mongolian Baiti" panose="03000500000000000000" pitchFamily="66" charset="0"/>
              </a:rPr>
              <a:t>cuidado o prevención de COVID-19</a:t>
            </a:r>
            <a:r>
              <a:rPr lang="es-ES_tradnl" sz="1800" dirty="0">
                <a:latin typeface="Montserrat" panose="00000500000000000000" pitchFamily="2" charset="0"/>
                <a:ea typeface="Times New Roman" panose="02020603050405020304" pitchFamily="18" charset="0"/>
                <a:cs typeface="Mongolian Baiti" panose="03000500000000000000" pitchFamily="66" charset="0"/>
              </a:rPr>
              <a:t>. </a:t>
            </a:r>
          </a:p>
          <a:p>
            <a:r>
              <a:rPr lang="es-ES_tradnl" sz="1800" dirty="0">
                <a:latin typeface="Montserrat" panose="00000500000000000000" pitchFamily="2" charset="0"/>
                <a:ea typeface="Times New Roman" panose="02020603050405020304" pitchFamily="18" charset="0"/>
                <a:cs typeface="Mongolian Baiti" panose="03000500000000000000" pitchFamily="66" charset="0"/>
              </a:rPr>
              <a:t>Esta acción se puede realizar una vez que se haya indicado el medio de atención.</a:t>
            </a:r>
            <a:endParaRPr lang="es-MX" sz="1800" dirty="0">
              <a:latin typeface="Montserrat" panose="00000500000000000000" pitchFamily="2" charset="0"/>
              <a:ea typeface="Times New Roman" panose="02020603050405020304" pitchFamily="18" charset="0"/>
              <a:cs typeface="Mongolian Baiti" panose="03000500000000000000" pitchFamily="66" charset="0"/>
            </a:endParaRPr>
          </a:p>
        </p:txBody>
      </p:sp>
      <p:pic>
        <p:nvPicPr>
          <p:cNvPr id="3" name="Imagen 2"/>
          <p:cNvPicPr>
            <a:picLocks noChangeAspect="1"/>
          </p:cNvPicPr>
          <p:nvPr/>
        </p:nvPicPr>
        <p:blipFill>
          <a:blip r:embed="rId3"/>
          <a:stretch>
            <a:fillRect/>
          </a:stretch>
        </p:blipFill>
        <p:spPr>
          <a:xfrm rot="5400000">
            <a:off x="3661378" y="1068279"/>
            <a:ext cx="3848100" cy="6924675"/>
          </a:xfrm>
          <a:prstGeom prst="rect">
            <a:avLst/>
          </a:prstGeom>
        </p:spPr>
      </p:pic>
    </p:spTree>
    <p:extLst>
      <p:ext uri="{BB962C8B-B14F-4D97-AF65-F5344CB8AC3E}">
        <p14:creationId xmlns:p14="http://schemas.microsoft.com/office/powerpoint/2010/main" val="2891815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a:extLst>
              <a:ext uri="{FF2B5EF4-FFF2-40B4-BE49-F238E27FC236}">
                <a16:creationId xmlns:a16="http://schemas.microsoft.com/office/drawing/2014/main" id="{331D73AC-37E8-4FD3-AC6E-9231512D0B7C}"/>
              </a:ext>
            </a:extLst>
          </p:cNvPr>
          <p:cNvSpPr txBox="1">
            <a:spLocks/>
          </p:cNvSpPr>
          <p:nvPr/>
        </p:nvSpPr>
        <p:spPr>
          <a:xfrm>
            <a:off x="382402" y="1982497"/>
            <a:ext cx="11240846" cy="4594766"/>
          </a:xfrm>
          <a:prstGeom prst="rect">
            <a:avLst/>
          </a:prstGeom>
        </p:spPr>
        <p:txBody>
          <a:bodyP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404040"/>
                </a:solidFill>
                <a:latin typeface="Montserrat SemiBold" panose="000007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10000"/>
              </a:lnSpc>
            </a:pPr>
            <a:r>
              <a:rPr lang="es-ES_tradnl" sz="2200" dirty="0">
                <a:latin typeface="Montserrat" panose="00000500000000000000" pitchFamily="2" charset="0"/>
                <a:ea typeface="Times New Roman" panose="02020603050405020304" pitchFamily="18" charset="0"/>
                <a:cs typeface="Arial" panose="020B0604020202020204" pitchFamily="34" charset="0"/>
              </a:rPr>
              <a:t>Si la asesoría a distancia fue por Consejería de Planificación familiar, registre el código según corresponda al </a:t>
            </a:r>
            <a:r>
              <a:rPr lang="es-ES_tradnl" sz="2200" b="1" dirty="0">
                <a:latin typeface="Montserrat" panose="00000500000000000000" pitchFamily="2" charset="0"/>
                <a:ea typeface="Times New Roman" panose="02020603050405020304" pitchFamily="18" charset="0"/>
                <a:cs typeface="Arial" panose="020B0604020202020204" pitchFamily="34" charset="0"/>
              </a:rPr>
              <a:t>método</a:t>
            </a:r>
            <a:r>
              <a:rPr lang="es-ES_tradnl" sz="2200" dirty="0">
                <a:latin typeface="Montserrat" panose="00000500000000000000" pitchFamily="2" charset="0"/>
                <a:ea typeface="Times New Roman" panose="02020603050405020304" pitchFamily="18" charset="0"/>
                <a:cs typeface="Arial" panose="020B0604020202020204" pitchFamily="34" charset="0"/>
              </a:rPr>
              <a:t> del que se brindó la consejería según el código de referencia </a:t>
            </a:r>
            <a:r>
              <a:rPr lang="es-ES_tradnl" sz="2200" b="1" dirty="0">
                <a:latin typeface="Montserrat" panose="00000500000000000000" pitchFamily="2" charset="0"/>
                <a:ea typeface="Times New Roman" panose="02020603050405020304" pitchFamily="18" charset="0"/>
                <a:cs typeface="Arial" panose="020B0604020202020204" pitchFamily="34" charset="0"/>
              </a:rPr>
              <a:t>11</a:t>
            </a:r>
            <a:r>
              <a:rPr lang="es-ES_tradnl" sz="2200" dirty="0">
                <a:latin typeface="Montserrat" panose="00000500000000000000" pitchFamily="2" charset="0"/>
                <a:ea typeface="Times New Roman" panose="02020603050405020304" pitchFamily="18" charset="0"/>
                <a:cs typeface="Arial" panose="020B0604020202020204" pitchFamily="34" charset="0"/>
              </a:rPr>
              <a:t> que se encuentra en la parte inferior del formato:</a:t>
            </a:r>
          </a:p>
          <a:p>
            <a:pPr marL="285750" indent="-285750">
              <a:lnSpc>
                <a:spcPct val="110000"/>
              </a:lnSpc>
              <a:buFont typeface="Arial" panose="020B0604020202020204" pitchFamily="34" charset="0"/>
              <a:buChar char="•"/>
            </a:pPr>
            <a:endParaRPr lang="es-ES_tradnl" sz="1800" dirty="0">
              <a:latin typeface="Montserrat" panose="00000500000000000000" pitchFamily="2" charset="0"/>
              <a:ea typeface="Times New Roman" panose="02020603050405020304" pitchFamily="18" charset="0"/>
              <a:cs typeface="Arial" panose="020B0604020202020204" pitchFamily="34" charset="0"/>
            </a:endParaRPr>
          </a:p>
          <a:p>
            <a:pPr>
              <a:lnSpc>
                <a:spcPct val="110000"/>
              </a:lnSpc>
            </a:pPr>
            <a:r>
              <a:rPr lang="es-ES_tradnl" sz="1800" b="1" dirty="0">
                <a:latin typeface="Montserrat" panose="00000500000000000000" pitchFamily="2" charset="0"/>
                <a:ea typeface="Times New Roman" panose="02020603050405020304" pitchFamily="18" charset="0"/>
                <a:cs typeface="Arial" panose="020B0604020202020204" pitchFamily="34" charset="0"/>
              </a:rPr>
              <a:t>     1</a:t>
            </a:r>
            <a:r>
              <a:rPr lang="es-ES_tradnl" sz="1800" dirty="0">
                <a:latin typeface="Montserrat" panose="00000500000000000000" pitchFamily="2" charset="0"/>
                <a:ea typeface="Times New Roman" panose="02020603050405020304" pitchFamily="18" charset="0"/>
                <a:cs typeface="Arial" panose="020B0604020202020204" pitchFamily="34" charset="0"/>
              </a:rPr>
              <a:t>. MÉTODOS ANTICONCEPTIVOS EN GENERAL</a:t>
            </a:r>
          </a:p>
          <a:p>
            <a:pPr>
              <a:lnSpc>
                <a:spcPct val="110000"/>
              </a:lnSpc>
            </a:pPr>
            <a:r>
              <a:rPr lang="es-ES_tradnl" sz="1800" b="1" dirty="0">
                <a:latin typeface="Montserrat" panose="00000500000000000000" pitchFamily="2" charset="0"/>
                <a:ea typeface="Times New Roman" panose="02020603050405020304" pitchFamily="18" charset="0"/>
                <a:cs typeface="Arial" panose="020B0604020202020204" pitchFamily="34" charset="0"/>
              </a:rPr>
              <a:t>     2</a:t>
            </a:r>
            <a:r>
              <a:rPr lang="es-ES_tradnl" sz="1800" dirty="0">
                <a:latin typeface="Montserrat" panose="00000500000000000000" pitchFamily="2" charset="0"/>
                <a:ea typeface="Times New Roman" panose="02020603050405020304" pitchFamily="18" charset="0"/>
                <a:cs typeface="Arial" panose="020B0604020202020204" pitchFamily="34" charset="0"/>
              </a:rPr>
              <a:t>. HORMONAL ORAL</a:t>
            </a:r>
          </a:p>
          <a:p>
            <a:pPr>
              <a:lnSpc>
                <a:spcPct val="110000"/>
              </a:lnSpc>
            </a:pPr>
            <a:r>
              <a:rPr lang="es-ES_tradnl" sz="1800" dirty="0">
                <a:latin typeface="Montserrat" panose="00000500000000000000" pitchFamily="2" charset="0"/>
                <a:ea typeface="Times New Roman" panose="02020603050405020304" pitchFamily="18" charset="0"/>
                <a:cs typeface="Arial" panose="020B0604020202020204" pitchFamily="34" charset="0"/>
              </a:rPr>
              <a:t>     </a:t>
            </a:r>
            <a:r>
              <a:rPr lang="es-ES_tradnl" sz="1800" b="1" dirty="0">
                <a:latin typeface="Montserrat" panose="00000500000000000000" pitchFamily="2" charset="0"/>
                <a:ea typeface="Times New Roman" panose="02020603050405020304" pitchFamily="18" charset="0"/>
                <a:cs typeface="Arial" panose="020B0604020202020204" pitchFamily="34" charset="0"/>
              </a:rPr>
              <a:t>3</a:t>
            </a:r>
            <a:r>
              <a:rPr lang="es-ES_tradnl" sz="1800" dirty="0">
                <a:latin typeface="Montserrat" panose="00000500000000000000" pitchFamily="2" charset="0"/>
                <a:ea typeface="Times New Roman" panose="02020603050405020304" pitchFamily="18" charset="0"/>
                <a:cs typeface="Arial" panose="020B0604020202020204" pitchFamily="34" charset="0"/>
              </a:rPr>
              <a:t>. INYECTABLE MENSUAL</a:t>
            </a:r>
          </a:p>
          <a:p>
            <a:pPr>
              <a:lnSpc>
                <a:spcPct val="110000"/>
              </a:lnSpc>
            </a:pPr>
            <a:r>
              <a:rPr lang="es-ES_tradnl" sz="1800" b="1" dirty="0">
                <a:latin typeface="Montserrat" panose="00000500000000000000" pitchFamily="2" charset="0"/>
                <a:ea typeface="Times New Roman" panose="02020603050405020304" pitchFamily="18" charset="0"/>
                <a:cs typeface="Arial" panose="020B0604020202020204" pitchFamily="34" charset="0"/>
              </a:rPr>
              <a:t>    4</a:t>
            </a:r>
            <a:r>
              <a:rPr lang="es-ES_tradnl" sz="1800" dirty="0">
                <a:latin typeface="Montserrat" panose="00000500000000000000" pitchFamily="2" charset="0"/>
                <a:ea typeface="Times New Roman" panose="02020603050405020304" pitchFamily="18" charset="0"/>
                <a:cs typeface="Arial" panose="020B0604020202020204" pitchFamily="34" charset="0"/>
              </a:rPr>
              <a:t>. INYECTABLE BIMESTRAL</a:t>
            </a:r>
          </a:p>
          <a:p>
            <a:pPr>
              <a:lnSpc>
                <a:spcPct val="110000"/>
              </a:lnSpc>
            </a:pPr>
            <a:r>
              <a:rPr lang="es-ES_tradnl" sz="1800" b="1" dirty="0">
                <a:latin typeface="Montserrat" panose="00000500000000000000" pitchFamily="2" charset="0"/>
                <a:ea typeface="Times New Roman" panose="02020603050405020304" pitchFamily="18" charset="0"/>
                <a:cs typeface="Arial" panose="020B0604020202020204" pitchFamily="34" charset="0"/>
              </a:rPr>
              <a:t>    5</a:t>
            </a:r>
            <a:r>
              <a:rPr lang="es-ES_tradnl" sz="1800" dirty="0">
                <a:latin typeface="Montserrat" panose="00000500000000000000" pitchFamily="2" charset="0"/>
                <a:ea typeface="Times New Roman" panose="02020603050405020304" pitchFamily="18" charset="0"/>
                <a:cs typeface="Arial" panose="020B0604020202020204" pitchFamily="34" charset="0"/>
              </a:rPr>
              <a:t>. INYECTABLE TRIMESTRAL</a:t>
            </a:r>
          </a:p>
          <a:p>
            <a:pPr>
              <a:lnSpc>
                <a:spcPct val="110000"/>
              </a:lnSpc>
            </a:pPr>
            <a:r>
              <a:rPr lang="es-ES_tradnl" sz="1800" b="1" dirty="0">
                <a:latin typeface="Montserrat" panose="00000500000000000000" pitchFamily="2" charset="0"/>
                <a:ea typeface="Times New Roman" panose="02020603050405020304" pitchFamily="18" charset="0"/>
                <a:cs typeface="Arial" panose="020B0604020202020204" pitchFamily="34" charset="0"/>
              </a:rPr>
              <a:t>    6</a:t>
            </a:r>
            <a:r>
              <a:rPr lang="es-ES_tradnl" sz="1800" dirty="0">
                <a:latin typeface="Montserrat" panose="00000500000000000000" pitchFamily="2" charset="0"/>
                <a:ea typeface="Times New Roman" panose="02020603050405020304" pitchFamily="18" charset="0"/>
                <a:cs typeface="Arial" panose="020B0604020202020204" pitchFamily="34" charset="0"/>
              </a:rPr>
              <a:t>. DISPOSITIVO INTRAUTERINO (DIU)</a:t>
            </a:r>
          </a:p>
          <a:p>
            <a:pPr>
              <a:lnSpc>
                <a:spcPct val="110000"/>
              </a:lnSpc>
            </a:pPr>
            <a:r>
              <a:rPr lang="es-ES_tradnl" sz="1800" b="1" dirty="0">
                <a:latin typeface="Montserrat" panose="00000500000000000000" pitchFamily="2" charset="0"/>
                <a:ea typeface="Times New Roman" panose="02020603050405020304" pitchFamily="18" charset="0"/>
                <a:cs typeface="Arial" panose="020B0604020202020204" pitchFamily="34" charset="0"/>
              </a:rPr>
              <a:t>    7</a:t>
            </a:r>
            <a:r>
              <a:rPr lang="es-ES_tradnl" sz="1800" dirty="0">
                <a:latin typeface="Montserrat" panose="00000500000000000000" pitchFamily="2" charset="0"/>
                <a:ea typeface="Times New Roman" panose="02020603050405020304" pitchFamily="18" charset="0"/>
                <a:cs typeface="Arial" panose="020B0604020202020204" pitchFamily="34" charset="0"/>
              </a:rPr>
              <a:t>. IMPLANTE SUBDÉRMICO</a:t>
            </a:r>
          </a:p>
        </p:txBody>
      </p:sp>
      <p:sp>
        <p:nvSpPr>
          <p:cNvPr id="6" name="Título 5"/>
          <p:cNvSpPr>
            <a:spLocks noGrp="1"/>
          </p:cNvSpPr>
          <p:nvPr>
            <p:ph type="title"/>
          </p:nvPr>
        </p:nvSpPr>
        <p:spPr/>
        <p:txBody>
          <a:bodyPr/>
          <a:lstStyle/>
          <a:p>
            <a:r>
              <a:rPr lang="es-MX" dirty="0"/>
              <a:t>Asesoría a distancia </a:t>
            </a:r>
            <a:r>
              <a:rPr lang="es-MX" dirty="0">
                <a:solidFill>
                  <a:schemeClr val="tx1">
                    <a:lumMod val="75000"/>
                    <a:lumOff val="25000"/>
                  </a:schemeClr>
                </a:solidFill>
              </a:rPr>
              <a:t>NO COVID</a:t>
            </a:r>
            <a:br>
              <a:rPr lang="es-MX" dirty="0"/>
            </a:br>
            <a:r>
              <a:rPr lang="es-ES_tradnl" sz="2800" dirty="0">
                <a:latin typeface="Montserrat" panose="00000500000000000000" pitchFamily="2" charset="0"/>
                <a:ea typeface="Times New Roman" panose="02020603050405020304" pitchFamily="18" charset="0"/>
                <a:cs typeface="Arial" panose="020B0604020202020204" pitchFamily="34" charset="0"/>
              </a:rPr>
              <a:t>Consejería de Planificación familiar</a:t>
            </a:r>
            <a:endParaRPr lang="es-MX" dirty="0"/>
          </a:p>
        </p:txBody>
      </p:sp>
      <p:sp>
        <p:nvSpPr>
          <p:cNvPr id="7" name="Rectángulo 6"/>
          <p:cNvSpPr/>
          <p:nvPr/>
        </p:nvSpPr>
        <p:spPr>
          <a:xfrm>
            <a:off x="6643611" y="3512972"/>
            <a:ext cx="5162309" cy="2800767"/>
          </a:xfrm>
          <a:prstGeom prst="rect">
            <a:avLst/>
          </a:prstGeom>
        </p:spPr>
        <p:txBody>
          <a:bodyPr wrap="square">
            <a:spAutoFit/>
          </a:bodyPr>
          <a:lstStyle/>
          <a:p>
            <a:pPr>
              <a:spcBef>
                <a:spcPts val="1000"/>
              </a:spcBef>
            </a:pPr>
            <a:r>
              <a:rPr lang="es-ES_tradnl" b="1" dirty="0">
                <a:latin typeface="Monotype Corsiva" panose="03010101010201010101" pitchFamily="66" charset="0"/>
                <a:ea typeface="Times New Roman" panose="02020603050405020304" pitchFamily="18" charset="0"/>
                <a:cs typeface="Arial" panose="020B0604020202020204" pitchFamily="34" charset="0"/>
              </a:rPr>
              <a:t>    </a:t>
            </a:r>
            <a:r>
              <a:rPr lang="es-ES_tradnl" b="1" dirty="0">
                <a:solidFill>
                  <a:srgbClr val="404040"/>
                </a:solidFill>
                <a:latin typeface="Montserrat" panose="00000500000000000000" pitchFamily="2" charset="0"/>
                <a:ea typeface="Times New Roman" panose="02020603050405020304" pitchFamily="18" charset="0"/>
                <a:cs typeface="Arial" panose="020B0604020202020204" pitchFamily="34" charset="0"/>
              </a:rPr>
              <a:t>8</a:t>
            </a:r>
            <a:r>
              <a:rPr lang="es-ES_tradnl" dirty="0">
                <a:solidFill>
                  <a:srgbClr val="404040"/>
                </a:solidFill>
                <a:latin typeface="Montserrat" panose="00000500000000000000" pitchFamily="2" charset="0"/>
                <a:ea typeface="Times New Roman" panose="02020603050405020304" pitchFamily="18" charset="0"/>
                <a:cs typeface="Arial" panose="020B0604020202020204" pitchFamily="34" charset="0"/>
              </a:rPr>
              <a:t>.  OTB</a:t>
            </a:r>
          </a:p>
          <a:p>
            <a:pPr>
              <a:spcBef>
                <a:spcPts val="1000"/>
              </a:spcBef>
            </a:pPr>
            <a:r>
              <a:rPr lang="es-ES_tradnl" dirty="0">
                <a:solidFill>
                  <a:srgbClr val="404040"/>
                </a:solidFill>
                <a:latin typeface="Montserrat" panose="00000500000000000000" pitchFamily="2" charset="0"/>
                <a:ea typeface="Times New Roman" panose="02020603050405020304" pitchFamily="18" charset="0"/>
                <a:cs typeface="Arial" panose="020B0604020202020204" pitchFamily="34" charset="0"/>
              </a:rPr>
              <a:t>    </a:t>
            </a:r>
            <a:r>
              <a:rPr lang="es-ES_tradnl" b="1" dirty="0">
                <a:solidFill>
                  <a:srgbClr val="404040"/>
                </a:solidFill>
                <a:latin typeface="Montserrat" panose="00000500000000000000" pitchFamily="2" charset="0"/>
                <a:ea typeface="Times New Roman" panose="02020603050405020304" pitchFamily="18" charset="0"/>
                <a:cs typeface="Arial" panose="020B0604020202020204" pitchFamily="34" charset="0"/>
              </a:rPr>
              <a:t>9</a:t>
            </a:r>
            <a:r>
              <a:rPr lang="es-ES_tradnl" dirty="0">
                <a:solidFill>
                  <a:srgbClr val="404040"/>
                </a:solidFill>
                <a:latin typeface="Montserrat" panose="00000500000000000000" pitchFamily="2" charset="0"/>
                <a:ea typeface="Times New Roman" panose="02020603050405020304" pitchFamily="18" charset="0"/>
                <a:cs typeface="Arial" panose="020B0604020202020204" pitchFamily="34" charset="0"/>
              </a:rPr>
              <a:t>. VASECTOMÍA</a:t>
            </a:r>
          </a:p>
          <a:p>
            <a:pPr>
              <a:spcBef>
                <a:spcPts val="1000"/>
              </a:spcBef>
            </a:pPr>
            <a:r>
              <a:rPr lang="es-ES_tradnl" dirty="0">
                <a:solidFill>
                  <a:srgbClr val="404040"/>
                </a:solidFill>
                <a:latin typeface="Montserrat" panose="00000500000000000000" pitchFamily="2" charset="0"/>
                <a:ea typeface="Times New Roman" panose="02020603050405020304" pitchFamily="18" charset="0"/>
                <a:cs typeface="Arial" panose="020B0604020202020204" pitchFamily="34" charset="0"/>
              </a:rPr>
              <a:t>    </a:t>
            </a:r>
            <a:r>
              <a:rPr lang="es-ES_tradnl" b="1" dirty="0">
                <a:solidFill>
                  <a:srgbClr val="404040"/>
                </a:solidFill>
                <a:latin typeface="Montserrat" panose="00000500000000000000" pitchFamily="2" charset="0"/>
                <a:ea typeface="Times New Roman" panose="02020603050405020304" pitchFamily="18" charset="0"/>
                <a:cs typeface="Arial" panose="020B0604020202020204" pitchFamily="34" charset="0"/>
              </a:rPr>
              <a:t>10</a:t>
            </a:r>
            <a:r>
              <a:rPr lang="es-ES_tradnl" dirty="0">
                <a:solidFill>
                  <a:srgbClr val="404040"/>
                </a:solidFill>
                <a:latin typeface="Montserrat" panose="00000500000000000000" pitchFamily="2" charset="0"/>
                <a:ea typeface="Times New Roman" panose="02020603050405020304" pitchFamily="18" charset="0"/>
                <a:cs typeface="Arial" panose="020B0604020202020204" pitchFamily="34" charset="0"/>
              </a:rPr>
              <a:t>. PRESERVATIVO MASCULINO</a:t>
            </a:r>
          </a:p>
          <a:p>
            <a:pPr>
              <a:spcBef>
                <a:spcPts val="1000"/>
              </a:spcBef>
            </a:pPr>
            <a:r>
              <a:rPr lang="es-ES_tradnl" dirty="0">
                <a:solidFill>
                  <a:srgbClr val="404040"/>
                </a:solidFill>
                <a:latin typeface="Montserrat" panose="00000500000000000000" pitchFamily="2" charset="0"/>
                <a:ea typeface="Times New Roman" panose="02020603050405020304" pitchFamily="18" charset="0"/>
                <a:cs typeface="Arial" panose="020B0604020202020204" pitchFamily="34" charset="0"/>
              </a:rPr>
              <a:t>    </a:t>
            </a:r>
            <a:r>
              <a:rPr lang="es-ES_tradnl" b="1" dirty="0">
                <a:solidFill>
                  <a:srgbClr val="404040"/>
                </a:solidFill>
                <a:latin typeface="Montserrat" panose="00000500000000000000" pitchFamily="2" charset="0"/>
                <a:ea typeface="Times New Roman" panose="02020603050405020304" pitchFamily="18" charset="0"/>
                <a:cs typeface="Arial" panose="020B0604020202020204" pitchFamily="34" charset="0"/>
              </a:rPr>
              <a:t>11</a:t>
            </a:r>
            <a:r>
              <a:rPr lang="es-ES_tradnl" dirty="0">
                <a:solidFill>
                  <a:srgbClr val="404040"/>
                </a:solidFill>
                <a:latin typeface="Montserrat" panose="00000500000000000000" pitchFamily="2" charset="0"/>
                <a:ea typeface="Times New Roman" panose="02020603050405020304" pitchFamily="18" charset="0"/>
                <a:cs typeface="Arial" panose="020B0604020202020204" pitchFamily="34" charset="0"/>
              </a:rPr>
              <a:t>. PRESERVATIVO FEMENINO</a:t>
            </a:r>
          </a:p>
          <a:p>
            <a:pPr>
              <a:spcBef>
                <a:spcPts val="1000"/>
              </a:spcBef>
            </a:pPr>
            <a:r>
              <a:rPr lang="es-ES_tradnl" dirty="0">
                <a:solidFill>
                  <a:srgbClr val="404040"/>
                </a:solidFill>
                <a:latin typeface="Montserrat" panose="00000500000000000000" pitchFamily="2" charset="0"/>
                <a:ea typeface="Times New Roman" panose="02020603050405020304" pitchFamily="18" charset="0"/>
                <a:cs typeface="Arial" panose="020B0604020202020204" pitchFamily="34" charset="0"/>
              </a:rPr>
              <a:t>    </a:t>
            </a:r>
            <a:r>
              <a:rPr lang="es-ES_tradnl" b="1" dirty="0">
                <a:solidFill>
                  <a:srgbClr val="404040"/>
                </a:solidFill>
                <a:latin typeface="Montserrat" panose="00000500000000000000" pitchFamily="2" charset="0"/>
                <a:ea typeface="Times New Roman" panose="02020603050405020304" pitchFamily="18" charset="0"/>
                <a:cs typeface="Arial" panose="020B0604020202020204" pitchFamily="34" charset="0"/>
              </a:rPr>
              <a:t>12</a:t>
            </a:r>
            <a:r>
              <a:rPr lang="es-ES_tradnl" dirty="0">
                <a:solidFill>
                  <a:srgbClr val="404040"/>
                </a:solidFill>
                <a:latin typeface="Montserrat" panose="00000500000000000000" pitchFamily="2" charset="0"/>
                <a:ea typeface="Times New Roman" panose="02020603050405020304" pitchFamily="18" charset="0"/>
                <a:cs typeface="Arial" panose="020B0604020202020204" pitchFamily="34" charset="0"/>
              </a:rPr>
              <a:t>. ANTICONCEPCIÓN DE EMERGENCIA</a:t>
            </a:r>
          </a:p>
          <a:p>
            <a:pPr>
              <a:spcBef>
                <a:spcPts val="1000"/>
              </a:spcBef>
            </a:pPr>
            <a:r>
              <a:rPr lang="es-ES_tradnl" dirty="0">
                <a:solidFill>
                  <a:srgbClr val="404040"/>
                </a:solidFill>
                <a:latin typeface="Montserrat" panose="00000500000000000000" pitchFamily="2" charset="0"/>
                <a:ea typeface="Times New Roman" panose="02020603050405020304" pitchFamily="18" charset="0"/>
                <a:cs typeface="Arial" panose="020B0604020202020204" pitchFamily="34" charset="0"/>
              </a:rPr>
              <a:t>    </a:t>
            </a:r>
            <a:r>
              <a:rPr lang="es-ES_tradnl" b="1" dirty="0">
                <a:solidFill>
                  <a:srgbClr val="404040"/>
                </a:solidFill>
                <a:latin typeface="Montserrat" panose="00000500000000000000" pitchFamily="2" charset="0"/>
                <a:ea typeface="Times New Roman" panose="02020603050405020304" pitchFamily="18" charset="0"/>
                <a:cs typeface="Arial" panose="020B0604020202020204" pitchFamily="34" charset="0"/>
              </a:rPr>
              <a:t>13</a:t>
            </a:r>
            <a:r>
              <a:rPr lang="es-ES_tradnl" dirty="0">
                <a:solidFill>
                  <a:srgbClr val="404040"/>
                </a:solidFill>
                <a:latin typeface="Montserrat" panose="00000500000000000000" pitchFamily="2" charset="0"/>
                <a:ea typeface="Times New Roman" panose="02020603050405020304" pitchFamily="18" charset="0"/>
                <a:cs typeface="Arial" panose="020B0604020202020204" pitchFamily="34" charset="0"/>
              </a:rPr>
              <a:t>. DIU MEDICADO</a:t>
            </a:r>
          </a:p>
          <a:p>
            <a:pPr>
              <a:spcBef>
                <a:spcPts val="1000"/>
              </a:spcBef>
            </a:pPr>
            <a:r>
              <a:rPr lang="es-ES_tradnl" dirty="0">
                <a:solidFill>
                  <a:srgbClr val="404040"/>
                </a:solidFill>
                <a:latin typeface="Montserrat" panose="00000500000000000000" pitchFamily="2" charset="0"/>
                <a:ea typeface="Times New Roman" panose="02020603050405020304" pitchFamily="18" charset="0"/>
                <a:cs typeface="Arial" panose="020B0604020202020204" pitchFamily="34" charset="0"/>
              </a:rPr>
              <a:t>    </a:t>
            </a:r>
            <a:r>
              <a:rPr lang="es-ES_tradnl" b="1" dirty="0">
                <a:solidFill>
                  <a:srgbClr val="404040"/>
                </a:solidFill>
                <a:latin typeface="Montserrat" panose="00000500000000000000" pitchFamily="2" charset="0"/>
                <a:ea typeface="Times New Roman" panose="02020603050405020304" pitchFamily="18" charset="0"/>
                <a:cs typeface="Arial" panose="020B0604020202020204" pitchFamily="34" charset="0"/>
              </a:rPr>
              <a:t>14</a:t>
            </a:r>
            <a:r>
              <a:rPr lang="es-ES_tradnl" dirty="0">
                <a:solidFill>
                  <a:srgbClr val="404040"/>
                </a:solidFill>
                <a:latin typeface="Montserrat" panose="00000500000000000000" pitchFamily="2" charset="0"/>
                <a:ea typeface="Times New Roman" panose="02020603050405020304" pitchFamily="18" charset="0"/>
                <a:cs typeface="Arial" panose="020B0604020202020204" pitchFamily="34" charset="0"/>
              </a:rPr>
              <a:t>. PARCHE DÉRMICO</a:t>
            </a:r>
          </a:p>
        </p:txBody>
      </p:sp>
    </p:spTree>
    <p:extLst>
      <p:ext uri="{BB962C8B-B14F-4D97-AF65-F5344CB8AC3E}">
        <p14:creationId xmlns:p14="http://schemas.microsoft.com/office/powerpoint/2010/main" val="32337041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a:extLst>
              <a:ext uri="{FF2B5EF4-FFF2-40B4-BE49-F238E27FC236}">
                <a16:creationId xmlns:a16="http://schemas.microsoft.com/office/drawing/2014/main" id="{331D73AC-37E8-4FD3-AC6E-9231512D0B7C}"/>
              </a:ext>
            </a:extLst>
          </p:cNvPr>
          <p:cNvSpPr txBox="1">
            <a:spLocks/>
          </p:cNvSpPr>
          <p:nvPr/>
        </p:nvSpPr>
        <p:spPr>
          <a:xfrm>
            <a:off x="797183" y="2152977"/>
            <a:ext cx="10592553" cy="440004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404040"/>
                </a:solidFill>
                <a:latin typeface="Montserrat SemiBold" panose="000007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_tradnl" sz="1700" dirty="0">
                <a:latin typeface="Montserrat" panose="00000500000000000000" pitchFamily="2" charset="0"/>
                <a:ea typeface="Times New Roman" panose="02020603050405020304" pitchFamily="18" charset="0"/>
                <a:cs typeface="Arial" panose="020B0604020202020204" pitchFamily="34" charset="0"/>
              </a:rPr>
              <a:t>Si la orientación fue en Otros temas de salud, registre en la celda el código según corresponda: </a:t>
            </a:r>
          </a:p>
          <a:p>
            <a:pPr marL="342900" indent="-342900" algn="just">
              <a:lnSpc>
                <a:spcPts val="1200"/>
              </a:lnSpc>
              <a:buFont typeface="Wingdings" panose="05000000000000000000" pitchFamily="2" charset="2"/>
              <a:buChar char=""/>
            </a:pPr>
            <a:endParaRPr lang="es-ES_tradnl" sz="1700" b="1" dirty="0">
              <a:latin typeface="Montserrat" panose="00000500000000000000" pitchFamily="2" charset="0"/>
              <a:ea typeface="Times New Roman" panose="02020603050405020304" pitchFamily="18" charset="0"/>
              <a:cs typeface="Arial" panose="020B0604020202020204" pitchFamily="34" charset="0"/>
            </a:endParaRPr>
          </a:p>
          <a:p>
            <a:r>
              <a:rPr lang="es-ES_tradnl" sz="1700" b="1" dirty="0">
                <a:latin typeface="Montserrat" panose="00000500000000000000" pitchFamily="2" charset="0"/>
                <a:ea typeface="Times New Roman" panose="02020603050405020304" pitchFamily="18" charset="0"/>
                <a:cs typeface="Arial" panose="020B0604020202020204" pitchFamily="34" charset="0"/>
              </a:rPr>
              <a:t>1</a:t>
            </a:r>
            <a:r>
              <a:rPr lang="es-ES_tradnl" sz="1700" dirty="0">
                <a:latin typeface="Montserrat" panose="00000500000000000000" pitchFamily="2" charset="0"/>
                <a:ea typeface="Times New Roman" panose="02020603050405020304" pitchFamily="18" charset="0"/>
                <a:cs typeface="Arial" panose="020B0604020202020204" pitchFamily="34" charset="0"/>
              </a:rPr>
              <a:t>. DEPRESIÓN</a:t>
            </a:r>
          </a:p>
          <a:p>
            <a:r>
              <a:rPr lang="es-ES_tradnl" sz="1700" b="1" dirty="0">
                <a:latin typeface="Montserrat" panose="00000500000000000000" pitchFamily="2" charset="0"/>
                <a:ea typeface="Times New Roman" panose="02020603050405020304" pitchFamily="18" charset="0"/>
                <a:cs typeface="Arial" panose="020B0604020202020204" pitchFamily="34" charset="0"/>
              </a:rPr>
              <a:t>2</a:t>
            </a:r>
            <a:r>
              <a:rPr lang="es-ES_tradnl" sz="1700" dirty="0">
                <a:latin typeface="Montserrat" panose="00000500000000000000" pitchFamily="2" charset="0"/>
                <a:ea typeface="Times New Roman" panose="02020603050405020304" pitchFamily="18" charset="0"/>
                <a:cs typeface="Arial" panose="020B0604020202020204" pitchFamily="34" charset="0"/>
              </a:rPr>
              <a:t>. ANSIEDAD</a:t>
            </a:r>
          </a:p>
          <a:p>
            <a:r>
              <a:rPr lang="es-ES_tradnl" sz="1700" b="1" dirty="0">
                <a:latin typeface="Montserrat" panose="00000500000000000000" pitchFamily="2" charset="0"/>
                <a:ea typeface="Times New Roman" panose="02020603050405020304" pitchFamily="18" charset="0"/>
                <a:cs typeface="Arial" panose="020B0604020202020204" pitchFamily="34" charset="0"/>
              </a:rPr>
              <a:t>3. </a:t>
            </a:r>
            <a:r>
              <a:rPr lang="es-ES_tradnl" sz="1700" dirty="0">
                <a:latin typeface="Montserrat" panose="00000500000000000000" pitchFamily="2" charset="0"/>
                <a:ea typeface="Times New Roman" panose="02020603050405020304" pitchFamily="18" charset="0"/>
                <a:cs typeface="Arial" panose="020B0604020202020204" pitchFamily="34" charset="0"/>
              </a:rPr>
              <a:t>ADICCIONES</a:t>
            </a:r>
          </a:p>
          <a:p>
            <a:r>
              <a:rPr lang="es-ES_tradnl" sz="1700" b="1" dirty="0">
                <a:latin typeface="Montserrat" panose="00000500000000000000" pitchFamily="2" charset="0"/>
                <a:ea typeface="Times New Roman" panose="02020603050405020304" pitchFamily="18" charset="0"/>
                <a:cs typeface="Arial" panose="020B0604020202020204" pitchFamily="34" charset="0"/>
              </a:rPr>
              <a:t>4</a:t>
            </a:r>
            <a:r>
              <a:rPr lang="es-ES_tradnl" sz="1700" dirty="0">
                <a:latin typeface="Montserrat" panose="00000500000000000000" pitchFamily="2" charset="0"/>
                <a:ea typeface="Times New Roman" panose="02020603050405020304" pitchFamily="18" charset="0"/>
                <a:cs typeface="Arial" panose="020B0604020202020204" pitchFamily="34" charset="0"/>
              </a:rPr>
              <a:t>. OTRO PROBLEMA DE SALUD MENTAL</a:t>
            </a:r>
          </a:p>
          <a:p>
            <a:r>
              <a:rPr lang="es-ES_tradnl" sz="1700" b="1" dirty="0">
                <a:latin typeface="Montserrat" panose="00000500000000000000" pitchFamily="2" charset="0"/>
                <a:ea typeface="Times New Roman" panose="02020603050405020304" pitchFamily="18" charset="0"/>
                <a:cs typeface="Arial" panose="020B0604020202020204" pitchFamily="34" charset="0"/>
              </a:rPr>
              <a:t>5</a:t>
            </a:r>
            <a:r>
              <a:rPr lang="es-ES_tradnl" sz="1700" dirty="0">
                <a:latin typeface="Montserrat" panose="00000500000000000000" pitchFamily="2" charset="0"/>
                <a:ea typeface="Times New Roman" panose="02020603050405020304" pitchFamily="18" charset="0"/>
                <a:cs typeface="Arial" panose="020B0604020202020204" pitchFamily="34" charset="0"/>
              </a:rPr>
              <a:t>. </a:t>
            </a:r>
            <a:r>
              <a:rPr lang="es-ES_tradnl" sz="1700" b="1" dirty="0">
                <a:effectLst>
                  <a:outerShdw blurRad="38100" dist="38100" dir="2700000" algn="tl">
                    <a:srgbClr val="000000">
                      <a:alpha val="43137"/>
                    </a:srgbClr>
                  </a:outerShdw>
                </a:effectLst>
                <a:latin typeface="Montserrat" panose="00000500000000000000" pitchFamily="2" charset="0"/>
                <a:ea typeface="Times New Roman" panose="02020603050405020304" pitchFamily="18" charset="0"/>
                <a:cs typeface="Arial" panose="020B0604020202020204" pitchFamily="34" charset="0"/>
              </a:rPr>
              <a:t>VACUNACIÓN</a:t>
            </a:r>
          </a:p>
          <a:p>
            <a:r>
              <a:rPr lang="es-ES_tradnl" sz="1700" b="1" dirty="0">
                <a:latin typeface="Montserrat" panose="00000500000000000000" pitchFamily="2" charset="0"/>
                <a:ea typeface="Times New Roman" panose="02020603050405020304" pitchFamily="18" charset="0"/>
                <a:cs typeface="Arial" panose="020B0604020202020204" pitchFamily="34" charset="0"/>
              </a:rPr>
              <a:t>6</a:t>
            </a:r>
            <a:r>
              <a:rPr lang="es-ES_tradnl" sz="1700" dirty="0">
                <a:latin typeface="Montserrat" panose="00000500000000000000" pitchFamily="2" charset="0"/>
                <a:ea typeface="Times New Roman" panose="02020603050405020304" pitchFamily="18" charset="0"/>
                <a:cs typeface="Arial" panose="020B0604020202020204" pitchFamily="34" charset="0"/>
              </a:rPr>
              <a:t>. ESTIMULACIÓN TEMPRANA</a:t>
            </a:r>
          </a:p>
          <a:p>
            <a:r>
              <a:rPr lang="es-ES_tradnl" sz="1700" b="1" dirty="0">
                <a:latin typeface="Montserrat" panose="00000500000000000000" pitchFamily="2" charset="0"/>
                <a:ea typeface="Times New Roman" panose="02020603050405020304" pitchFamily="18" charset="0"/>
                <a:cs typeface="Arial" panose="020B0604020202020204" pitchFamily="34" charset="0"/>
              </a:rPr>
              <a:t>7</a:t>
            </a:r>
            <a:r>
              <a:rPr lang="es-ES_tradnl" sz="1700" dirty="0">
                <a:latin typeface="Montserrat" panose="00000500000000000000" pitchFamily="2" charset="0"/>
                <a:ea typeface="Times New Roman" panose="02020603050405020304" pitchFamily="18" charset="0"/>
                <a:cs typeface="Arial" panose="020B0604020202020204" pitchFamily="34" charset="0"/>
              </a:rPr>
              <a:t>. ENFERMEDADES CRÓNICAS</a:t>
            </a:r>
          </a:p>
          <a:p>
            <a:r>
              <a:rPr lang="es-MX" sz="1700" b="1" dirty="0">
                <a:latin typeface="Montserrat" panose="00000500000000000000" pitchFamily="2" charset="0"/>
                <a:ea typeface="Times New Roman" panose="02020603050405020304" pitchFamily="18" charset="0"/>
                <a:cs typeface="Arial" panose="020B0604020202020204" pitchFamily="34" charset="0"/>
              </a:rPr>
              <a:t>8</a:t>
            </a:r>
            <a:r>
              <a:rPr lang="es-MX" sz="1700" dirty="0">
                <a:latin typeface="Montserrat" panose="00000500000000000000" pitchFamily="2" charset="0"/>
                <a:ea typeface="Times New Roman" panose="02020603050405020304" pitchFamily="18" charset="0"/>
                <a:cs typeface="Arial" panose="020B0604020202020204" pitchFamily="34" charset="0"/>
              </a:rPr>
              <a:t>. INFECCIONES DE TRASMISIÓN SEXUAL</a:t>
            </a:r>
          </a:p>
          <a:p>
            <a:r>
              <a:rPr lang="es-MX" sz="1700" b="1" dirty="0">
                <a:latin typeface="Montserrat" panose="00000500000000000000" pitchFamily="2" charset="0"/>
                <a:ea typeface="Times New Roman" panose="02020603050405020304" pitchFamily="18" charset="0"/>
                <a:cs typeface="Arial" panose="020B0604020202020204" pitchFamily="34" charset="0"/>
              </a:rPr>
              <a:t>9</a:t>
            </a:r>
            <a:r>
              <a:rPr lang="es-MX" sz="1700" dirty="0">
                <a:latin typeface="Montserrat" panose="00000500000000000000" pitchFamily="2" charset="0"/>
                <a:ea typeface="Times New Roman" panose="02020603050405020304" pitchFamily="18" charset="0"/>
                <a:cs typeface="Arial" panose="020B0604020202020204" pitchFamily="34" charset="0"/>
              </a:rPr>
              <a:t>. EMBARAZO</a:t>
            </a:r>
          </a:p>
          <a:p>
            <a:endParaRPr lang="es-MX" sz="1700" dirty="0">
              <a:latin typeface="Montserrat" panose="00000500000000000000" pitchFamily="2" charset="0"/>
              <a:ea typeface="Times New Roman" panose="02020603050405020304" pitchFamily="18" charset="0"/>
              <a:cs typeface="Arial" panose="020B0604020202020204" pitchFamily="34" charset="0"/>
            </a:endParaRPr>
          </a:p>
        </p:txBody>
      </p:sp>
      <p:sp>
        <p:nvSpPr>
          <p:cNvPr id="4" name="Rectángulo 3"/>
          <p:cNvSpPr/>
          <p:nvPr/>
        </p:nvSpPr>
        <p:spPr>
          <a:xfrm>
            <a:off x="6335498" y="3072630"/>
            <a:ext cx="5290445" cy="2954655"/>
          </a:xfrm>
          <a:prstGeom prst="rect">
            <a:avLst/>
          </a:prstGeom>
        </p:spPr>
        <p:txBody>
          <a:bodyPr wrap="square">
            <a:spAutoFit/>
          </a:bodyPr>
          <a:lstStyle/>
          <a:p>
            <a:pPr>
              <a:spcBef>
                <a:spcPts val="1000"/>
              </a:spcBef>
            </a:pPr>
            <a:r>
              <a:rPr lang="es-MX" sz="1700" b="1" dirty="0">
                <a:solidFill>
                  <a:srgbClr val="404040"/>
                </a:solidFill>
                <a:latin typeface="Montserrat" panose="00000500000000000000" pitchFamily="2" charset="0"/>
                <a:ea typeface="Times New Roman" panose="02020603050405020304" pitchFamily="18" charset="0"/>
                <a:cs typeface="Arial" panose="020B0604020202020204" pitchFamily="34" charset="0"/>
              </a:rPr>
              <a:t>10</a:t>
            </a:r>
            <a:r>
              <a:rPr lang="es-MX" sz="1700" dirty="0">
                <a:solidFill>
                  <a:srgbClr val="404040"/>
                </a:solidFill>
                <a:latin typeface="Montserrat" panose="00000500000000000000" pitchFamily="2" charset="0"/>
                <a:ea typeface="Times New Roman" panose="02020603050405020304" pitchFamily="18" charset="0"/>
                <a:cs typeface="Arial" panose="020B0604020202020204" pitchFamily="34" charset="0"/>
              </a:rPr>
              <a:t>. VIOLENCIA FAMILIAR</a:t>
            </a:r>
          </a:p>
          <a:p>
            <a:pPr>
              <a:spcBef>
                <a:spcPts val="1000"/>
              </a:spcBef>
            </a:pPr>
            <a:r>
              <a:rPr lang="es-MX" sz="1700" b="1" dirty="0">
                <a:solidFill>
                  <a:srgbClr val="404040"/>
                </a:solidFill>
                <a:latin typeface="Montserrat" panose="00000500000000000000" pitchFamily="2" charset="0"/>
                <a:ea typeface="Times New Roman" panose="02020603050405020304" pitchFamily="18" charset="0"/>
                <a:cs typeface="Arial" panose="020B0604020202020204" pitchFamily="34" charset="0"/>
              </a:rPr>
              <a:t>11</a:t>
            </a:r>
            <a:r>
              <a:rPr lang="es-MX" sz="1700" dirty="0">
                <a:solidFill>
                  <a:srgbClr val="404040"/>
                </a:solidFill>
                <a:latin typeface="Montserrat" panose="00000500000000000000" pitchFamily="2" charset="0"/>
                <a:ea typeface="Times New Roman" panose="02020603050405020304" pitchFamily="18" charset="0"/>
                <a:cs typeface="Arial" panose="020B0604020202020204" pitchFamily="34" charset="0"/>
              </a:rPr>
              <a:t>. ABUSO SEXUAL</a:t>
            </a:r>
          </a:p>
          <a:p>
            <a:pPr>
              <a:spcBef>
                <a:spcPts val="1000"/>
              </a:spcBef>
            </a:pPr>
            <a:r>
              <a:rPr lang="es-MX" sz="1700" b="1" dirty="0">
                <a:solidFill>
                  <a:srgbClr val="404040"/>
                </a:solidFill>
                <a:latin typeface="Montserrat" panose="00000500000000000000" pitchFamily="2" charset="0"/>
                <a:ea typeface="Times New Roman" panose="02020603050405020304" pitchFamily="18" charset="0"/>
                <a:cs typeface="Arial" panose="020B0604020202020204" pitchFamily="34" charset="0"/>
              </a:rPr>
              <a:t>12</a:t>
            </a:r>
            <a:r>
              <a:rPr lang="es-MX" sz="1700" dirty="0">
                <a:solidFill>
                  <a:srgbClr val="404040"/>
                </a:solidFill>
                <a:latin typeface="Montserrat" panose="00000500000000000000" pitchFamily="2" charset="0"/>
                <a:ea typeface="Times New Roman" panose="02020603050405020304" pitchFamily="18" charset="0"/>
                <a:cs typeface="Arial" panose="020B0604020202020204" pitchFamily="34" charset="0"/>
              </a:rPr>
              <a:t>. CÁNCER DE MAMA</a:t>
            </a:r>
          </a:p>
          <a:p>
            <a:pPr>
              <a:spcBef>
                <a:spcPts val="1000"/>
              </a:spcBef>
            </a:pPr>
            <a:r>
              <a:rPr lang="es-MX" sz="1700" b="1" dirty="0">
                <a:solidFill>
                  <a:srgbClr val="404040"/>
                </a:solidFill>
                <a:latin typeface="Montserrat" panose="00000500000000000000" pitchFamily="2" charset="0"/>
                <a:ea typeface="Times New Roman" panose="02020603050405020304" pitchFamily="18" charset="0"/>
                <a:cs typeface="Arial" panose="020B0604020202020204" pitchFamily="34" charset="0"/>
              </a:rPr>
              <a:t>13</a:t>
            </a:r>
            <a:r>
              <a:rPr lang="es-MX" sz="1700" dirty="0">
                <a:solidFill>
                  <a:srgbClr val="404040"/>
                </a:solidFill>
                <a:latin typeface="Montserrat" panose="00000500000000000000" pitchFamily="2" charset="0"/>
                <a:ea typeface="Times New Roman" panose="02020603050405020304" pitchFamily="18" charset="0"/>
                <a:cs typeface="Arial" panose="020B0604020202020204" pitchFamily="34" charset="0"/>
              </a:rPr>
              <a:t>. ANTICONCEPCIÓN DE EMERGENCIA</a:t>
            </a:r>
          </a:p>
          <a:p>
            <a:pPr marL="363538" indent="-363538">
              <a:spcBef>
                <a:spcPts val="1000"/>
              </a:spcBef>
            </a:pPr>
            <a:r>
              <a:rPr lang="es-MX" sz="1700" b="1" dirty="0">
                <a:solidFill>
                  <a:srgbClr val="404040"/>
                </a:solidFill>
                <a:latin typeface="Montserrat" panose="00000500000000000000" pitchFamily="2" charset="0"/>
                <a:ea typeface="Times New Roman" panose="02020603050405020304" pitchFamily="18" charset="0"/>
                <a:cs typeface="Arial" panose="020B0604020202020204" pitchFamily="34" charset="0"/>
              </a:rPr>
              <a:t>14</a:t>
            </a:r>
            <a:r>
              <a:rPr lang="es-MX" sz="1700" dirty="0">
                <a:solidFill>
                  <a:srgbClr val="404040"/>
                </a:solidFill>
                <a:latin typeface="Montserrat" panose="00000500000000000000" pitchFamily="2" charset="0"/>
                <a:ea typeface="Times New Roman" panose="02020603050405020304" pitchFamily="18" charset="0"/>
                <a:cs typeface="Arial" panose="020B0604020202020204" pitchFamily="34" charset="0"/>
              </a:rPr>
              <a:t>. ENFERMEDADES DIARREICAS O RESPIRATORIAS EN MENORES DE 5 AÑOS </a:t>
            </a:r>
          </a:p>
          <a:p>
            <a:pPr>
              <a:spcBef>
                <a:spcPts val="1000"/>
              </a:spcBef>
            </a:pPr>
            <a:r>
              <a:rPr lang="es-MX" sz="1700" b="1" dirty="0">
                <a:solidFill>
                  <a:srgbClr val="404040"/>
                </a:solidFill>
                <a:latin typeface="Montserrat" panose="00000500000000000000" pitchFamily="2" charset="0"/>
                <a:ea typeface="Times New Roman" panose="02020603050405020304" pitchFamily="18" charset="0"/>
                <a:cs typeface="Arial" panose="020B0604020202020204" pitchFamily="34" charset="0"/>
              </a:rPr>
              <a:t>15</a:t>
            </a:r>
            <a:r>
              <a:rPr lang="es-MX" sz="1700" dirty="0">
                <a:solidFill>
                  <a:srgbClr val="404040"/>
                </a:solidFill>
                <a:latin typeface="Montserrat" panose="00000500000000000000" pitchFamily="2" charset="0"/>
                <a:ea typeface="Times New Roman" panose="02020603050405020304" pitchFamily="18" charset="0"/>
                <a:cs typeface="Arial" panose="020B0604020202020204" pitchFamily="34" charset="0"/>
              </a:rPr>
              <a:t>. NUTRICIÓN</a:t>
            </a:r>
          </a:p>
          <a:p>
            <a:pPr>
              <a:spcBef>
                <a:spcPts val="1000"/>
              </a:spcBef>
            </a:pPr>
            <a:r>
              <a:rPr lang="es-MX" sz="1700" b="1" dirty="0">
                <a:solidFill>
                  <a:srgbClr val="404040"/>
                </a:solidFill>
                <a:latin typeface="Montserrat" panose="00000500000000000000" pitchFamily="2" charset="0"/>
                <a:ea typeface="Times New Roman" panose="02020603050405020304" pitchFamily="18" charset="0"/>
                <a:cs typeface="Arial" panose="020B0604020202020204" pitchFamily="34" charset="0"/>
              </a:rPr>
              <a:t>88</a:t>
            </a:r>
            <a:r>
              <a:rPr lang="es-MX" sz="1700" dirty="0">
                <a:solidFill>
                  <a:srgbClr val="404040"/>
                </a:solidFill>
                <a:latin typeface="Montserrat" panose="00000500000000000000" pitchFamily="2" charset="0"/>
                <a:ea typeface="Times New Roman" panose="02020603050405020304" pitchFamily="18" charset="0"/>
                <a:cs typeface="Arial" panose="020B0604020202020204" pitchFamily="34" charset="0"/>
              </a:rPr>
              <a:t>. OTRO</a:t>
            </a:r>
          </a:p>
        </p:txBody>
      </p:sp>
      <p:sp>
        <p:nvSpPr>
          <p:cNvPr id="5" name="Título 4"/>
          <p:cNvSpPr>
            <a:spLocks noGrp="1"/>
          </p:cNvSpPr>
          <p:nvPr>
            <p:ph type="title"/>
          </p:nvPr>
        </p:nvSpPr>
        <p:spPr/>
        <p:txBody>
          <a:bodyPr/>
          <a:lstStyle/>
          <a:p>
            <a:r>
              <a:rPr lang="es-MX" dirty="0"/>
              <a:t>Asesoría a distancia </a:t>
            </a:r>
            <a:r>
              <a:rPr lang="es-MX" dirty="0">
                <a:solidFill>
                  <a:schemeClr val="tx1">
                    <a:lumMod val="75000"/>
                    <a:lumOff val="25000"/>
                  </a:schemeClr>
                </a:solidFill>
              </a:rPr>
              <a:t>NO COVID</a:t>
            </a:r>
            <a:br>
              <a:rPr lang="es-MX" dirty="0"/>
            </a:br>
            <a:r>
              <a:rPr lang="es-MX" sz="2800" dirty="0">
                <a:latin typeface="Montserrat" panose="00000500000000000000" pitchFamily="2" charset="0"/>
                <a:ea typeface="Times New Roman" panose="02020603050405020304" pitchFamily="18" charset="0"/>
                <a:cs typeface="Arial" panose="020B0604020202020204" pitchFamily="34" charset="0"/>
              </a:rPr>
              <a:t>Otros temas de salud</a:t>
            </a:r>
          </a:p>
        </p:txBody>
      </p:sp>
    </p:spTree>
    <p:extLst>
      <p:ext uri="{BB962C8B-B14F-4D97-AF65-F5344CB8AC3E}">
        <p14:creationId xmlns:p14="http://schemas.microsoft.com/office/powerpoint/2010/main" val="12599358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95" name="Conector recto 294"/>
          <p:cNvCxnSpPr/>
          <p:nvPr/>
        </p:nvCxnSpPr>
        <p:spPr bwMode="auto">
          <a:xfrm>
            <a:off x="11443026" y="4673519"/>
            <a:ext cx="105450"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p:spPr>
      </p:cxnSp>
      <p:cxnSp>
        <p:nvCxnSpPr>
          <p:cNvPr id="429" name="Conector recto 428"/>
          <p:cNvCxnSpPr/>
          <p:nvPr/>
        </p:nvCxnSpPr>
        <p:spPr bwMode="auto">
          <a:xfrm>
            <a:off x="3436551" y="4673519"/>
            <a:ext cx="2337480"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p:spPr>
      </p:cxnSp>
      <p:cxnSp>
        <p:nvCxnSpPr>
          <p:cNvPr id="231" name="Conector recto 230"/>
          <p:cNvCxnSpPr/>
          <p:nvPr/>
        </p:nvCxnSpPr>
        <p:spPr bwMode="auto">
          <a:xfrm>
            <a:off x="499839" y="4673518"/>
            <a:ext cx="237614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p:spPr>
      </p:cxnSp>
      <p:sp>
        <p:nvSpPr>
          <p:cNvPr id="261" name="Rectángulo 260"/>
          <p:cNvSpPr/>
          <p:nvPr/>
        </p:nvSpPr>
        <p:spPr bwMode="auto">
          <a:xfrm>
            <a:off x="3217856" y="4298963"/>
            <a:ext cx="3655608" cy="91354"/>
          </a:xfrm>
          <a:prstGeom prst="rect">
            <a:avLst/>
          </a:prstGeom>
          <a:solidFill>
            <a:schemeClr val="bg1">
              <a:lumMod val="50000"/>
            </a:schemeClr>
          </a:solidFill>
          <a:ln w="9525" cap="flat" cmpd="sng" algn="ctr">
            <a:solidFill>
              <a:schemeClr val="bg1">
                <a:lumMod val="50000"/>
              </a:schemeClr>
            </a:solidFill>
            <a:prstDash val="solid"/>
            <a:round/>
            <a:headEnd type="none" w="med" len="med"/>
            <a:tailEnd type="none" w="med" len="med"/>
          </a:ln>
          <a:effectLst/>
        </p:spPr>
        <p:txBody>
          <a:bodyPr vert="horz" wrap="square" lIns="84406" tIns="42203" rIns="84406" bIns="42203" numCol="1" rtlCol="0" anchor="t" anchorCtr="0" compatLnSpc="1">
            <a:prstTxWarp prst="textNoShape">
              <a:avLst/>
            </a:prstTxWarp>
          </a:bodyPr>
          <a:lstStyle/>
          <a:p>
            <a:pPr defTabSz="844083" eaLnBrk="0" fontAlgn="base" hangingPunct="0">
              <a:spcBef>
                <a:spcPct val="0"/>
              </a:spcBef>
              <a:spcAft>
                <a:spcPct val="0"/>
              </a:spcAft>
            </a:pPr>
            <a:endParaRPr lang="es-MX" sz="923">
              <a:latin typeface="Arial" charset="0"/>
            </a:endParaRPr>
          </a:p>
        </p:txBody>
      </p:sp>
      <p:sp>
        <p:nvSpPr>
          <p:cNvPr id="292" name="Rectángulo 291"/>
          <p:cNvSpPr/>
          <p:nvPr/>
        </p:nvSpPr>
        <p:spPr bwMode="auto">
          <a:xfrm>
            <a:off x="7212319" y="4296924"/>
            <a:ext cx="3789178" cy="91354"/>
          </a:xfrm>
          <a:prstGeom prst="rect">
            <a:avLst/>
          </a:prstGeom>
          <a:solidFill>
            <a:schemeClr val="bg1">
              <a:lumMod val="50000"/>
            </a:schemeClr>
          </a:solidFill>
          <a:ln w="9525" cap="flat" cmpd="sng" algn="ctr">
            <a:solidFill>
              <a:schemeClr val="bg1">
                <a:lumMod val="50000"/>
              </a:schemeClr>
            </a:solidFill>
            <a:prstDash val="solid"/>
            <a:round/>
            <a:headEnd type="none" w="med" len="med"/>
            <a:tailEnd type="none" w="med" len="med"/>
          </a:ln>
          <a:effectLst/>
        </p:spPr>
        <p:txBody>
          <a:bodyPr vert="horz" wrap="square" lIns="84406" tIns="42203" rIns="84406" bIns="42203" numCol="1" rtlCol="0" anchor="t" anchorCtr="0" compatLnSpc="1">
            <a:prstTxWarp prst="textNoShape">
              <a:avLst/>
            </a:prstTxWarp>
          </a:bodyPr>
          <a:lstStyle/>
          <a:p>
            <a:pPr defTabSz="844083" eaLnBrk="0" fontAlgn="base" hangingPunct="0">
              <a:spcBef>
                <a:spcPct val="0"/>
              </a:spcBef>
              <a:spcAft>
                <a:spcPct val="0"/>
              </a:spcAft>
            </a:pPr>
            <a:endParaRPr lang="es-MX" sz="923">
              <a:latin typeface="Arial" charset="0"/>
            </a:endParaRPr>
          </a:p>
        </p:txBody>
      </p:sp>
      <p:sp>
        <p:nvSpPr>
          <p:cNvPr id="3089" name="Line 58"/>
          <p:cNvSpPr>
            <a:spLocks noChangeShapeType="1"/>
          </p:cNvSpPr>
          <p:nvPr/>
        </p:nvSpPr>
        <p:spPr bwMode="auto">
          <a:xfrm>
            <a:off x="5777225" y="2425386"/>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 name="CuadroTexto 1"/>
          <p:cNvSpPr txBox="1"/>
          <p:nvPr/>
        </p:nvSpPr>
        <p:spPr>
          <a:xfrm>
            <a:off x="151370" y="1816047"/>
            <a:ext cx="11934602" cy="553998"/>
          </a:xfrm>
          <a:prstGeom prst="rect">
            <a:avLst/>
          </a:prstGeom>
          <a:noFill/>
        </p:spPr>
        <p:txBody>
          <a:bodyPr wrap="square" rtlCol="0">
            <a:spAutoFit/>
          </a:bodyPr>
          <a:lstStyle/>
          <a:p>
            <a:r>
              <a:rPr lang="es-MX" sz="600" b="1" dirty="0">
                <a:latin typeface="Tahoma" panose="020B0604030504040204" pitchFamily="34" charset="0"/>
                <a:ea typeface="Tahoma" panose="020B0604030504040204" pitchFamily="34" charset="0"/>
                <a:cs typeface="Tahoma" panose="020B0604030504040204" pitchFamily="34" charset="0"/>
              </a:rPr>
              <a:t>TIPO DE PERSONAL:</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1</a:t>
            </a:r>
            <a:r>
              <a:rPr lang="es-MX" sz="600" dirty="0">
                <a:latin typeface="Tahoma" panose="020B0604030504040204" pitchFamily="34" charset="0"/>
                <a:ea typeface="Tahoma" panose="020B0604030504040204" pitchFamily="34" charset="0"/>
                <a:cs typeface="Tahoma" panose="020B0604030504040204" pitchFamily="34" charset="0"/>
              </a:rPr>
              <a:t>.PERSONAL CAPACITADO O HABILITADO PARA ATENCIÓN A DISTANCIA,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.APOYO ADMINISTRATIVO, </a:t>
            </a:r>
            <a:r>
              <a:rPr lang="es-MX" sz="600" b="1" dirty="0">
                <a:solidFill>
                  <a:srgbClr val="6E152E"/>
                </a:solidFill>
                <a:latin typeface="Tahoma" panose="020B0604030504040204" pitchFamily="34" charset="0"/>
                <a:ea typeface="Tahoma" panose="020B0604030504040204" pitchFamily="34" charset="0"/>
                <a:cs typeface="Tahoma" panose="020B0604030504040204" pitchFamily="34" charset="0"/>
              </a:rPr>
              <a:t>3</a:t>
            </a:r>
            <a:r>
              <a:rPr lang="es-MX" sz="600" dirty="0">
                <a:solidFill>
                  <a:srgbClr val="6E152E"/>
                </a:solidFill>
                <a:latin typeface="Tahoma" panose="020B0604030504040204" pitchFamily="34" charset="0"/>
                <a:ea typeface="Tahoma" panose="020B0604030504040204" pitchFamily="34" charset="0"/>
                <a:cs typeface="Tahoma" panose="020B0604030504040204" pitchFamily="34" charset="0"/>
              </a:rPr>
              <a:t>.MÉDICO PASANTE</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.MÉDICO GENERAL, </a:t>
            </a:r>
            <a:r>
              <a:rPr lang="es-MX" sz="600" b="1" dirty="0">
                <a:latin typeface="Tahoma" panose="020B0604030504040204" pitchFamily="34" charset="0"/>
                <a:ea typeface="Tahoma" panose="020B0604030504040204" pitchFamily="34" charset="0"/>
                <a:cs typeface="Tahoma" panose="020B0604030504040204" pitchFamily="34" charset="0"/>
              </a:rPr>
              <a:t>5</a:t>
            </a:r>
            <a:r>
              <a:rPr lang="es-MX" sz="600" dirty="0">
                <a:latin typeface="Tahoma" panose="020B0604030504040204" pitchFamily="34" charset="0"/>
                <a:ea typeface="Tahoma" panose="020B0604030504040204" pitchFamily="34" charset="0"/>
                <a:cs typeface="Tahoma" panose="020B0604030504040204" pitchFamily="34" charset="0"/>
              </a:rPr>
              <a:t>.MÉDICO RESIDENTE,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.MÉDICO ESPECIALISTA, </a:t>
            </a:r>
            <a:r>
              <a:rPr lang="es-MX" sz="600" b="1" dirty="0">
                <a:latin typeface="Tahoma" panose="020B0604030504040204" pitchFamily="34" charset="0"/>
                <a:ea typeface="Tahoma" panose="020B0604030504040204" pitchFamily="34" charset="0"/>
                <a:cs typeface="Tahoma" panose="020B0604030504040204" pitchFamily="34" charset="0"/>
              </a:rPr>
              <a:t>7</a:t>
            </a:r>
            <a:r>
              <a:rPr lang="es-MX" sz="600" dirty="0">
                <a:latin typeface="Tahoma" panose="020B0604030504040204" pitchFamily="34" charset="0"/>
                <a:ea typeface="Tahoma" panose="020B0604030504040204" pitchFamily="34" charset="0"/>
                <a:cs typeface="Tahoma" panose="020B0604030504040204" pitchFamily="34" charset="0"/>
              </a:rPr>
              <a:t>.PASANTE DE ENFERMERÍA, </a:t>
            </a:r>
            <a:r>
              <a:rPr lang="es-MX" sz="600" b="1" dirty="0">
                <a:latin typeface="Tahoma" panose="020B0604030504040204" pitchFamily="34" charset="0"/>
                <a:ea typeface="Tahoma" panose="020B0604030504040204" pitchFamily="34" charset="0"/>
                <a:cs typeface="Tahoma" panose="020B0604030504040204" pitchFamily="34" charset="0"/>
              </a:rPr>
              <a:t>8</a:t>
            </a:r>
            <a:r>
              <a:rPr lang="es-MX" sz="600" dirty="0">
                <a:latin typeface="Tahoma" panose="020B0604030504040204" pitchFamily="34" charset="0"/>
                <a:ea typeface="Tahoma" panose="020B0604030504040204" pitchFamily="34" charset="0"/>
                <a:cs typeface="Tahoma" panose="020B0604030504040204" pitchFamily="34" charset="0"/>
              </a:rPr>
              <a:t>.ENFERMERA, </a:t>
            </a:r>
            <a:r>
              <a:rPr lang="es-MX" sz="600" b="1" dirty="0">
                <a:latin typeface="Tahoma" panose="020B0604030504040204" pitchFamily="34" charset="0"/>
                <a:ea typeface="Tahoma" panose="020B0604030504040204" pitchFamily="34" charset="0"/>
                <a:cs typeface="Tahoma" panose="020B0604030504040204" pitchFamily="34" charset="0"/>
              </a:rPr>
              <a:t>9</a:t>
            </a:r>
            <a:r>
              <a:rPr lang="es-MX" sz="600" dirty="0">
                <a:latin typeface="Tahoma" panose="020B0604030504040204" pitchFamily="34" charset="0"/>
                <a:ea typeface="Tahoma" panose="020B0604030504040204" pitchFamily="34" charset="0"/>
                <a:cs typeface="Tahoma" panose="020B0604030504040204" pitchFamily="34" charset="0"/>
              </a:rPr>
              <a:t>.PASANTE DE NUTRICIÓN, </a:t>
            </a:r>
            <a:r>
              <a:rPr lang="es-MX" sz="600" b="1" dirty="0">
                <a:latin typeface="Tahoma" panose="020B0604030504040204" pitchFamily="34" charset="0"/>
                <a:ea typeface="Tahoma" panose="020B0604030504040204" pitchFamily="34" charset="0"/>
                <a:cs typeface="Tahoma" panose="020B0604030504040204" pitchFamily="34" charset="0"/>
              </a:rPr>
              <a:t>10</a:t>
            </a:r>
            <a:r>
              <a:rPr lang="es-MX" sz="600" dirty="0">
                <a:latin typeface="Tahoma" panose="020B0604030504040204" pitchFamily="34" charset="0"/>
                <a:ea typeface="Tahoma" panose="020B0604030504040204" pitchFamily="34" charset="0"/>
                <a:cs typeface="Tahoma" panose="020B0604030504040204" pitchFamily="34" charset="0"/>
              </a:rPr>
              <a:t>.NUTRIÓLOGO, </a:t>
            </a:r>
            <a:r>
              <a:rPr lang="es-MX" sz="600" b="1" dirty="0">
                <a:latin typeface="Tahoma" panose="020B0604030504040204" pitchFamily="34" charset="0"/>
                <a:ea typeface="Tahoma" panose="020B0604030504040204" pitchFamily="34" charset="0"/>
                <a:cs typeface="Tahoma" panose="020B0604030504040204" pitchFamily="34" charset="0"/>
              </a:rPr>
              <a:t>11</a:t>
            </a:r>
            <a:r>
              <a:rPr lang="es-MX" sz="600" dirty="0">
                <a:latin typeface="Tahoma" panose="020B0604030504040204" pitchFamily="34" charset="0"/>
                <a:ea typeface="Tahoma" panose="020B0604030504040204" pitchFamily="34" charset="0"/>
                <a:cs typeface="Tahoma" panose="020B0604030504040204" pitchFamily="34" charset="0"/>
              </a:rPr>
              <a:t>.HOMEÓPATA, </a:t>
            </a:r>
            <a:r>
              <a:rPr lang="es-MX" sz="600" b="1" dirty="0">
                <a:latin typeface="Tahoma" panose="020B0604030504040204" pitchFamily="34" charset="0"/>
                <a:ea typeface="Tahoma" panose="020B0604030504040204" pitchFamily="34" charset="0"/>
                <a:cs typeface="Tahoma" panose="020B0604030504040204" pitchFamily="34" charset="0"/>
              </a:rPr>
              <a:t>12</a:t>
            </a:r>
            <a:r>
              <a:rPr lang="es-MX" sz="600" dirty="0">
                <a:latin typeface="Tahoma" panose="020B0604030504040204" pitchFamily="34" charset="0"/>
                <a:ea typeface="Tahoma" panose="020B0604030504040204" pitchFamily="34" charset="0"/>
                <a:cs typeface="Tahoma" panose="020B0604030504040204" pitchFamily="34" charset="0"/>
              </a:rPr>
              <a:t>.MÉDICO TRADICIONAL, </a:t>
            </a:r>
            <a:r>
              <a:rPr lang="es-MX" sz="600" b="1" dirty="0">
                <a:latin typeface="Tahoma" panose="020B0604030504040204" pitchFamily="34" charset="0"/>
                <a:ea typeface="Tahoma" panose="020B0604030504040204" pitchFamily="34" charset="0"/>
                <a:cs typeface="Tahoma" panose="020B0604030504040204" pitchFamily="34" charset="0"/>
              </a:rPr>
              <a:t>13</a:t>
            </a:r>
            <a:r>
              <a:rPr lang="es-MX" sz="600" dirty="0">
                <a:latin typeface="Tahoma" panose="020B0604030504040204" pitchFamily="34" charset="0"/>
                <a:ea typeface="Tahoma" panose="020B0604030504040204" pitchFamily="34" charset="0"/>
                <a:cs typeface="Tahoma" panose="020B0604030504040204" pitchFamily="34" charset="0"/>
              </a:rPr>
              <a:t>.TAPS, </a:t>
            </a:r>
            <a:r>
              <a:rPr lang="es-MX" sz="600" b="1" dirty="0">
                <a:latin typeface="Tahoma" panose="020B0604030504040204" pitchFamily="34" charset="0"/>
                <a:ea typeface="Tahoma" panose="020B0604030504040204" pitchFamily="34" charset="0"/>
                <a:cs typeface="Tahoma" panose="020B0604030504040204" pitchFamily="34" charset="0"/>
              </a:rPr>
              <a:t>14</a:t>
            </a:r>
            <a:r>
              <a:rPr lang="es-MX" sz="600" dirty="0">
                <a:latin typeface="Tahoma" panose="020B0604030504040204" pitchFamily="34" charset="0"/>
                <a:ea typeface="Tahoma" panose="020B0604030504040204" pitchFamily="34" charset="0"/>
                <a:cs typeface="Tahoma" panose="020B0604030504040204" pitchFamily="34" charset="0"/>
              </a:rPr>
              <a:t>.PASANTE DE PSICOLOGÍA, </a:t>
            </a:r>
            <a:r>
              <a:rPr lang="es-MX" sz="600" b="1" dirty="0">
                <a:latin typeface="Tahoma" panose="020B0604030504040204" pitchFamily="34" charset="0"/>
                <a:ea typeface="Tahoma" panose="020B0604030504040204" pitchFamily="34" charset="0"/>
                <a:cs typeface="Tahoma" panose="020B0604030504040204" pitchFamily="34" charset="0"/>
              </a:rPr>
              <a:t>15</a:t>
            </a:r>
            <a:r>
              <a:rPr lang="es-MX" sz="600" dirty="0">
                <a:latin typeface="Tahoma" panose="020B0604030504040204" pitchFamily="34" charset="0"/>
                <a:ea typeface="Tahoma" panose="020B0604030504040204" pitchFamily="34" charset="0"/>
                <a:cs typeface="Tahoma" panose="020B0604030504040204" pitchFamily="34" charset="0"/>
              </a:rPr>
              <a:t>.PSICÓLOGO, </a:t>
            </a:r>
            <a:r>
              <a:rPr lang="es-MX" sz="600" b="1" dirty="0">
                <a:latin typeface="Tahoma" panose="020B0604030504040204" pitchFamily="34" charset="0"/>
                <a:ea typeface="Tahoma" panose="020B0604030504040204" pitchFamily="34" charset="0"/>
                <a:cs typeface="Tahoma" panose="020B0604030504040204" pitchFamily="34" charset="0"/>
              </a:rPr>
              <a:t>16</a:t>
            </a:r>
            <a:r>
              <a:rPr lang="es-MX" sz="600" dirty="0">
                <a:latin typeface="Tahoma" panose="020B0604030504040204" pitchFamily="34" charset="0"/>
                <a:ea typeface="Tahoma" panose="020B0604030504040204" pitchFamily="34" charset="0"/>
                <a:cs typeface="Tahoma" panose="020B0604030504040204" pitchFamily="34" charset="0"/>
              </a:rPr>
              <a:t>.LICENCIADA EN ENFERMERÍA Y OBSTÉTRICIA, </a:t>
            </a:r>
            <a:r>
              <a:rPr lang="es-MX" sz="600" b="1" dirty="0">
                <a:latin typeface="Tahoma" panose="020B0604030504040204" pitchFamily="34" charset="0"/>
                <a:ea typeface="Tahoma" panose="020B0604030504040204" pitchFamily="34" charset="0"/>
                <a:cs typeface="Tahoma" panose="020B0604030504040204" pitchFamily="34" charset="0"/>
              </a:rPr>
              <a:t>17</a:t>
            </a:r>
            <a:r>
              <a:rPr lang="es-MX" sz="600" dirty="0">
                <a:latin typeface="Tahoma" panose="020B0604030504040204" pitchFamily="34" charset="0"/>
                <a:ea typeface="Tahoma" panose="020B0604030504040204" pitchFamily="34" charset="0"/>
                <a:cs typeface="Tahoma" panose="020B0604030504040204" pitchFamily="34" charset="0"/>
              </a:rPr>
              <a:t>.PARTERA TÉCNICA, </a:t>
            </a:r>
            <a:r>
              <a:rPr lang="es-MX" sz="600" b="1" dirty="0">
                <a:latin typeface="Tahoma" panose="020B0604030504040204" pitchFamily="34" charset="0"/>
                <a:ea typeface="Tahoma" panose="020B0604030504040204" pitchFamily="34" charset="0"/>
                <a:cs typeface="Tahoma" panose="020B0604030504040204" pitchFamily="34" charset="0"/>
              </a:rPr>
              <a:t>18</a:t>
            </a:r>
            <a:r>
              <a:rPr lang="es-MX" sz="600" dirty="0">
                <a:latin typeface="Tahoma" panose="020B0604030504040204" pitchFamily="34" charset="0"/>
                <a:ea typeface="Tahoma" panose="020B0604030504040204" pitchFamily="34" charset="0"/>
                <a:cs typeface="Tahoma" panose="020B0604030504040204" pitchFamily="34" charset="0"/>
              </a:rPr>
              <a:t>.PROMOTOR DE SALUD, </a:t>
            </a:r>
            <a:r>
              <a:rPr lang="es-MX" sz="600" b="1" dirty="0">
                <a:latin typeface="Tahoma" panose="020B0604030504040204" pitchFamily="34" charset="0"/>
                <a:ea typeface="Tahoma" panose="020B0604030504040204" pitchFamily="34" charset="0"/>
                <a:cs typeface="Tahoma" panose="020B0604030504040204" pitchFamily="34" charset="0"/>
              </a:rPr>
              <a:t>19</a:t>
            </a:r>
            <a:r>
              <a:rPr lang="es-MX" sz="600" dirty="0">
                <a:latin typeface="Tahoma" panose="020B0604030504040204" pitchFamily="34" charset="0"/>
                <a:ea typeface="Tahoma" panose="020B0604030504040204" pitchFamily="34" charset="0"/>
                <a:cs typeface="Tahoma" panose="020B0604030504040204" pitchFamily="34" charset="0"/>
              </a:rPr>
              <a:t>.GERONTÓLOGO, </a:t>
            </a:r>
            <a:r>
              <a:rPr lang="es-MX" sz="600" b="1" dirty="0">
                <a:latin typeface="Tahoma" panose="020B0604030504040204" pitchFamily="34" charset="0"/>
                <a:ea typeface="Tahoma" panose="020B0604030504040204" pitchFamily="34" charset="0"/>
                <a:cs typeface="Tahoma" panose="020B0604030504040204" pitchFamily="34" charset="0"/>
              </a:rPr>
              <a:t>88</a:t>
            </a:r>
            <a:r>
              <a:rPr lang="es-MX" sz="600" dirty="0">
                <a:latin typeface="Tahoma" panose="020B0604030504040204" pitchFamily="34" charset="0"/>
                <a:ea typeface="Tahoma" panose="020B0604030504040204" pitchFamily="34" charset="0"/>
                <a:cs typeface="Tahoma" panose="020B0604030504040204" pitchFamily="34" charset="0"/>
              </a:rPr>
              <a:t>.OTROS</a:t>
            </a:r>
          </a:p>
          <a:p>
            <a:r>
              <a:rPr lang="es-MX" sz="600" b="1" dirty="0">
                <a:latin typeface="Tahoma" panose="020B0604030504040204" pitchFamily="34" charset="0"/>
                <a:ea typeface="Tahoma" panose="020B0604030504040204" pitchFamily="34" charset="0"/>
                <a:cs typeface="Tahoma" panose="020B0604030504040204" pitchFamily="34" charset="0"/>
              </a:rPr>
              <a:t>ESPECIALIDAD: 1</a:t>
            </a:r>
            <a:r>
              <a:rPr lang="es-MX" sz="600" dirty="0">
                <a:latin typeface="Tahoma" panose="020B0604030504040204" pitchFamily="34" charset="0"/>
                <a:ea typeface="Tahoma" panose="020B0604030504040204" pitchFamily="34" charset="0"/>
                <a:cs typeface="Tahoma" panose="020B0604030504040204" pitchFamily="34" charset="0"/>
              </a:rPr>
              <a:t>.ALERGÓLOGO,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.ANESTESIÓLOGO,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.ANGIÓLOGO,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.CARDIÓLOGO, </a:t>
            </a:r>
            <a:r>
              <a:rPr lang="es-MX" sz="600" b="1" dirty="0">
                <a:latin typeface="Tahoma" panose="020B0604030504040204" pitchFamily="34" charset="0"/>
                <a:ea typeface="Tahoma" panose="020B0604030504040204" pitchFamily="34" charset="0"/>
                <a:cs typeface="Tahoma" panose="020B0604030504040204" pitchFamily="34" charset="0"/>
              </a:rPr>
              <a:t>5</a:t>
            </a:r>
            <a:r>
              <a:rPr lang="es-MX" sz="600" dirty="0">
                <a:latin typeface="Tahoma" panose="020B0604030504040204" pitchFamily="34" charset="0"/>
                <a:ea typeface="Tahoma" panose="020B0604030504040204" pitchFamily="34" charset="0"/>
                <a:cs typeface="Tahoma" panose="020B0604030504040204" pitchFamily="34" charset="0"/>
              </a:rPr>
              <a:t>.CIRUJANO,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.DERMATÓLOGO, </a:t>
            </a:r>
            <a:r>
              <a:rPr lang="es-MX" sz="600" b="1" dirty="0">
                <a:latin typeface="Tahoma" panose="020B0604030504040204" pitchFamily="34" charset="0"/>
                <a:ea typeface="Tahoma" panose="020B0604030504040204" pitchFamily="34" charset="0"/>
                <a:cs typeface="Tahoma" panose="020B0604030504040204" pitchFamily="34" charset="0"/>
              </a:rPr>
              <a:t>7</a:t>
            </a:r>
            <a:r>
              <a:rPr lang="es-MX" sz="600" dirty="0">
                <a:latin typeface="Tahoma" panose="020B0604030504040204" pitchFamily="34" charset="0"/>
                <a:ea typeface="Tahoma" panose="020B0604030504040204" pitchFamily="34" charset="0"/>
                <a:cs typeface="Tahoma" panose="020B0604030504040204" pitchFamily="34" charset="0"/>
              </a:rPr>
              <a:t>.ENDOCRINÓLOGO, </a:t>
            </a:r>
            <a:r>
              <a:rPr lang="es-MX" sz="600" b="1" dirty="0">
                <a:latin typeface="Tahoma" panose="020B0604030504040204" pitchFamily="34" charset="0"/>
                <a:ea typeface="Tahoma" panose="020B0604030504040204" pitchFamily="34" charset="0"/>
                <a:cs typeface="Tahoma" panose="020B0604030504040204" pitchFamily="34" charset="0"/>
              </a:rPr>
              <a:t>8</a:t>
            </a:r>
            <a:r>
              <a:rPr lang="es-MX" sz="600" dirty="0">
                <a:latin typeface="Tahoma" panose="020B0604030504040204" pitchFamily="34" charset="0"/>
                <a:ea typeface="Tahoma" panose="020B0604030504040204" pitchFamily="34" charset="0"/>
                <a:cs typeface="Tahoma" panose="020B0604030504040204" pitchFamily="34" charset="0"/>
              </a:rPr>
              <a:t>.EPIDEMIÓLOGO, </a:t>
            </a:r>
            <a:r>
              <a:rPr lang="es-MX" sz="600" b="1" dirty="0">
                <a:latin typeface="Tahoma" panose="020B0604030504040204" pitchFamily="34" charset="0"/>
                <a:ea typeface="Tahoma" panose="020B0604030504040204" pitchFamily="34" charset="0"/>
                <a:cs typeface="Tahoma" panose="020B0604030504040204" pitchFamily="34" charset="0"/>
              </a:rPr>
              <a:t>9</a:t>
            </a:r>
            <a:r>
              <a:rPr lang="es-MX" sz="600" dirty="0">
                <a:latin typeface="Tahoma" panose="020B0604030504040204" pitchFamily="34" charset="0"/>
                <a:ea typeface="Tahoma" panose="020B0604030504040204" pitchFamily="34" charset="0"/>
                <a:cs typeface="Tahoma" panose="020B0604030504040204" pitchFamily="34" charset="0"/>
              </a:rPr>
              <a:t>.GASTROENTERÓLOGO, </a:t>
            </a:r>
            <a:r>
              <a:rPr lang="es-MX" sz="600" b="1" dirty="0">
                <a:latin typeface="Tahoma" panose="020B0604030504040204" pitchFamily="34" charset="0"/>
                <a:ea typeface="Tahoma" panose="020B0604030504040204" pitchFamily="34" charset="0"/>
                <a:cs typeface="Tahoma" panose="020B0604030504040204" pitchFamily="34" charset="0"/>
              </a:rPr>
              <a:t>10</a:t>
            </a:r>
            <a:r>
              <a:rPr lang="es-MX" sz="600" dirty="0">
                <a:latin typeface="Tahoma" panose="020B0604030504040204" pitchFamily="34" charset="0"/>
                <a:ea typeface="Tahoma" panose="020B0604030504040204" pitchFamily="34" charset="0"/>
                <a:cs typeface="Tahoma" panose="020B0604030504040204" pitchFamily="34" charset="0"/>
              </a:rPr>
              <a:t>.GERIATRA, </a:t>
            </a:r>
            <a:r>
              <a:rPr lang="es-MX" sz="600" b="1" dirty="0">
                <a:latin typeface="Tahoma" panose="020B0604030504040204" pitchFamily="34" charset="0"/>
                <a:ea typeface="Tahoma" panose="020B0604030504040204" pitchFamily="34" charset="0"/>
                <a:cs typeface="Tahoma" panose="020B0604030504040204" pitchFamily="34" charset="0"/>
              </a:rPr>
              <a:t>11</a:t>
            </a:r>
            <a:r>
              <a:rPr lang="es-MX" sz="600" dirty="0">
                <a:latin typeface="Tahoma" panose="020B0604030504040204" pitchFamily="34" charset="0"/>
                <a:ea typeface="Tahoma" panose="020B0604030504040204" pitchFamily="34" charset="0"/>
                <a:cs typeface="Tahoma" panose="020B0604030504040204" pitchFamily="34" charset="0"/>
              </a:rPr>
              <a:t>.GINECOOBSTÉTRA, </a:t>
            </a:r>
            <a:r>
              <a:rPr lang="es-MX" sz="600" b="1" dirty="0">
                <a:latin typeface="Tahoma" panose="020B0604030504040204" pitchFamily="34" charset="0"/>
                <a:ea typeface="Tahoma" panose="020B0604030504040204" pitchFamily="34" charset="0"/>
                <a:cs typeface="Tahoma" panose="020B0604030504040204" pitchFamily="34" charset="0"/>
              </a:rPr>
              <a:t>12</a:t>
            </a:r>
            <a:r>
              <a:rPr lang="es-MX" sz="600" dirty="0">
                <a:latin typeface="Tahoma" panose="020B0604030504040204" pitchFamily="34" charset="0"/>
                <a:ea typeface="Tahoma" panose="020B0604030504040204" pitchFamily="34" charset="0"/>
                <a:cs typeface="Tahoma" panose="020B0604030504040204" pitchFamily="34" charset="0"/>
              </a:rPr>
              <a:t>.HEMATÓLOGO, </a:t>
            </a:r>
            <a:r>
              <a:rPr lang="es-MX" sz="600" b="1" dirty="0">
                <a:latin typeface="Tahoma" panose="020B0604030504040204" pitchFamily="34" charset="0"/>
                <a:ea typeface="Tahoma" panose="020B0604030504040204" pitchFamily="34" charset="0"/>
                <a:cs typeface="Tahoma" panose="020B0604030504040204" pitchFamily="34" charset="0"/>
              </a:rPr>
              <a:t>13</a:t>
            </a:r>
            <a:r>
              <a:rPr lang="es-MX" sz="600" dirty="0">
                <a:latin typeface="Tahoma" panose="020B0604030504040204" pitchFamily="34" charset="0"/>
                <a:ea typeface="Tahoma" panose="020B0604030504040204" pitchFamily="34" charset="0"/>
                <a:cs typeface="Tahoma" panose="020B0604030504040204" pitchFamily="34" charset="0"/>
              </a:rPr>
              <a:t>.INFECTÓLOGO, </a:t>
            </a:r>
            <a:r>
              <a:rPr lang="es-MX" sz="600" b="1" dirty="0">
                <a:latin typeface="Tahoma" panose="020B0604030504040204" pitchFamily="34" charset="0"/>
                <a:ea typeface="Tahoma" panose="020B0604030504040204" pitchFamily="34" charset="0"/>
                <a:cs typeface="Tahoma" panose="020B0604030504040204" pitchFamily="34" charset="0"/>
              </a:rPr>
              <a:t>14</a:t>
            </a:r>
            <a:r>
              <a:rPr lang="es-MX" sz="600" dirty="0">
                <a:latin typeface="Tahoma" panose="020B0604030504040204" pitchFamily="34" charset="0"/>
                <a:ea typeface="Tahoma" panose="020B0604030504040204" pitchFamily="34" charset="0"/>
                <a:cs typeface="Tahoma" panose="020B0604030504040204" pitchFamily="34" charset="0"/>
              </a:rPr>
              <a:t>.INMUNÓLOGO, </a:t>
            </a:r>
            <a:r>
              <a:rPr lang="es-MX" sz="600" b="1" dirty="0">
                <a:latin typeface="Tahoma" panose="020B0604030504040204" pitchFamily="34" charset="0"/>
                <a:ea typeface="Tahoma" panose="020B0604030504040204" pitchFamily="34" charset="0"/>
                <a:cs typeface="Tahoma" panose="020B0604030504040204" pitchFamily="34" charset="0"/>
              </a:rPr>
              <a:t>15</a:t>
            </a:r>
            <a:r>
              <a:rPr lang="es-MX" sz="600" dirty="0">
                <a:latin typeface="Tahoma" panose="020B0604030504040204" pitchFamily="34" charset="0"/>
                <a:ea typeface="Tahoma" panose="020B0604030504040204" pitchFamily="34" charset="0"/>
                <a:cs typeface="Tahoma" panose="020B0604030504040204" pitchFamily="34" charset="0"/>
              </a:rPr>
              <a:t>.INTERNISTA, </a:t>
            </a:r>
            <a:r>
              <a:rPr lang="es-MX" sz="600" b="1" dirty="0">
                <a:latin typeface="Tahoma" panose="020B0604030504040204" pitchFamily="34" charset="0"/>
                <a:ea typeface="Tahoma" panose="020B0604030504040204" pitchFamily="34" charset="0"/>
                <a:cs typeface="Tahoma" panose="020B0604030504040204" pitchFamily="34" charset="0"/>
              </a:rPr>
              <a:t>16</a:t>
            </a:r>
            <a:r>
              <a:rPr lang="es-MX" sz="600" dirty="0">
                <a:latin typeface="Tahoma" panose="020B0604030504040204" pitchFamily="34" charset="0"/>
                <a:ea typeface="Tahoma" panose="020B0604030504040204" pitchFamily="34" charset="0"/>
                <a:cs typeface="Tahoma" panose="020B0604030504040204" pitchFamily="34" charset="0"/>
              </a:rPr>
              <a:t>.MEDICINA CRÍTICA, </a:t>
            </a:r>
            <a:r>
              <a:rPr lang="es-MX" sz="600" b="1" dirty="0">
                <a:latin typeface="Tahoma" panose="020B0604030504040204" pitchFamily="34" charset="0"/>
                <a:ea typeface="Tahoma" panose="020B0604030504040204" pitchFamily="34" charset="0"/>
                <a:cs typeface="Tahoma" panose="020B0604030504040204" pitchFamily="34" charset="0"/>
              </a:rPr>
              <a:t>17</a:t>
            </a:r>
            <a:r>
              <a:rPr lang="es-MX" sz="600" dirty="0">
                <a:latin typeface="Tahoma" panose="020B0604030504040204" pitchFamily="34" charset="0"/>
                <a:ea typeface="Tahoma" panose="020B0604030504040204" pitchFamily="34" charset="0"/>
                <a:cs typeface="Tahoma" panose="020B0604030504040204" pitchFamily="34" charset="0"/>
              </a:rPr>
              <a:t>.NEFRÓLOGO, </a:t>
            </a:r>
            <a:r>
              <a:rPr lang="es-MX" sz="600" b="1" dirty="0">
                <a:latin typeface="Tahoma" panose="020B0604030504040204" pitchFamily="34" charset="0"/>
                <a:ea typeface="Tahoma" panose="020B0604030504040204" pitchFamily="34" charset="0"/>
                <a:cs typeface="Tahoma" panose="020B0604030504040204" pitchFamily="34" charset="0"/>
              </a:rPr>
              <a:t>18</a:t>
            </a:r>
            <a:r>
              <a:rPr lang="es-MX" sz="600" dirty="0">
                <a:latin typeface="Tahoma" panose="020B0604030504040204" pitchFamily="34" charset="0"/>
                <a:ea typeface="Tahoma" panose="020B0604030504040204" pitchFamily="34" charset="0"/>
                <a:cs typeface="Tahoma" panose="020B0604030504040204" pitchFamily="34" charset="0"/>
              </a:rPr>
              <a:t>.NEONATÓLOGO, </a:t>
            </a:r>
            <a:r>
              <a:rPr lang="es-MX" sz="600" b="1" dirty="0">
                <a:latin typeface="Tahoma" panose="020B0604030504040204" pitchFamily="34" charset="0"/>
                <a:ea typeface="Tahoma" panose="020B0604030504040204" pitchFamily="34" charset="0"/>
                <a:cs typeface="Tahoma" panose="020B0604030504040204" pitchFamily="34" charset="0"/>
              </a:rPr>
              <a:t>19</a:t>
            </a:r>
            <a:r>
              <a:rPr lang="es-MX" sz="600" dirty="0">
                <a:latin typeface="Tahoma" panose="020B0604030504040204" pitchFamily="34" charset="0"/>
                <a:ea typeface="Tahoma" panose="020B0604030504040204" pitchFamily="34" charset="0"/>
                <a:cs typeface="Tahoma" panose="020B0604030504040204" pitchFamily="34" charset="0"/>
              </a:rPr>
              <a:t>.NEUMÓLOGO, </a:t>
            </a:r>
            <a:r>
              <a:rPr lang="es-MX" sz="600" b="1" dirty="0">
                <a:latin typeface="Tahoma" panose="020B0604030504040204" pitchFamily="34" charset="0"/>
                <a:ea typeface="Tahoma" panose="020B0604030504040204" pitchFamily="34" charset="0"/>
                <a:cs typeface="Tahoma" panose="020B0604030504040204" pitchFamily="34" charset="0"/>
              </a:rPr>
              <a:t>20</a:t>
            </a:r>
            <a:r>
              <a:rPr lang="es-MX" sz="600" dirty="0">
                <a:latin typeface="Tahoma" panose="020B0604030504040204" pitchFamily="34" charset="0"/>
                <a:ea typeface="Tahoma" panose="020B0604030504040204" pitchFamily="34" charset="0"/>
                <a:cs typeface="Tahoma" panose="020B0604030504040204" pitchFamily="34" charset="0"/>
              </a:rPr>
              <a:t>.NEUROCIRUJANO, </a:t>
            </a:r>
            <a:r>
              <a:rPr lang="es-MX" sz="600" b="1" dirty="0">
                <a:latin typeface="Tahoma" panose="020B0604030504040204" pitchFamily="34" charset="0"/>
                <a:ea typeface="Tahoma" panose="020B0604030504040204" pitchFamily="34" charset="0"/>
                <a:cs typeface="Tahoma" panose="020B0604030504040204" pitchFamily="34" charset="0"/>
              </a:rPr>
              <a:t>21</a:t>
            </a:r>
            <a:r>
              <a:rPr lang="es-MX" sz="600" dirty="0">
                <a:latin typeface="Tahoma" panose="020B0604030504040204" pitchFamily="34" charset="0"/>
                <a:ea typeface="Tahoma" panose="020B0604030504040204" pitchFamily="34" charset="0"/>
                <a:cs typeface="Tahoma" panose="020B0604030504040204" pitchFamily="34" charset="0"/>
              </a:rPr>
              <a:t>.NEURÓLOGO, </a:t>
            </a:r>
            <a:r>
              <a:rPr lang="es-MX" sz="600" b="1" dirty="0">
                <a:latin typeface="Tahoma" panose="020B0604030504040204" pitchFamily="34" charset="0"/>
                <a:ea typeface="Tahoma" panose="020B0604030504040204" pitchFamily="34" charset="0"/>
                <a:cs typeface="Tahoma" panose="020B0604030504040204" pitchFamily="34" charset="0"/>
              </a:rPr>
              <a:t>22</a:t>
            </a:r>
            <a:r>
              <a:rPr lang="es-MX" sz="600" dirty="0">
                <a:latin typeface="Tahoma" panose="020B0604030504040204" pitchFamily="34" charset="0"/>
                <a:ea typeface="Tahoma" panose="020B0604030504040204" pitchFamily="34" charset="0"/>
                <a:cs typeface="Tahoma" panose="020B0604030504040204" pitchFamily="34" charset="0"/>
              </a:rPr>
              <a:t>.OFTALMÓLOGO, </a:t>
            </a:r>
            <a:r>
              <a:rPr lang="es-MX" sz="600" b="1" dirty="0">
                <a:latin typeface="Tahoma" panose="020B0604030504040204" pitchFamily="34" charset="0"/>
                <a:ea typeface="Tahoma" panose="020B0604030504040204" pitchFamily="34" charset="0"/>
                <a:cs typeface="Tahoma" panose="020B0604030504040204" pitchFamily="34" charset="0"/>
              </a:rPr>
              <a:t>23</a:t>
            </a:r>
            <a:r>
              <a:rPr lang="es-MX" sz="600" dirty="0">
                <a:latin typeface="Tahoma" panose="020B0604030504040204" pitchFamily="34" charset="0"/>
                <a:ea typeface="Tahoma" panose="020B0604030504040204" pitchFamily="34" charset="0"/>
                <a:cs typeface="Tahoma" panose="020B0604030504040204" pitchFamily="34" charset="0"/>
              </a:rPr>
              <a:t>.ONCÓLOGO, </a:t>
            </a:r>
            <a:r>
              <a:rPr lang="es-MX" sz="600" b="1" dirty="0">
                <a:latin typeface="Tahoma" panose="020B0604030504040204" pitchFamily="34" charset="0"/>
                <a:ea typeface="Tahoma" panose="020B0604030504040204" pitchFamily="34" charset="0"/>
                <a:cs typeface="Tahoma" panose="020B0604030504040204" pitchFamily="34" charset="0"/>
              </a:rPr>
              <a:t>24</a:t>
            </a:r>
            <a:r>
              <a:rPr lang="es-MX" sz="600" dirty="0">
                <a:latin typeface="Tahoma" panose="020B0604030504040204" pitchFamily="34" charset="0"/>
                <a:ea typeface="Tahoma" panose="020B0604030504040204" pitchFamily="34" charset="0"/>
                <a:cs typeface="Tahoma" panose="020B0604030504040204" pitchFamily="34" charset="0"/>
              </a:rPr>
              <a:t>.ORTOPEDISTA, </a:t>
            </a:r>
            <a:r>
              <a:rPr lang="es-MX" sz="600" b="1" dirty="0">
                <a:latin typeface="Tahoma" panose="020B0604030504040204" pitchFamily="34" charset="0"/>
                <a:ea typeface="Tahoma" panose="020B0604030504040204" pitchFamily="34" charset="0"/>
                <a:cs typeface="Tahoma" panose="020B0604030504040204" pitchFamily="34" charset="0"/>
              </a:rPr>
              <a:t>25</a:t>
            </a:r>
            <a:r>
              <a:rPr lang="es-MX" sz="600" dirty="0">
                <a:latin typeface="Tahoma" panose="020B0604030504040204" pitchFamily="34" charset="0"/>
                <a:ea typeface="Tahoma" panose="020B0604030504040204" pitchFamily="34" charset="0"/>
                <a:cs typeface="Tahoma" panose="020B0604030504040204" pitchFamily="34" charset="0"/>
              </a:rPr>
              <a:t>.OTORRINOLARINGÓLOGO, </a:t>
            </a:r>
            <a:r>
              <a:rPr lang="es-MX" sz="600" b="1" dirty="0">
                <a:latin typeface="Tahoma" panose="020B0604030504040204" pitchFamily="34" charset="0"/>
                <a:ea typeface="Tahoma" panose="020B0604030504040204" pitchFamily="34" charset="0"/>
                <a:cs typeface="Tahoma" panose="020B0604030504040204" pitchFamily="34" charset="0"/>
              </a:rPr>
              <a:t>26</a:t>
            </a:r>
            <a:r>
              <a:rPr lang="es-MX" sz="600" dirty="0">
                <a:latin typeface="Tahoma" panose="020B0604030504040204" pitchFamily="34" charset="0"/>
                <a:ea typeface="Tahoma" panose="020B0604030504040204" pitchFamily="34" charset="0"/>
                <a:cs typeface="Tahoma" panose="020B0604030504040204" pitchFamily="34" charset="0"/>
              </a:rPr>
              <a:t>.PEDIATRA, </a:t>
            </a:r>
            <a:r>
              <a:rPr lang="es-MX" sz="600" b="1" dirty="0">
                <a:latin typeface="Tahoma" panose="020B0604030504040204" pitchFamily="34" charset="0"/>
                <a:ea typeface="Tahoma" panose="020B0604030504040204" pitchFamily="34" charset="0"/>
                <a:cs typeface="Tahoma" panose="020B0604030504040204" pitchFamily="34" charset="0"/>
              </a:rPr>
              <a:t>27</a:t>
            </a:r>
            <a:r>
              <a:rPr lang="es-MX" sz="600" dirty="0">
                <a:latin typeface="Tahoma" panose="020B0604030504040204" pitchFamily="34" charset="0"/>
                <a:ea typeface="Tahoma" panose="020B0604030504040204" pitchFamily="34" charset="0"/>
                <a:cs typeface="Tahoma" panose="020B0604030504040204" pitchFamily="34" charset="0"/>
              </a:rPr>
              <a:t>.PROCTÓLOGO, </a:t>
            </a:r>
            <a:r>
              <a:rPr lang="es-MX" sz="600" b="1" dirty="0">
                <a:latin typeface="Tahoma" panose="020B0604030504040204" pitchFamily="34" charset="0"/>
                <a:ea typeface="Tahoma" panose="020B0604030504040204" pitchFamily="34" charset="0"/>
                <a:cs typeface="Tahoma" panose="020B0604030504040204" pitchFamily="34" charset="0"/>
              </a:rPr>
              <a:t>28</a:t>
            </a:r>
            <a:r>
              <a:rPr lang="es-MX" sz="600" dirty="0">
                <a:latin typeface="Tahoma" panose="020B0604030504040204" pitchFamily="34" charset="0"/>
                <a:ea typeface="Tahoma" panose="020B0604030504040204" pitchFamily="34" charset="0"/>
                <a:cs typeface="Tahoma" panose="020B0604030504040204" pitchFamily="34" charset="0"/>
              </a:rPr>
              <a:t>.PSIQUIÁTRA, </a:t>
            </a:r>
            <a:r>
              <a:rPr lang="es-MX" sz="600" b="1" dirty="0">
                <a:latin typeface="Tahoma" panose="020B0604030504040204" pitchFamily="34" charset="0"/>
                <a:ea typeface="Tahoma" panose="020B0604030504040204" pitchFamily="34" charset="0"/>
                <a:cs typeface="Tahoma" panose="020B0604030504040204" pitchFamily="34" charset="0"/>
              </a:rPr>
              <a:t>29</a:t>
            </a:r>
            <a:r>
              <a:rPr lang="es-MX" sz="600" dirty="0">
                <a:latin typeface="Tahoma" panose="020B0604030504040204" pitchFamily="34" charset="0"/>
                <a:ea typeface="Tahoma" panose="020B0604030504040204" pitchFamily="34" charset="0"/>
                <a:cs typeface="Tahoma" panose="020B0604030504040204" pitchFamily="34" charset="0"/>
              </a:rPr>
              <a:t>.REUMATÓLOGO, </a:t>
            </a:r>
            <a:r>
              <a:rPr lang="es-MX" sz="600" b="1" dirty="0">
                <a:latin typeface="Tahoma" panose="020B0604030504040204" pitchFamily="34" charset="0"/>
                <a:ea typeface="Tahoma" panose="020B0604030504040204" pitchFamily="34" charset="0"/>
                <a:cs typeface="Tahoma" panose="020B0604030504040204" pitchFamily="34" charset="0"/>
              </a:rPr>
              <a:t>30</a:t>
            </a:r>
            <a:r>
              <a:rPr lang="es-MX" sz="600" dirty="0">
                <a:latin typeface="Tahoma" panose="020B0604030504040204" pitchFamily="34" charset="0"/>
                <a:ea typeface="Tahoma" panose="020B0604030504040204" pitchFamily="34" charset="0"/>
                <a:cs typeface="Tahoma" panose="020B0604030504040204" pitchFamily="34" charset="0"/>
              </a:rPr>
              <a:t>.TERAPISTA, </a:t>
            </a:r>
            <a:r>
              <a:rPr lang="es-MX" sz="600" b="1" dirty="0">
                <a:latin typeface="Tahoma" panose="020B0604030504040204" pitchFamily="34" charset="0"/>
                <a:ea typeface="Tahoma" panose="020B0604030504040204" pitchFamily="34" charset="0"/>
                <a:cs typeface="Tahoma" panose="020B0604030504040204" pitchFamily="34" charset="0"/>
              </a:rPr>
              <a:t>31</a:t>
            </a:r>
            <a:r>
              <a:rPr lang="es-MX" sz="600" dirty="0">
                <a:latin typeface="Tahoma" panose="020B0604030504040204" pitchFamily="34" charset="0"/>
                <a:ea typeface="Tahoma" panose="020B0604030504040204" pitchFamily="34" charset="0"/>
                <a:cs typeface="Tahoma" panose="020B0604030504040204" pitchFamily="34" charset="0"/>
              </a:rPr>
              <a:t>.TRAUMATÓLOGO, </a:t>
            </a:r>
            <a:r>
              <a:rPr lang="es-MX" sz="600" b="1" dirty="0">
                <a:latin typeface="Tahoma" panose="020B0604030504040204" pitchFamily="34" charset="0"/>
                <a:ea typeface="Tahoma" panose="020B0604030504040204" pitchFamily="34" charset="0"/>
                <a:cs typeface="Tahoma" panose="020B0604030504040204" pitchFamily="34" charset="0"/>
              </a:rPr>
              <a:t>32</a:t>
            </a:r>
            <a:r>
              <a:rPr lang="es-MX" sz="600" dirty="0">
                <a:latin typeface="Tahoma" panose="020B0604030504040204" pitchFamily="34" charset="0"/>
                <a:ea typeface="Tahoma" panose="020B0604030504040204" pitchFamily="34" charset="0"/>
                <a:cs typeface="Tahoma" panose="020B0604030504040204" pitchFamily="34" charset="0"/>
              </a:rPr>
              <a:t>.URGENCIÓLOGO, </a:t>
            </a:r>
            <a:r>
              <a:rPr lang="es-MX" sz="600" b="1" dirty="0">
                <a:latin typeface="Tahoma" panose="020B0604030504040204" pitchFamily="34" charset="0"/>
                <a:ea typeface="Tahoma" panose="020B0604030504040204" pitchFamily="34" charset="0"/>
                <a:cs typeface="Tahoma" panose="020B0604030504040204" pitchFamily="34" charset="0"/>
              </a:rPr>
              <a:t>33</a:t>
            </a:r>
            <a:r>
              <a:rPr lang="es-MX" sz="600" dirty="0">
                <a:latin typeface="Tahoma" panose="020B0604030504040204" pitchFamily="34" charset="0"/>
                <a:ea typeface="Tahoma" panose="020B0604030504040204" pitchFamily="34" charset="0"/>
                <a:cs typeface="Tahoma" panose="020B0604030504040204" pitchFamily="34" charset="0"/>
              </a:rPr>
              <a:t>.URÓLOGO, </a:t>
            </a:r>
            <a:r>
              <a:rPr lang="es-MX" sz="600" b="1" dirty="0">
                <a:latin typeface="Tahoma" panose="020B0604030504040204" pitchFamily="34" charset="0"/>
                <a:ea typeface="Tahoma" panose="020B0604030504040204" pitchFamily="34" charset="0"/>
                <a:cs typeface="Tahoma" panose="020B0604030504040204" pitchFamily="34" charset="0"/>
              </a:rPr>
              <a:t>88</a:t>
            </a:r>
            <a:r>
              <a:rPr lang="es-MX" sz="600" dirty="0">
                <a:latin typeface="Tahoma" panose="020B0604030504040204" pitchFamily="34" charset="0"/>
                <a:ea typeface="Tahoma" panose="020B0604030504040204" pitchFamily="34" charset="0"/>
                <a:cs typeface="Tahoma" panose="020B0604030504040204" pitchFamily="34" charset="0"/>
              </a:rPr>
              <a:t>.OTROS</a:t>
            </a:r>
          </a:p>
          <a:p>
            <a:r>
              <a:rPr lang="es-MX" sz="600" b="1" dirty="0">
                <a:latin typeface="Tahoma" panose="020B0604030504040204" pitchFamily="34" charset="0"/>
                <a:ea typeface="Tahoma" panose="020B0604030504040204" pitchFamily="34" charset="0"/>
                <a:cs typeface="Tahoma" panose="020B0604030504040204" pitchFamily="34" charset="0"/>
              </a:rPr>
              <a:t>SERVICIO O ÁREA: 1</a:t>
            </a:r>
            <a:r>
              <a:rPr lang="es-MX" sz="600" dirty="0">
                <a:latin typeface="Tahoma" panose="020B0604030504040204" pitchFamily="34" charset="0"/>
                <a:ea typeface="Tahoma" panose="020B0604030504040204" pitchFamily="34" charset="0"/>
                <a:cs typeface="Tahoma" panose="020B0604030504040204" pitchFamily="34" charset="0"/>
              </a:rPr>
              <a:t>.UNIDAD DE CONTACTO PARA INTERCONSULTA A DISTANCIA (UCID),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.CALLCENTER,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.URGENCIAS,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.HOSPITALIZACIÓN, </a:t>
            </a:r>
            <a:r>
              <a:rPr lang="es-MX" sz="600" b="1" dirty="0">
                <a:latin typeface="Tahoma" panose="020B0604030504040204" pitchFamily="34" charset="0"/>
                <a:ea typeface="Tahoma" panose="020B0604030504040204" pitchFamily="34" charset="0"/>
                <a:cs typeface="Tahoma" panose="020B0604030504040204" pitchFamily="34" charset="0"/>
              </a:rPr>
              <a:t>5</a:t>
            </a:r>
            <a:r>
              <a:rPr lang="es-MX" sz="600" dirty="0">
                <a:latin typeface="Tahoma" panose="020B0604030504040204" pitchFamily="34" charset="0"/>
                <a:ea typeface="Tahoma" panose="020B0604030504040204" pitchFamily="34" charset="0"/>
                <a:cs typeface="Tahoma" panose="020B0604030504040204" pitchFamily="34" charset="0"/>
              </a:rPr>
              <a:t>.TERAPIA INTENSIVA O INTERMEDIA, </a:t>
            </a:r>
            <a:r>
              <a:rPr lang="es-MX" sz="600" b="1" dirty="0">
                <a:solidFill>
                  <a:srgbClr val="6E152E"/>
                </a:solidFill>
                <a:latin typeface="Tahoma" panose="020B0604030504040204" pitchFamily="34" charset="0"/>
                <a:ea typeface="Tahoma" panose="020B0604030504040204" pitchFamily="34" charset="0"/>
                <a:cs typeface="Tahoma" panose="020B0604030504040204" pitchFamily="34" charset="0"/>
              </a:rPr>
              <a:t>6</a:t>
            </a:r>
            <a:r>
              <a:rPr lang="es-MX" sz="600" dirty="0">
                <a:solidFill>
                  <a:srgbClr val="6E152E"/>
                </a:solidFill>
                <a:latin typeface="Tahoma" panose="020B0604030504040204" pitchFamily="34" charset="0"/>
                <a:ea typeface="Tahoma" panose="020B0604030504040204" pitchFamily="34" charset="0"/>
                <a:cs typeface="Tahoma" panose="020B0604030504040204" pitchFamily="34" charset="0"/>
              </a:rPr>
              <a:t>.CONSULTA EXTERNA</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88</a:t>
            </a:r>
            <a:r>
              <a:rPr lang="es-MX" sz="600" dirty="0">
                <a:latin typeface="Tahoma" panose="020B0604030504040204" pitchFamily="34" charset="0"/>
                <a:ea typeface="Tahoma" panose="020B0604030504040204" pitchFamily="34" charset="0"/>
                <a:cs typeface="Tahoma" panose="020B0604030504040204" pitchFamily="34" charset="0"/>
              </a:rPr>
              <a:t>.OTRO</a:t>
            </a:r>
          </a:p>
        </p:txBody>
      </p:sp>
      <p:sp>
        <p:nvSpPr>
          <p:cNvPr id="65" name="Text Box 376"/>
          <p:cNvSpPr txBox="1">
            <a:spLocks noChangeArrowheads="1"/>
          </p:cNvSpPr>
          <p:nvPr/>
        </p:nvSpPr>
        <p:spPr bwMode="auto">
          <a:xfrm>
            <a:off x="7664025" y="1503096"/>
            <a:ext cx="1381196" cy="203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pPr>
            <a:r>
              <a:rPr lang="es-ES_tradnl" altLang="es-MX" sz="646" b="1" dirty="0"/>
              <a:t>TIPO DE PERSONAL</a:t>
            </a:r>
            <a:r>
              <a:rPr lang="es-ES_tradnl" altLang="es-MX" sz="831" b="1" dirty="0">
                <a:solidFill>
                  <a:schemeClr val="accent2">
                    <a:lumMod val="75000"/>
                  </a:schemeClr>
                </a:solidFill>
              </a:rPr>
              <a:t>: </a:t>
            </a:r>
            <a:r>
              <a:rPr lang="es-ES_tradnl" altLang="es-MX" sz="831" b="1" dirty="0">
                <a:solidFill>
                  <a:srgbClr val="0070C0"/>
                </a:solidFill>
              </a:rPr>
              <a:t>3</a:t>
            </a:r>
            <a:r>
              <a:rPr lang="es-ES_tradnl" altLang="es-MX" sz="831" b="1" dirty="0">
                <a:solidFill>
                  <a:schemeClr val="accent2">
                    <a:lumMod val="75000"/>
                  </a:schemeClr>
                </a:solidFill>
              </a:rPr>
              <a:t>   </a:t>
            </a:r>
          </a:p>
        </p:txBody>
      </p:sp>
      <p:sp>
        <p:nvSpPr>
          <p:cNvPr id="3130" name="Text Box 376"/>
          <p:cNvSpPr txBox="1">
            <a:spLocks noChangeArrowheads="1"/>
          </p:cNvSpPr>
          <p:nvPr/>
        </p:nvSpPr>
        <p:spPr bwMode="auto">
          <a:xfrm>
            <a:off x="2837527" y="1632914"/>
            <a:ext cx="3432089" cy="218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pPr>
            <a:r>
              <a:rPr lang="es-ES_tradnl" altLang="es-MX" sz="646" b="1" dirty="0"/>
              <a:t>NOMBRE DEL PRESTADOR DE SERVICIO:  </a:t>
            </a:r>
            <a:r>
              <a:rPr lang="es-ES_tradnl" altLang="es-MX" sz="831" b="1" dirty="0">
                <a:solidFill>
                  <a:srgbClr val="0070C0"/>
                </a:solidFill>
              </a:rPr>
              <a:t>CAREN MONTES OLVERA</a:t>
            </a:r>
          </a:p>
        </p:txBody>
      </p:sp>
      <p:sp>
        <p:nvSpPr>
          <p:cNvPr id="3094" name="Text Box 95"/>
          <p:cNvSpPr txBox="1">
            <a:spLocks noChangeArrowheads="1"/>
          </p:cNvSpPr>
          <p:nvPr/>
        </p:nvSpPr>
        <p:spPr bwMode="auto">
          <a:xfrm>
            <a:off x="1502107" y="1503095"/>
            <a:ext cx="963513" cy="218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90000"/>
              </a:spcBef>
            </a:pPr>
            <a:r>
              <a:rPr lang="es-ES_tradnl" altLang="es-MX" sz="646" b="1" dirty="0"/>
              <a:t>NOMBRE UNIDAD:</a:t>
            </a:r>
            <a:endParaRPr lang="es-ES_tradnl" altLang="es-MX" sz="738" b="1" dirty="0"/>
          </a:p>
        </p:txBody>
      </p:sp>
      <p:sp>
        <p:nvSpPr>
          <p:cNvPr id="3125" name="Line 371"/>
          <p:cNvSpPr>
            <a:spLocks noChangeShapeType="1"/>
          </p:cNvSpPr>
          <p:nvPr/>
        </p:nvSpPr>
        <p:spPr bwMode="auto">
          <a:xfrm>
            <a:off x="7726680" y="1542216"/>
            <a:ext cx="0" cy="28597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128" name="Text Box 374"/>
          <p:cNvSpPr txBox="1">
            <a:spLocks noChangeArrowheads="1"/>
          </p:cNvSpPr>
          <p:nvPr/>
        </p:nvSpPr>
        <p:spPr bwMode="auto">
          <a:xfrm>
            <a:off x="152355" y="1503095"/>
            <a:ext cx="951392" cy="218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pPr>
            <a:r>
              <a:rPr lang="es-ES_tradnl" altLang="es-MX" sz="646" b="1" dirty="0"/>
              <a:t>CLUES:</a:t>
            </a:r>
          </a:p>
        </p:txBody>
      </p:sp>
      <p:sp>
        <p:nvSpPr>
          <p:cNvPr id="3129" name="Text Box 375"/>
          <p:cNvSpPr txBox="1">
            <a:spLocks noChangeArrowheads="1"/>
          </p:cNvSpPr>
          <p:nvPr/>
        </p:nvSpPr>
        <p:spPr bwMode="auto">
          <a:xfrm>
            <a:off x="10735561" y="1491226"/>
            <a:ext cx="1068278" cy="218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pPr>
            <a:r>
              <a:rPr lang="es-ES_tradnl" altLang="es-MX" sz="646" b="1" dirty="0"/>
              <a:t>SERVICIO O ÁREA:</a:t>
            </a:r>
          </a:p>
          <a:p>
            <a:pPr>
              <a:spcBef>
                <a:spcPct val="50000"/>
              </a:spcBef>
            </a:pPr>
            <a:r>
              <a:rPr lang="es-ES_tradnl" altLang="es-MX" sz="646" b="1" dirty="0"/>
              <a:t>               </a:t>
            </a:r>
            <a:r>
              <a:rPr lang="es-ES_tradnl" altLang="es-MX" sz="738" b="1" dirty="0">
                <a:solidFill>
                  <a:schemeClr val="accent2">
                    <a:lumMod val="75000"/>
                  </a:schemeClr>
                </a:solidFill>
              </a:rPr>
              <a:t> </a:t>
            </a:r>
          </a:p>
          <a:p>
            <a:pPr>
              <a:spcBef>
                <a:spcPct val="50000"/>
              </a:spcBef>
            </a:pPr>
            <a:r>
              <a:rPr lang="es-ES_tradnl" altLang="es-MX" sz="646" b="1" dirty="0"/>
              <a:t>                                     </a:t>
            </a:r>
            <a:r>
              <a:rPr lang="es-ES_tradnl" altLang="es-MX" sz="831" b="1" dirty="0">
                <a:solidFill>
                  <a:schemeClr val="accent2">
                    <a:lumMod val="75000"/>
                  </a:schemeClr>
                </a:solidFill>
              </a:rPr>
              <a:t>                                                     </a:t>
            </a:r>
          </a:p>
        </p:txBody>
      </p:sp>
      <p:sp>
        <p:nvSpPr>
          <p:cNvPr id="62" name="Text Box 376"/>
          <p:cNvSpPr txBox="1">
            <a:spLocks noChangeArrowheads="1"/>
          </p:cNvSpPr>
          <p:nvPr/>
        </p:nvSpPr>
        <p:spPr bwMode="auto">
          <a:xfrm>
            <a:off x="9332424" y="1503096"/>
            <a:ext cx="1381196" cy="203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r>
              <a:rPr lang="es-ES_tradnl" altLang="es-MX" sz="646" b="1" dirty="0"/>
              <a:t>CÉDULA PROFESIONAL:</a:t>
            </a:r>
          </a:p>
          <a:p>
            <a:endParaRPr lang="es-ES_tradnl" altLang="es-MX" sz="646" b="1" dirty="0">
              <a:solidFill>
                <a:schemeClr val="accent2">
                  <a:lumMod val="75000"/>
                </a:schemeClr>
              </a:solidFill>
            </a:endParaRPr>
          </a:p>
        </p:txBody>
      </p:sp>
      <p:sp>
        <p:nvSpPr>
          <p:cNvPr id="3126" name="Line 372"/>
          <p:cNvSpPr>
            <a:spLocks noChangeShapeType="1"/>
          </p:cNvSpPr>
          <p:nvPr/>
        </p:nvSpPr>
        <p:spPr bwMode="auto">
          <a:xfrm>
            <a:off x="1452206" y="1542216"/>
            <a:ext cx="0" cy="28597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127" name="Line 373"/>
          <p:cNvSpPr>
            <a:spLocks noChangeShapeType="1"/>
          </p:cNvSpPr>
          <p:nvPr/>
        </p:nvSpPr>
        <p:spPr bwMode="auto">
          <a:xfrm>
            <a:off x="10774072" y="1542216"/>
            <a:ext cx="0" cy="28597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75" name="Line 57"/>
          <p:cNvSpPr>
            <a:spLocks noChangeShapeType="1"/>
          </p:cNvSpPr>
          <p:nvPr/>
        </p:nvSpPr>
        <p:spPr bwMode="auto">
          <a:xfrm>
            <a:off x="5886150"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76" name="Line 58"/>
          <p:cNvSpPr>
            <a:spLocks noChangeShapeType="1"/>
          </p:cNvSpPr>
          <p:nvPr/>
        </p:nvSpPr>
        <p:spPr bwMode="auto">
          <a:xfrm>
            <a:off x="6003614"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80" name="Line 338"/>
          <p:cNvSpPr>
            <a:spLocks noChangeShapeType="1"/>
          </p:cNvSpPr>
          <p:nvPr/>
        </p:nvSpPr>
        <p:spPr bwMode="auto">
          <a:xfrm>
            <a:off x="6119431" y="2425386"/>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83" name="Line 59"/>
          <p:cNvSpPr>
            <a:spLocks noChangeShapeType="1"/>
          </p:cNvSpPr>
          <p:nvPr/>
        </p:nvSpPr>
        <p:spPr bwMode="auto">
          <a:xfrm>
            <a:off x="6698290" y="277689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72" name="Line 367"/>
          <p:cNvSpPr>
            <a:spLocks noChangeShapeType="1"/>
          </p:cNvSpPr>
          <p:nvPr/>
        </p:nvSpPr>
        <p:spPr bwMode="auto">
          <a:xfrm flipH="1">
            <a:off x="215808" y="1823105"/>
            <a:ext cx="11785820" cy="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180" name="Line 371"/>
          <p:cNvSpPr>
            <a:spLocks noChangeShapeType="1"/>
          </p:cNvSpPr>
          <p:nvPr/>
        </p:nvSpPr>
        <p:spPr bwMode="auto">
          <a:xfrm>
            <a:off x="9390560" y="1537127"/>
            <a:ext cx="0" cy="28597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50" name="Line 59"/>
          <p:cNvSpPr>
            <a:spLocks noChangeShapeType="1"/>
          </p:cNvSpPr>
          <p:nvPr/>
        </p:nvSpPr>
        <p:spPr bwMode="auto">
          <a:xfrm>
            <a:off x="6235684" y="277689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096" name="Line 103"/>
          <p:cNvSpPr>
            <a:spLocks noChangeShapeType="1"/>
          </p:cNvSpPr>
          <p:nvPr/>
        </p:nvSpPr>
        <p:spPr bwMode="auto">
          <a:xfrm>
            <a:off x="218103" y="5066615"/>
            <a:ext cx="11789334" cy="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121" name="Line 367"/>
          <p:cNvSpPr>
            <a:spLocks noChangeShapeType="1"/>
          </p:cNvSpPr>
          <p:nvPr/>
        </p:nvSpPr>
        <p:spPr bwMode="auto">
          <a:xfrm flipH="1">
            <a:off x="222432" y="2418543"/>
            <a:ext cx="11785820" cy="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112" name="Text Box 351"/>
          <p:cNvSpPr txBox="1">
            <a:spLocks noChangeArrowheads="1"/>
          </p:cNvSpPr>
          <p:nvPr/>
        </p:nvSpPr>
        <p:spPr bwMode="auto">
          <a:xfrm>
            <a:off x="5886767" y="2374360"/>
            <a:ext cx="5975513" cy="176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r>
              <a:rPr lang="es-ES_tradnl" altLang="es-MX" sz="646" b="1" dirty="0"/>
              <a:t>TIPO DE SERVICIO DE ATENCIÓN A DISTANCIA</a:t>
            </a:r>
            <a:endParaRPr lang="es-ES_tradnl" altLang="es-MX" sz="923" dirty="0"/>
          </a:p>
        </p:txBody>
      </p:sp>
      <p:sp>
        <p:nvSpPr>
          <p:cNvPr id="102" name="Text Box 351"/>
          <p:cNvSpPr txBox="1">
            <a:spLocks noChangeArrowheads="1"/>
          </p:cNvSpPr>
          <p:nvPr/>
        </p:nvSpPr>
        <p:spPr bwMode="auto">
          <a:xfrm>
            <a:off x="7039931" y="2500592"/>
            <a:ext cx="3588469" cy="164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r>
              <a:rPr lang="es-MX" altLang="es-MX" sz="554" b="1" dirty="0"/>
              <a:t>TRIAGE A DISTANCIA DE CASOS SOSPECHOSOS DE COVID-19</a:t>
            </a:r>
            <a:endParaRPr lang="es-ES_tradnl" altLang="es-MX" sz="738" dirty="0"/>
          </a:p>
        </p:txBody>
      </p:sp>
      <p:sp>
        <p:nvSpPr>
          <p:cNvPr id="3110" name="Line 345"/>
          <p:cNvSpPr>
            <a:spLocks noChangeShapeType="1"/>
          </p:cNvSpPr>
          <p:nvPr/>
        </p:nvSpPr>
        <p:spPr bwMode="auto">
          <a:xfrm>
            <a:off x="8937026" y="2786612"/>
            <a:ext cx="261868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101" name="Text Box 351"/>
          <p:cNvSpPr txBox="1">
            <a:spLocks noChangeArrowheads="1"/>
          </p:cNvSpPr>
          <p:nvPr/>
        </p:nvSpPr>
        <p:spPr bwMode="auto">
          <a:xfrm>
            <a:off x="6072060" y="2493458"/>
            <a:ext cx="1184111" cy="150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r>
              <a:rPr lang="es-ES_tradnl" altLang="es-MX" sz="554" b="1" dirty="0"/>
              <a:t>ASESORÍA A DISTANCIA</a:t>
            </a:r>
            <a:endParaRPr lang="es-ES_tradnl" altLang="es-MX" sz="554" dirty="0"/>
          </a:p>
        </p:txBody>
      </p:sp>
      <p:sp>
        <p:nvSpPr>
          <p:cNvPr id="196" name="Rectángulo 195"/>
          <p:cNvSpPr/>
          <p:nvPr/>
        </p:nvSpPr>
        <p:spPr>
          <a:xfrm rot="16200000">
            <a:off x="6075319" y="3561672"/>
            <a:ext cx="1437164" cy="179054"/>
          </a:xfrm>
          <a:prstGeom prst="rect">
            <a:avLst/>
          </a:prstGeom>
        </p:spPr>
        <p:txBody>
          <a:bodyPr wrap="square">
            <a:spAutoFit/>
          </a:bodyPr>
          <a:lstStyle/>
          <a:p>
            <a:pPr defTabSz="664632">
              <a:lnSpc>
                <a:spcPts val="554"/>
              </a:lnSpc>
            </a:pPr>
            <a:r>
              <a:rPr lang="es-ES_tradnl" altLang="es-MX" sz="554" b="1" dirty="0"/>
              <a:t>EMOCIONAL PACIENTE COVID-19</a:t>
            </a:r>
          </a:p>
        </p:txBody>
      </p:sp>
      <p:sp>
        <p:nvSpPr>
          <p:cNvPr id="197" name="Rectángulo 196"/>
          <p:cNvSpPr/>
          <p:nvPr/>
        </p:nvSpPr>
        <p:spPr>
          <a:xfrm rot="16200000">
            <a:off x="5620761" y="3638968"/>
            <a:ext cx="1117406" cy="187871"/>
          </a:xfrm>
          <a:prstGeom prst="rect">
            <a:avLst/>
          </a:prstGeom>
        </p:spPr>
        <p:txBody>
          <a:bodyPr wrap="none">
            <a:spAutoFit/>
          </a:bodyPr>
          <a:lstStyle/>
          <a:p>
            <a:r>
              <a:rPr lang="es-ES_tradnl" altLang="es-MX" sz="554" b="1" dirty="0"/>
              <a:t>INFORMACION GENERAL </a:t>
            </a:r>
            <a:endParaRPr lang="es-MX" sz="646" dirty="0"/>
          </a:p>
        </p:txBody>
      </p:sp>
      <p:sp>
        <p:nvSpPr>
          <p:cNvPr id="200" name="Rectángulo 199"/>
          <p:cNvSpPr/>
          <p:nvPr/>
        </p:nvSpPr>
        <p:spPr>
          <a:xfrm rot="16200000">
            <a:off x="5317069" y="3681415"/>
            <a:ext cx="1029271" cy="187871"/>
          </a:xfrm>
          <a:prstGeom prst="rect">
            <a:avLst/>
          </a:prstGeom>
        </p:spPr>
        <p:txBody>
          <a:bodyPr wrap="none">
            <a:spAutoFit/>
          </a:bodyPr>
          <a:lstStyle/>
          <a:p>
            <a:pPr defTabSz="664632">
              <a:spcAft>
                <a:spcPts val="412"/>
              </a:spcAft>
            </a:pPr>
            <a:r>
              <a:rPr lang="es-ES_tradnl" altLang="es-MX" sz="554" b="1" dirty="0"/>
              <a:t>LLAMADA TELEFÓNICA</a:t>
            </a:r>
          </a:p>
        </p:txBody>
      </p:sp>
      <p:sp>
        <p:nvSpPr>
          <p:cNvPr id="201" name="Rectángulo 200"/>
          <p:cNvSpPr/>
          <p:nvPr/>
        </p:nvSpPr>
        <p:spPr>
          <a:xfrm rot="16200000">
            <a:off x="5456959" y="3714135"/>
            <a:ext cx="981372" cy="187871"/>
          </a:xfrm>
          <a:prstGeom prst="rect">
            <a:avLst/>
          </a:prstGeom>
        </p:spPr>
        <p:txBody>
          <a:bodyPr wrap="none">
            <a:spAutoFit/>
          </a:bodyPr>
          <a:lstStyle/>
          <a:p>
            <a:pPr defTabSz="664632">
              <a:spcAft>
                <a:spcPts val="274"/>
              </a:spcAft>
            </a:pPr>
            <a:r>
              <a:rPr lang="es-ES_tradnl" altLang="es-MX" sz="554" b="1" dirty="0"/>
              <a:t>MENSAJERÍA DIGITAL</a:t>
            </a:r>
          </a:p>
        </p:txBody>
      </p:sp>
      <p:sp>
        <p:nvSpPr>
          <p:cNvPr id="202" name="Rectángulo 201"/>
          <p:cNvSpPr/>
          <p:nvPr/>
        </p:nvSpPr>
        <p:spPr>
          <a:xfrm rot="16200000">
            <a:off x="5655372" y="3831746"/>
            <a:ext cx="803184" cy="187871"/>
          </a:xfrm>
          <a:prstGeom prst="rect">
            <a:avLst/>
          </a:prstGeom>
        </p:spPr>
        <p:txBody>
          <a:bodyPr wrap="none">
            <a:spAutoFit/>
          </a:bodyPr>
          <a:lstStyle/>
          <a:p>
            <a:pPr defTabSz="664632">
              <a:spcAft>
                <a:spcPts val="274"/>
              </a:spcAft>
            </a:pPr>
            <a:r>
              <a:rPr lang="es-ES_tradnl" altLang="es-MX" sz="554" b="1" dirty="0"/>
              <a:t>VIDEOLLAMADA</a:t>
            </a:r>
          </a:p>
        </p:txBody>
      </p:sp>
      <p:sp>
        <p:nvSpPr>
          <p:cNvPr id="244" name="Rectángulo 243"/>
          <p:cNvSpPr/>
          <p:nvPr/>
        </p:nvSpPr>
        <p:spPr>
          <a:xfrm rot="16200000">
            <a:off x="11502117" y="3824053"/>
            <a:ext cx="903580" cy="187871"/>
          </a:xfrm>
          <a:prstGeom prst="rect">
            <a:avLst/>
          </a:prstGeom>
        </p:spPr>
        <p:txBody>
          <a:bodyPr wrap="square">
            <a:spAutoFit/>
          </a:bodyPr>
          <a:lstStyle/>
          <a:p>
            <a:pPr defTabSz="664632">
              <a:spcBef>
                <a:spcPts val="343"/>
              </a:spcBef>
            </a:pPr>
            <a:r>
              <a:rPr lang="es-ES_tradnl" altLang="es-MX" sz="554" b="1" dirty="0"/>
              <a:t>REFERIDO A: </a:t>
            </a:r>
          </a:p>
        </p:txBody>
      </p:sp>
      <p:sp>
        <p:nvSpPr>
          <p:cNvPr id="258" name="Line 345"/>
          <p:cNvSpPr>
            <a:spLocks noChangeShapeType="1"/>
          </p:cNvSpPr>
          <p:nvPr/>
        </p:nvSpPr>
        <p:spPr bwMode="auto">
          <a:xfrm>
            <a:off x="5778441" y="2657965"/>
            <a:ext cx="475229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54" name="Line 59"/>
          <p:cNvSpPr>
            <a:spLocks noChangeShapeType="1"/>
          </p:cNvSpPr>
          <p:nvPr/>
        </p:nvSpPr>
        <p:spPr bwMode="auto">
          <a:xfrm>
            <a:off x="4657197" y="4408300"/>
            <a:ext cx="0" cy="68846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32" name="Text Box 368"/>
          <p:cNvSpPr txBox="1">
            <a:spLocks noChangeArrowheads="1"/>
          </p:cNvSpPr>
          <p:nvPr/>
        </p:nvSpPr>
        <p:spPr bwMode="auto">
          <a:xfrm>
            <a:off x="426478" y="4484463"/>
            <a:ext cx="1892140" cy="1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ts val="388"/>
              </a:spcBef>
            </a:pPr>
            <a:r>
              <a:rPr lang="es-ES_tradnl" altLang="es-MX" sz="462" b="1" dirty="0"/>
              <a:t>CURP:    </a:t>
            </a:r>
            <a:r>
              <a:rPr lang="es-ES_tradnl" altLang="es-MX" sz="738" b="1" dirty="0">
                <a:solidFill>
                  <a:srgbClr val="0070C0"/>
                </a:solidFill>
              </a:rPr>
              <a:t>HECR861228HDFRRL06</a:t>
            </a:r>
          </a:p>
          <a:p>
            <a:pPr>
              <a:spcBef>
                <a:spcPts val="388"/>
              </a:spcBef>
            </a:pPr>
            <a:r>
              <a:rPr lang="es-ES_tradnl" altLang="es-MX" sz="462" b="1" dirty="0"/>
              <a:t>Nombre (Nombre(s), Primer Apellido, Segundo Apellido)</a:t>
            </a:r>
          </a:p>
          <a:p>
            <a:pPr>
              <a:spcBef>
                <a:spcPts val="388"/>
              </a:spcBef>
            </a:pPr>
            <a:r>
              <a:rPr lang="es-ES_tradnl" altLang="es-MX" sz="646" b="1" dirty="0">
                <a:solidFill>
                  <a:schemeClr val="accent2">
                    <a:lumMod val="75000"/>
                  </a:schemeClr>
                </a:solidFill>
              </a:rPr>
              <a:t>         </a:t>
            </a:r>
            <a:r>
              <a:rPr lang="es-ES_tradnl" altLang="es-MX" sz="738" b="1" dirty="0">
                <a:solidFill>
                  <a:srgbClr val="0070C0"/>
                </a:solidFill>
              </a:rPr>
              <a:t>RAUL HERRERA CORTES</a:t>
            </a:r>
          </a:p>
        </p:txBody>
      </p:sp>
      <p:sp>
        <p:nvSpPr>
          <p:cNvPr id="73" name="Line 60"/>
          <p:cNvSpPr>
            <a:spLocks noChangeShapeType="1"/>
          </p:cNvSpPr>
          <p:nvPr/>
        </p:nvSpPr>
        <p:spPr bwMode="auto">
          <a:xfrm>
            <a:off x="3331070" y="2419608"/>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106" name="Text Box 332"/>
          <p:cNvSpPr txBox="1">
            <a:spLocks noChangeArrowheads="1"/>
          </p:cNvSpPr>
          <p:nvPr/>
        </p:nvSpPr>
        <p:spPr bwMode="auto">
          <a:xfrm>
            <a:off x="713107" y="3252125"/>
            <a:ext cx="1755881" cy="234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spcBef>
                <a:spcPct val="50000"/>
              </a:spcBef>
            </a:pPr>
            <a:r>
              <a:rPr lang="es-ES_tradnl" altLang="es-MX" sz="738" b="1" dirty="0"/>
              <a:t>IDENTIFICACIÓN DEL PACIENTE</a:t>
            </a:r>
            <a:endParaRPr lang="es-ES_tradnl" altLang="es-MX" sz="923" dirty="0"/>
          </a:p>
        </p:txBody>
      </p:sp>
      <p:sp>
        <p:nvSpPr>
          <p:cNvPr id="3107" name="Text Box 333"/>
          <p:cNvSpPr txBox="1">
            <a:spLocks noChangeArrowheads="1"/>
          </p:cNvSpPr>
          <p:nvPr/>
        </p:nvSpPr>
        <p:spPr bwMode="auto">
          <a:xfrm rot="16200000">
            <a:off x="93634" y="4070487"/>
            <a:ext cx="400580" cy="208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spcBef>
                <a:spcPct val="50000"/>
              </a:spcBef>
            </a:pPr>
            <a:r>
              <a:rPr lang="es-ES_tradnl" altLang="es-MX" sz="738" b="1" dirty="0"/>
              <a:t>No.</a:t>
            </a:r>
            <a:endParaRPr lang="es-ES_tradnl" altLang="es-MX" sz="923" dirty="0"/>
          </a:p>
        </p:txBody>
      </p:sp>
      <p:sp>
        <p:nvSpPr>
          <p:cNvPr id="192" name="Rectángulo 191"/>
          <p:cNvSpPr/>
          <p:nvPr/>
        </p:nvSpPr>
        <p:spPr>
          <a:xfrm rot="16200000">
            <a:off x="-489236" y="3355148"/>
            <a:ext cx="1858045" cy="187871"/>
          </a:xfrm>
          <a:prstGeom prst="rect">
            <a:avLst/>
          </a:prstGeom>
        </p:spPr>
        <p:txBody>
          <a:bodyPr wrap="square">
            <a:spAutoFit/>
          </a:bodyPr>
          <a:lstStyle/>
          <a:p>
            <a:pPr defTabSz="664632">
              <a:spcAft>
                <a:spcPts val="343"/>
              </a:spcAft>
            </a:pPr>
            <a:r>
              <a:rPr lang="es-MX" altLang="es-MX" sz="554" b="1" dirty="0"/>
              <a:t>PRIMERA VEZ QUE SE COMUNICA</a:t>
            </a:r>
          </a:p>
        </p:txBody>
      </p:sp>
      <p:sp>
        <p:nvSpPr>
          <p:cNvPr id="319" name="Rectángulo 318"/>
          <p:cNvSpPr/>
          <p:nvPr/>
        </p:nvSpPr>
        <p:spPr>
          <a:xfrm rot="16200000">
            <a:off x="2136774" y="3349497"/>
            <a:ext cx="1834706" cy="195332"/>
          </a:xfrm>
          <a:prstGeom prst="rect">
            <a:avLst/>
          </a:prstGeom>
        </p:spPr>
        <p:txBody>
          <a:bodyPr wrap="square">
            <a:spAutoFit/>
          </a:bodyPr>
          <a:lstStyle/>
          <a:p>
            <a:pPr defTabSz="664632">
              <a:spcAft>
                <a:spcPts val="274"/>
              </a:spcAft>
            </a:pPr>
            <a:r>
              <a:rPr lang="es-ES_tradnl" altLang="es-MX" sz="600" b="1" dirty="0"/>
              <a:t>EDAD Y CLAVE DE LA EDAD </a:t>
            </a:r>
          </a:p>
        </p:txBody>
      </p:sp>
      <p:sp>
        <p:nvSpPr>
          <p:cNvPr id="321" name="Rectángulo 320"/>
          <p:cNvSpPr/>
          <p:nvPr/>
        </p:nvSpPr>
        <p:spPr>
          <a:xfrm rot="16200000">
            <a:off x="2954524" y="4036754"/>
            <a:ext cx="419985" cy="195332"/>
          </a:xfrm>
          <a:prstGeom prst="rect">
            <a:avLst/>
          </a:prstGeom>
        </p:spPr>
        <p:txBody>
          <a:bodyPr wrap="none">
            <a:spAutoFit/>
          </a:bodyPr>
          <a:lstStyle/>
          <a:p>
            <a:pPr defTabSz="664632">
              <a:spcAft>
                <a:spcPts val="274"/>
              </a:spcAft>
            </a:pPr>
            <a:r>
              <a:rPr lang="es-ES_tradnl" altLang="es-MX" sz="600" b="1" dirty="0"/>
              <a:t>SEXO</a:t>
            </a:r>
          </a:p>
        </p:txBody>
      </p:sp>
      <p:sp>
        <p:nvSpPr>
          <p:cNvPr id="322" name="Rectángulo 321"/>
          <p:cNvSpPr/>
          <p:nvPr/>
        </p:nvSpPr>
        <p:spPr>
          <a:xfrm rot="16200000">
            <a:off x="2971145" y="3939481"/>
            <a:ext cx="609669" cy="195332"/>
          </a:xfrm>
          <a:prstGeom prst="rect">
            <a:avLst/>
          </a:prstGeom>
        </p:spPr>
        <p:txBody>
          <a:bodyPr wrap="none">
            <a:spAutoFit/>
          </a:bodyPr>
          <a:lstStyle/>
          <a:p>
            <a:pPr defTabSz="664632">
              <a:spcAft>
                <a:spcPts val="274"/>
              </a:spcAft>
            </a:pPr>
            <a:r>
              <a:rPr lang="es-ES_tradnl" altLang="es-MX" sz="600" b="1" dirty="0"/>
              <a:t>INDÍGENA</a:t>
            </a:r>
          </a:p>
        </p:txBody>
      </p:sp>
      <p:sp>
        <p:nvSpPr>
          <p:cNvPr id="325" name="CuadroTexto 324"/>
          <p:cNvSpPr txBox="1"/>
          <p:nvPr/>
        </p:nvSpPr>
        <p:spPr>
          <a:xfrm>
            <a:off x="2970977" y="4247564"/>
            <a:ext cx="112986" cy="212292"/>
          </a:xfrm>
          <a:prstGeom prst="rect">
            <a:avLst/>
          </a:prstGeom>
          <a:noFill/>
        </p:spPr>
        <p:txBody>
          <a:bodyPr wrap="square" rtlCol="0">
            <a:spAutoFit/>
          </a:bodyPr>
          <a:lstStyle/>
          <a:p>
            <a:r>
              <a:rPr lang="es-MX" sz="554" b="1" dirty="0"/>
              <a:t>2</a:t>
            </a:r>
            <a:endParaRPr lang="es-MX" sz="1662" b="1" dirty="0"/>
          </a:p>
        </p:txBody>
      </p:sp>
      <p:sp>
        <p:nvSpPr>
          <p:cNvPr id="326" name="CuadroTexto 325"/>
          <p:cNvSpPr txBox="1"/>
          <p:nvPr/>
        </p:nvSpPr>
        <p:spPr>
          <a:xfrm>
            <a:off x="3082812" y="4247564"/>
            <a:ext cx="112986" cy="212292"/>
          </a:xfrm>
          <a:prstGeom prst="rect">
            <a:avLst/>
          </a:prstGeom>
          <a:noFill/>
        </p:spPr>
        <p:txBody>
          <a:bodyPr wrap="square" rtlCol="0">
            <a:spAutoFit/>
          </a:bodyPr>
          <a:lstStyle/>
          <a:p>
            <a:r>
              <a:rPr lang="es-MX" sz="554" b="1" dirty="0"/>
              <a:t>3</a:t>
            </a:r>
            <a:endParaRPr lang="es-MX" sz="1662" b="1" dirty="0"/>
          </a:p>
        </p:txBody>
      </p:sp>
      <p:sp>
        <p:nvSpPr>
          <p:cNvPr id="10" name="Rectángulo 9"/>
          <p:cNvSpPr/>
          <p:nvPr/>
        </p:nvSpPr>
        <p:spPr>
          <a:xfrm rot="16200000">
            <a:off x="3061989" y="3919141"/>
            <a:ext cx="644157" cy="195332"/>
          </a:xfrm>
          <a:prstGeom prst="rect">
            <a:avLst/>
          </a:prstGeom>
        </p:spPr>
        <p:txBody>
          <a:bodyPr wrap="none">
            <a:spAutoFit/>
          </a:bodyPr>
          <a:lstStyle/>
          <a:p>
            <a:r>
              <a:rPr lang="es-ES_tradnl" altLang="es-MX" sz="600" b="1" dirty="0"/>
              <a:t>MIGRANTE</a:t>
            </a:r>
            <a:endParaRPr lang="es-MX" sz="600" dirty="0"/>
          </a:p>
        </p:txBody>
      </p:sp>
      <p:sp>
        <p:nvSpPr>
          <p:cNvPr id="63" name="Text Box 376"/>
          <p:cNvSpPr txBox="1">
            <a:spLocks noChangeArrowheads="1"/>
          </p:cNvSpPr>
          <p:nvPr/>
        </p:nvSpPr>
        <p:spPr bwMode="auto">
          <a:xfrm>
            <a:off x="2841952" y="1506961"/>
            <a:ext cx="2130699" cy="218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pPr>
            <a:r>
              <a:rPr lang="es-ES_tradnl" altLang="es-MX" sz="646" b="1" dirty="0"/>
              <a:t>CURP:  </a:t>
            </a:r>
            <a:r>
              <a:rPr lang="es-ES_tradnl" altLang="es-MX" sz="738" b="1" dirty="0">
                <a:solidFill>
                  <a:srgbClr val="0070C0"/>
                </a:solidFill>
              </a:rPr>
              <a:t>MOOC980214MDFNLR01</a:t>
            </a:r>
          </a:p>
        </p:txBody>
      </p:sp>
      <p:sp>
        <p:nvSpPr>
          <p:cNvPr id="64" name="Line 373"/>
          <p:cNvSpPr>
            <a:spLocks noChangeShapeType="1"/>
          </p:cNvSpPr>
          <p:nvPr/>
        </p:nvSpPr>
        <p:spPr bwMode="auto">
          <a:xfrm>
            <a:off x="2865751" y="1542216"/>
            <a:ext cx="0" cy="28597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087" name="Line 46"/>
          <p:cNvSpPr>
            <a:spLocks noChangeShapeType="1"/>
          </p:cNvSpPr>
          <p:nvPr/>
        </p:nvSpPr>
        <p:spPr bwMode="auto">
          <a:xfrm>
            <a:off x="3436617" y="2419608"/>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71" name="Line 46"/>
          <p:cNvSpPr>
            <a:spLocks noChangeShapeType="1"/>
          </p:cNvSpPr>
          <p:nvPr/>
        </p:nvSpPr>
        <p:spPr bwMode="auto">
          <a:xfrm>
            <a:off x="2187716" y="4404592"/>
            <a:ext cx="0" cy="68846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077" name="Line 10"/>
          <p:cNvSpPr>
            <a:spLocks noChangeShapeType="1"/>
          </p:cNvSpPr>
          <p:nvPr/>
        </p:nvSpPr>
        <p:spPr bwMode="auto">
          <a:xfrm flipH="1">
            <a:off x="218103" y="4399265"/>
            <a:ext cx="11789334" cy="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121" name="Line 102"/>
          <p:cNvSpPr>
            <a:spLocks noChangeShapeType="1"/>
          </p:cNvSpPr>
          <p:nvPr/>
        </p:nvSpPr>
        <p:spPr bwMode="auto">
          <a:xfrm>
            <a:off x="218103" y="4287190"/>
            <a:ext cx="11789334"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6" name="Rectángulo 5"/>
          <p:cNvSpPr/>
          <p:nvPr/>
        </p:nvSpPr>
        <p:spPr>
          <a:xfrm rot="16200000">
            <a:off x="2431764" y="3675958"/>
            <a:ext cx="1008196" cy="195332"/>
          </a:xfrm>
          <a:prstGeom prst="rect">
            <a:avLst/>
          </a:prstGeom>
        </p:spPr>
        <p:txBody>
          <a:bodyPr wrap="none">
            <a:spAutoFit/>
          </a:bodyPr>
          <a:lstStyle/>
          <a:p>
            <a:r>
              <a:rPr lang="es-ES_tradnl" altLang="es-MX" sz="600" b="1" dirty="0"/>
              <a:t>DERECHOHABIENCIA</a:t>
            </a:r>
            <a:endParaRPr lang="es-MX" sz="600" dirty="0"/>
          </a:p>
        </p:txBody>
      </p:sp>
      <p:sp>
        <p:nvSpPr>
          <p:cNvPr id="329" name="CuadroTexto 328"/>
          <p:cNvSpPr txBox="1"/>
          <p:nvPr/>
        </p:nvSpPr>
        <p:spPr>
          <a:xfrm>
            <a:off x="2858923" y="4245630"/>
            <a:ext cx="112986" cy="212292"/>
          </a:xfrm>
          <a:prstGeom prst="rect">
            <a:avLst/>
          </a:prstGeom>
          <a:noFill/>
        </p:spPr>
        <p:txBody>
          <a:bodyPr wrap="square" rtlCol="0">
            <a:spAutoFit/>
          </a:bodyPr>
          <a:lstStyle/>
          <a:p>
            <a:r>
              <a:rPr lang="es-MX" sz="554" b="1" dirty="0"/>
              <a:t>1</a:t>
            </a:r>
          </a:p>
        </p:txBody>
      </p:sp>
      <p:sp>
        <p:nvSpPr>
          <p:cNvPr id="424" name="Text Box 368"/>
          <p:cNvSpPr txBox="1">
            <a:spLocks noChangeArrowheads="1"/>
          </p:cNvSpPr>
          <p:nvPr/>
        </p:nvSpPr>
        <p:spPr bwMode="auto">
          <a:xfrm>
            <a:off x="2114394" y="4364395"/>
            <a:ext cx="1892140" cy="228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ts val="388"/>
              </a:spcBef>
            </a:pPr>
            <a:r>
              <a:rPr lang="es-ES_tradnl" altLang="es-MX" sz="462" b="1" dirty="0"/>
              <a:t>Fecha de nacimiento</a:t>
            </a:r>
          </a:p>
          <a:p>
            <a:pPr>
              <a:spcBef>
                <a:spcPts val="388"/>
              </a:spcBef>
            </a:pPr>
            <a:r>
              <a:rPr lang="es-ES_tradnl" altLang="es-MX" sz="738" b="1" dirty="0">
                <a:solidFill>
                  <a:srgbClr val="0070C0"/>
                </a:solidFill>
              </a:rPr>
              <a:t>28/12/1986</a:t>
            </a:r>
          </a:p>
          <a:p>
            <a:pPr>
              <a:spcBef>
                <a:spcPts val="388"/>
              </a:spcBef>
            </a:pPr>
            <a:r>
              <a:rPr lang="es-ES_tradnl" altLang="es-MX" sz="462" b="1" dirty="0"/>
              <a:t>Entidad de nacimiento</a:t>
            </a:r>
          </a:p>
          <a:p>
            <a:pPr>
              <a:spcBef>
                <a:spcPts val="388"/>
              </a:spcBef>
            </a:pPr>
            <a:r>
              <a:rPr lang="es-ES_tradnl" altLang="es-MX" sz="646" b="1" dirty="0">
                <a:solidFill>
                  <a:srgbClr val="0070C0"/>
                </a:solidFill>
              </a:rPr>
              <a:t>CD DE MÉXICO</a:t>
            </a:r>
          </a:p>
        </p:txBody>
      </p:sp>
      <p:sp>
        <p:nvSpPr>
          <p:cNvPr id="425" name="Text Box 332"/>
          <p:cNvSpPr txBox="1">
            <a:spLocks noChangeArrowheads="1"/>
          </p:cNvSpPr>
          <p:nvPr/>
        </p:nvSpPr>
        <p:spPr bwMode="auto">
          <a:xfrm>
            <a:off x="3668085" y="3267285"/>
            <a:ext cx="1634020" cy="204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spcBef>
                <a:spcPct val="50000"/>
              </a:spcBef>
            </a:pPr>
            <a:r>
              <a:rPr lang="es-ES_tradnl" altLang="es-MX" sz="738" b="1" dirty="0"/>
              <a:t>DATOS DE RESIDENCIA HABITUAL Y TELEFÓNICO</a:t>
            </a:r>
            <a:endParaRPr lang="es-ES_tradnl" altLang="es-MX" sz="923" dirty="0"/>
          </a:p>
        </p:txBody>
      </p:sp>
      <p:sp>
        <p:nvSpPr>
          <p:cNvPr id="426" name="Text Box 368"/>
          <p:cNvSpPr txBox="1">
            <a:spLocks noChangeArrowheads="1"/>
          </p:cNvSpPr>
          <p:nvPr/>
        </p:nvSpPr>
        <p:spPr bwMode="auto">
          <a:xfrm>
            <a:off x="3366809" y="4367898"/>
            <a:ext cx="1299785" cy="228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ts val="388"/>
              </a:spcBef>
            </a:pPr>
            <a:r>
              <a:rPr lang="es-ES_tradnl" altLang="es-MX" sz="462" b="1" dirty="0"/>
              <a:t>Calle y número (Exterior/Interior)</a:t>
            </a:r>
          </a:p>
          <a:p>
            <a:pPr>
              <a:spcBef>
                <a:spcPts val="388"/>
              </a:spcBef>
            </a:pPr>
            <a:r>
              <a:rPr lang="es-ES_tradnl" altLang="es-MX" sz="646" b="1" dirty="0">
                <a:solidFill>
                  <a:srgbClr val="0070C0"/>
                </a:solidFill>
              </a:rPr>
              <a:t>BEGONIA</a:t>
            </a:r>
          </a:p>
          <a:p>
            <a:pPr>
              <a:spcBef>
                <a:spcPts val="388"/>
              </a:spcBef>
            </a:pPr>
            <a:r>
              <a:rPr lang="es-ES_tradnl" altLang="es-MX" sz="462" b="1" dirty="0"/>
              <a:t>Colonia y Localidad </a:t>
            </a:r>
            <a:r>
              <a:rPr lang="es-ES_tradnl" altLang="es-MX" sz="646" b="1" dirty="0">
                <a:solidFill>
                  <a:srgbClr val="0070C0"/>
                </a:solidFill>
              </a:rPr>
              <a:t>INDEPENDENCIA / MIGUEL HIDALGO</a:t>
            </a:r>
          </a:p>
          <a:p>
            <a:pPr>
              <a:spcBef>
                <a:spcPts val="388"/>
              </a:spcBef>
            </a:pPr>
            <a:endParaRPr lang="es-ES_tradnl" altLang="es-MX" sz="462" b="1" dirty="0"/>
          </a:p>
        </p:txBody>
      </p:sp>
      <p:sp>
        <p:nvSpPr>
          <p:cNvPr id="428" name="Text Box 368"/>
          <p:cNvSpPr txBox="1">
            <a:spLocks noChangeArrowheads="1"/>
          </p:cNvSpPr>
          <p:nvPr/>
        </p:nvSpPr>
        <p:spPr bwMode="auto">
          <a:xfrm>
            <a:off x="4596690" y="4379879"/>
            <a:ext cx="1285903"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ts val="388"/>
              </a:spcBef>
            </a:pPr>
            <a:r>
              <a:rPr lang="es-ES_tradnl" altLang="es-MX" sz="462" b="1" dirty="0"/>
              <a:t>Municipio y Entidad   </a:t>
            </a:r>
            <a:r>
              <a:rPr lang="es-ES_tradnl" altLang="es-MX" sz="646" b="1" dirty="0">
                <a:solidFill>
                  <a:srgbClr val="0070C0"/>
                </a:solidFill>
              </a:rPr>
              <a:t>CALVILLO</a:t>
            </a:r>
            <a:r>
              <a:rPr lang="es-ES_tradnl" altLang="es-MX" sz="646" b="1" dirty="0">
                <a:solidFill>
                  <a:schemeClr val="accent2">
                    <a:lumMod val="75000"/>
                  </a:schemeClr>
                </a:solidFill>
              </a:rPr>
              <a:t> /</a:t>
            </a:r>
            <a:r>
              <a:rPr lang="es-ES_tradnl" altLang="es-MX" sz="646" b="1" dirty="0">
                <a:solidFill>
                  <a:srgbClr val="0070C0"/>
                </a:solidFill>
              </a:rPr>
              <a:t>AGUASCALIENTES</a:t>
            </a:r>
          </a:p>
          <a:p>
            <a:pPr>
              <a:spcBef>
                <a:spcPts val="388"/>
              </a:spcBef>
            </a:pPr>
            <a:r>
              <a:rPr lang="es-ES_tradnl" altLang="es-MX" sz="462" b="1" dirty="0"/>
              <a:t>Teléfono</a:t>
            </a:r>
          </a:p>
          <a:p>
            <a:pPr>
              <a:spcBef>
                <a:spcPts val="388"/>
              </a:spcBef>
            </a:pPr>
            <a:r>
              <a:rPr lang="es-ES_tradnl" altLang="es-MX" sz="738" b="1" dirty="0">
                <a:solidFill>
                  <a:srgbClr val="0070C0"/>
                </a:solidFill>
              </a:rPr>
              <a:t>557654642</a:t>
            </a:r>
          </a:p>
        </p:txBody>
      </p:sp>
      <p:sp>
        <p:nvSpPr>
          <p:cNvPr id="431" name="Text Box 351"/>
          <p:cNvSpPr txBox="1">
            <a:spLocks noChangeArrowheads="1"/>
          </p:cNvSpPr>
          <p:nvPr/>
        </p:nvSpPr>
        <p:spPr bwMode="auto">
          <a:xfrm>
            <a:off x="5672485" y="2409635"/>
            <a:ext cx="563684" cy="218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r>
              <a:rPr lang="es-ES_tradnl" altLang="es-MX" sz="462" b="1" dirty="0"/>
              <a:t>MEDIO DE</a:t>
            </a:r>
          </a:p>
          <a:p>
            <a:pPr algn="ctr"/>
            <a:r>
              <a:rPr lang="es-ES_tradnl" altLang="es-MX" sz="462" b="1" dirty="0"/>
              <a:t>ATENCIÓN</a:t>
            </a:r>
          </a:p>
        </p:txBody>
      </p:sp>
      <p:sp>
        <p:nvSpPr>
          <p:cNvPr id="434" name="Line 58"/>
          <p:cNvSpPr>
            <a:spLocks noChangeShapeType="1"/>
          </p:cNvSpPr>
          <p:nvPr/>
        </p:nvSpPr>
        <p:spPr bwMode="auto">
          <a:xfrm>
            <a:off x="7211112" y="2540278"/>
            <a:ext cx="0" cy="253871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36" name="Rectángulo 435"/>
          <p:cNvSpPr/>
          <p:nvPr/>
        </p:nvSpPr>
        <p:spPr>
          <a:xfrm rot="16200000">
            <a:off x="5682346" y="3575299"/>
            <a:ext cx="1230451" cy="187871"/>
          </a:xfrm>
          <a:prstGeom prst="rect">
            <a:avLst/>
          </a:prstGeom>
        </p:spPr>
        <p:txBody>
          <a:bodyPr wrap="none">
            <a:spAutoFit/>
          </a:bodyPr>
          <a:lstStyle/>
          <a:p>
            <a:pPr defTabSz="664632">
              <a:spcAft>
                <a:spcPts val="412"/>
              </a:spcAft>
            </a:pPr>
            <a:r>
              <a:rPr lang="es-ES_tradnl" altLang="es-MX" sz="554" b="1" dirty="0"/>
              <a:t>PROMOCIÓN Y PREVENCIÓN</a:t>
            </a:r>
          </a:p>
        </p:txBody>
      </p:sp>
      <p:sp>
        <p:nvSpPr>
          <p:cNvPr id="437" name="Rectángulo 436"/>
          <p:cNvSpPr/>
          <p:nvPr/>
        </p:nvSpPr>
        <p:spPr>
          <a:xfrm rot="16200000">
            <a:off x="5943401" y="3658394"/>
            <a:ext cx="1015860" cy="260442"/>
          </a:xfrm>
          <a:prstGeom prst="rect">
            <a:avLst/>
          </a:prstGeom>
        </p:spPr>
        <p:txBody>
          <a:bodyPr wrap="none">
            <a:spAutoFit/>
          </a:bodyPr>
          <a:lstStyle/>
          <a:p>
            <a:pPr defTabSz="664632">
              <a:lnSpc>
                <a:spcPts val="554"/>
              </a:lnSpc>
            </a:pPr>
            <a:r>
              <a:rPr lang="es-ES_tradnl" altLang="es-MX" sz="554" b="1" dirty="0"/>
              <a:t>CUIDADO A PACIENTE </a:t>
            </a:r>
          </a:p>
          <a:p>
            <a:pPr defTabSz="664632">
              <a:lnSpc>
                <a:spcPts val="554"/>
              </a:lnSpc>
            </a:pPr>
            <a:r>
              <a:rPr lang="es-ES_tradnl" altLang="es-MX" sz="554" b="1" dirty="0"/>
              <a:t>CON COVID-19</a:t>
            </a:r>
          </a:p>
        </p:txBody>
      </p:sp>
      <p:sp>
        <p:nvSpPr>
          <p:cNvPr id="438" name="Rectángulo 437"/>
          <p:cNvSpPr/>
          <p:nvPr/>
        </p:nvSpPr>
        <p:spPr>
          <a:xfrm rot="16200000">
            <a:off x="5986998" y="3498334"/>
            <a:ext cx="1278351" cy="260442"/>
          </a:xfrm>
          <a:prstGeom prst="rect">
            <a:avLst/>
          </a:prstGeom>
        </p:spPr>
        <p:txBody>
          <a:bodyPr wrap="none">
            <a:spAutoFit/>
          </a:bodyPr>
          <a:lstStyle/>
          <a:p>
            <a:pPr defTabSz="664632">
              <a:lnSpc>
                <a:spcPts val="554"/>
              </a:lnSpc>
            </a:pPr>
            <a:r>
              <a:rPr lang="es-ES_tradnl" altLang="es-MX" sz="554" b="1" dirty="0"/>
              <a:t>CONVIVENCIA CON PACIENTE </a:t>
            </a:r>
          </a:p>
          <a:p>
            <a:pPr defTabSz="664632">
              <a:lnSpc>
                <a:spcPts val="554"/>
              </a:lnSpc>
            </a:pPr>
            <a:r>
              <a:rPr lang="es-ES_tradnl" altLang="es-MX" sz="554" b="1" dirty="0"/>
              <a:t>COVID-19</a:t>
            </a:r>
          </a:p>
        </p:txBody>
      </p:sp>
      <p:sp>
        <p:nvSpPr>
          <p:cNvPr id="439" name="Line 59"/>
          <p:cNvSpPr>
            <a:spLocks noChangeShapeType="1"/>
          </p:cNvSpPr>
          <p:nvPr/>
        </p:nvSpPr>
        <p:spPr bwMode="auto">
          <a:xfrm>
            <a:off x="6350385" y="277689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40" name="Line 59"/>
          <p:cNvSpPr>
            <a:spLocks noChangeShapeType="1"/>
          </p:cNvSpPr>
          <p:nvPr/>
        </p:nvSpPr>
        <p:spPr bwMode="auto">
          <a:xfrm>
            <a:off x="6861278" y="2659380"/>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41" name="Line 59"/>
          <p:cNvSpPr>
            <a:spLocks noChangeShapeType="1"/>
          </p:cNvSpPr>
          <p:nvPr/>
        </p:nvSpPr>
        <p:spPr bwMode="auto">
          <a:xfrm>
            <a:off x="6523047" y="277689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64" name="Rectángulo 463"/>
          <p:cNvSpPr/>
          <p:nvPr/>
        </p:nvSpPr>
        <p:spPr>
          <a:xfrm rot="16200000">
            <a:off x="6294733" y="3572667"/>
            <a:ext cx="1333784" cy="260442"/>
          </a:xfrm>
          <a:prstGeom prst="rect">
            <a:avLst/>
          </a:prstGeom>
        </p:spPr>
        <p:txBody>
          <a:bodyPr wrap="square">
            <a:spAutoFit/>
          </a:bodyPr>
          <a:lstStyle/>
          <a:p>
            <a:pPr defTabSz="664632">
              <a:lnSpc>
                <a:spcPts val="554"/>
              </a:lnSpc>
            </a:pPr>
            <a:r>
              <a:rPr lang="es-ES_tradnl" altLang="es-MX" sz="554" b="1" dirty="0"/>
              <a:t>CONSEJERÍA DE </a:t>
            </a:r>
          </a:p>
          <a:p>
            <a:pPr defTabSz="664632">
              <a:lnSpc>
                <a:spcPts val="554"/>
              </a:lnSpc>
            </a:pPr>
            <a:r>
              <a:rPr lang="es-ES_tradnl" altLang="es-MX" sz="554" b="1" dirty="0"/>
              <a:t>PLANIFICACIÓN FAMILIAR</a:t>
            </a:r>
          </a:p>
        </p:txBody>
      </p:sp>
      <p:sp>
        <p:nvSpPr>
          <p:cNvPr id="465" name="Rectángulo 464"/>
          <p:cNvSpPr/>
          <p:nvPr/>
        </p:nvSpPr>
        <p:spPr>
          <a:xfrm rot="16200000">
            <a:off x="6637075" y="3667238"/>
            <a:ext cx="1004364" cy="260442"/>
          </a:xfrm>
          <a:prstGeom prst="rect">
            <a:avLst/>
          </a:prstGeom>
        </p:spPr>
        <p:txBody>
          <a:bodyPr wrap="none">
            <a:spAutoFit/>
          </a:bodyPr>
          <a:lstStyle/>
          <a:p>
            <a:pPr defTabSz="664632">
              <a:lnSpc>
                <a:spcPts val="554"/>
              </a:lnSpc>
            </a:pPr>
            <a:r>
              <a:rPr lang="es-ES_tradnl" altLang="es-MX" sz="554" b="1" dirty="0"/>
              <a:t>ORIENTACIÓN OTROS </a:t>
            </a:r>
          </a:p>
          <a:p>
            <a:pPr defTabSz="664632">
              <a:lnSpc>
                <a:spcPts val="554"/>
              </a:lnSpc>
            </a:pPr>
            <a:r>
              <a:rPr lang="es-ES_tradnl" altLang="es-MX" sz="554" b="1" dirty="0"/>
              <a:t>TEMAS DE SALUD</a:t>
            </a:r>
          </a:p>
        </p:txBody>
      </p:sp>
      <p:sp>
        <p:nvSpPr>
          <p:cNvPr id="466" name="CuadroTexto 465"/>
          <p:cNvSpPr txBox="1"/>
          <p:nvPr/>
        </p:nvSpPr>
        <p:spPr>
          <a:xfrm>
            <a:off x="6826300" y="4239946"/>
            <a:ext cx="456236" cy="212292"/>
          </a:xfrm>
          <a:prstGeom prst="rect">
            <a:avLst/>
          </a:prstGeom>
          <a:noFill/>
        </p:spPr>
        <p:txBody>
          <a:bodyPr wrap="square" rtlCol="0">
            <a:spAutoFit/>
          </a:bodyPr>
          <a:lstStyle/>
          <a:p>
            <a:r>
              <a:rPr lang="es-MX" sz="554" b="1" dirty="0"/>
              <a:t>11     4</a:t>
            </a:r>
            <a:endParaRPr lang="es-MX" sz="1662" b="1" dirty="0"/>
          </a:p>
        </p:txBody>
      </p:sp>
      <p:sp>
        <p:nvSpPr>
          <p:cNvPr id="22" name="Rectángulo 21"/>
          <p:cNvSpPr/>
          <p:nvPr/>
        </p:nvSpPr>
        <p:spPr>
          <a:xfrm>
            <a:off x="6152788" y="2612078"/>
            <a:ext cx="666686" cy="212292"/>
          </a:xfrm>
          <a:prstGeom prst="rect">
            <a:avLst/>
          </a:prstGeom>
        </p:spPr>
        <p:txBody>
          <a:bodyPr wrap="square">
            <a:spAutoFit/>
          </a:bodyPr>
          <a:lstStyle/>
          <a:p>
            <a:pPr algn="ctr"/>
            <a:r>
              <a:rPr lang="es-ES_tradnl" altLang="es-MX" sz="554" b="1" dirty="0"/>
              <a:t>COVID-19</a:t>
            </a:r>
            <a:endParaRPr lang="es-ES_tradnl" altLang="es-MX" sz="554" dirty="0"/>
          </a:p>
        </p:txBody>
      </p:sp>
      <p:sp>
        <p:nvSpPr>
          <p:cNvPr id="467" name="Line 345"/>
          <p:cNvSpPr>
            <a:spLocks noChangeShapeType="1"/>
          </p:cNvSpPr>
          <p:nvPr/>
        </p:nvSpPr>
        <p:spPr bwMode="auto">
          <a:xfrm>
            <a:off x="6119303" y="2768756"/>
            <a:ext cx="738151"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88" name="Line 59"/>
          <p:cNvSpPr>
            <a:spLocks noChangeShapeType="1"/>
          </p:cNvSpPr>
          <p:nvPr/>
        </p:nvSpPr>
        <p:spPr bwMode="auto">
          <a:xfrm>
            <a:off x="11779474" y="2540278"/>
            <a:ext cx="0" cy="253871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85" name="Line 46"/>
          <p:cNvSpPr>
            <a:spLocks noChangeShapeType="1"/>
          </p:cNvSpPr>
          <p:nvPr/>
        </p:nvSpPr>
        <p:spPr bwMode="auto">
          <a:xfrm>
            <a:off x="11895534" y="2421177"/>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95" name="Line 60"/>
          <p:cNvSpPr>
            <a:spLocks noChangeShapeType="1"/>
          </p:cNvSpPr>
          <p:nvPr/>
        </p:nvSpPr>
        <p:spPr bwMode="auto">
          <a:xfrm>
            <a:off x="11551264" y="2540278"/>
            <a:ext cx="0" cy="253871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29" name="Rectángulo 228"/>
          <p:cNvSpPr/>
          <p:nvPr/>
        </p:nvSpPr>
        <p:spPr>
          <a:xfrm rot="16200000">
            <a:off x="10970692" y="3419004"/>
            <a:ext cx="1713680" cy="187871"/>
          </a:xfrm>
          <a:prstGeom prst="rect">
            <a:avLst/>
          </a:prstGeom>
        </p:spPr>
        <p:txBody>
          <a:bodyPr wrap="square">
            <a:spAutoFit/>
          </a:bodyPr>
          <a:lstStyle/>
          <a:p>
            <a:r>
              <a:rPr lang="es-ES_tradnl" altLang="es-MX" sz="554" b="1" dirty="0"/>
              <a:t>PASE DE VISITA A DISTANCIA</a:t>
            </a:r>
            <a:endParaRPr lang="es-MX" sz="646" dirty="0"/>
          </a:p>
        </p:txBody>
      </p:sp>
      <p:sp>
        <p:nvSpPr>
          <p:cNvPr id="234" name="Rectángulo 233"/>
          <p:cNvSpPr/>
          <p:nvPr/>
        </p:nvSpPr>
        <p:spPr>
          <a:xfrm rot="16200000">
            <a:off x="11248677" y="2729338"/>
            <a:ext cx="848895" cy="233313"/>
          </a:xfrm>
          <a:prstGeom prst="rect">
            <a:avLst/>
          </a:prstGeom>
        </p:spPr>
        <p:txBody>
          <a:bodyPr wrap="square">
            <a:spAutoFit/>
          </a:bodyPr>
          <a:lstStyle/>
          <a:p>
            <a:pPr algn="ctr" defTabSz="664632">
              <a:lnSpc>
                <a:spcPts val="462"/>
              </a:lnSpc>
              <a:spcAft>
                <a:spcPts val="274"/>
              </a:spcAft>
            </a:pPr>
            <a:r>
              <a:rPr lang="es-ES_tradnl" altLang="es-MX" sz="462" b="1" dirty="0"/>
              <a:t>INTERCONSULTA A DISTANCIA</a:t>
            </a:r>
          </a:p>
        </p:txBody>
      </p:sp>
      <p:sp>
        <p:nvSpPr>
          <p:cNvPr id="3131" name="Line 377"/>
          <p:cNvSpPr>
            <a:spLocks noChangeShapeType="1"/>
          </p:cNvSpPr>
          <p:nvPr/>
        </p:nvSpPr>
        <p:spPr bwMode="auto">
          <a:xfrm flipH="1">
            <a:off x="10658358" y="2787644"/>
            <a:ext cx="1"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90" name="Line 61"/>
          <p:cNvSpPr>
            <a:spLocks noChangeShapeType="1"/>
          </p:cNvSpPr>
          <p:nvPr/>
        </p:nvSpPr>
        <p:spPr bwMode="auto">
          <a:xfrm>
            <a:off x="11337818" y="278764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96" name="Line 60"/>
          <p:cNvSpPr>
            <a:spLocks noChangeShapeType="1"/>
          </p:cNvSpPr>
          <p:nvPr/>
        </p:nvSpPr>
        <p:spPr bwMode="auto">
          <a:xfrm>
            <a:off x="10885359" y="278764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97" name="Line 61"/>
          <p:cNvSpPr>
            <a:spLocks noChangeShapeType="1"/>
          </p:cNvSpPr>
          <p:nvPr/>
        </p:nvSpPr>
        <p:spPr bwMode="auto">
          <a:xfrm>
            <a:off x="10770803" y="278764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98" name="Line 60"/>
          <p:cNvSpPr>
            <a:spLocks noChangeShapeType="1"/>
          </p:cNvSpPr>
          <p:nvPr/>
        </p:nvSpPr>
        <p:spPr bwMode="auto">
          <a:xfrm>
            <a:off x="11228251" y="278764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134" name="Line 382"/>
          <p:cNvSpPr>
            <a:spLocks noChangeShapeType="1"/>
          </p:cNvSpPr>
          <p:nvPr/>
        </p:nvSpPr>
        <p:spPr bwMode="auto">
          <a:xfrm>
            <a:off x="11110136" y="2540278"/>
            <a:ext cx="0" cy="253871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99" name="Line 30"/>
          <p:cNvSpPr>
            <a:spLocks noChangeShapeType="1"/>
          </p:cNvSpPr>
          <p:nvPr/>
        </p:nvSpPr>
        <p:spPr bwMode="auto">
          <a:xfrm flipH="1">
            <a:off x="10536356" y="2540278"/>
            <a:ext cx="1" cy="253871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112" name="Text Box 351"/>
          <p:cNvSpPr txBox="1">
            <a:spLocks noChangeArrowheads="1"/>
          </p:cNvSpPr>
          <p:nvPr/>
        </p:nvSpPr>
        <p:spPr bwMode="auto">
          <a:xfrm>
            <a:off x="10501099" y="2528183"/>
            <a:ext cx="633738" cy="198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r>
              <a:rPr lang="es-ES_tradnl" altLang="es-MX" sz="462" b="1" dirty="0"/>
              <a:t>SEGUIMIENTO</a:t>
            </a:r>
          </a:p>
          <a:p>
            <a:pPr algn="ctr"/>
            <a:r>
              <a:rPr lang="es-ES_tradnl" altLang="es-MX" sz="462" b="1" dirty="0"/>
              <a:t>A DISTANCIA</a:t>
            </a:r>
            <a:endParaRPr lang="es-ES_tradnl" altLang="es-MX" sz="462" dirty="0"/>
          </a:p>
        </p:txBody>
      </p:sp>
      <p:sp>
        <p:nvSpPr>
          <p:cNvPr id="223" name="Rectángulo 222"/>
          <p:cNvSpPr/>
          <p:nvPr/>
        </p:nvSpPr>
        <p:spPr>
          <a:xfrm rot="16200000">
            <a:off x="9985239" y="3543101"/>
            <a:ext cx="1465486" cy="187871"/>
          </a:xfrm>
          <a:prstGeom prst="rect">
            <a:avLst/>
          </a:prstGeom>
        </p:spPr>
        <p:txBody>
          <a:bodyPr wrap="square">
            <a:spAutoFit/>
          </a:bodyPr>
          <a:lstStyle/>
          <a:p>
            <a:r>
              <a:rPr lang="es-ES_tradnl" altLang="es-MX" sz="554" b="1" dirty="0"/>
              <a:t>ENFERMOS CRÓNICOS (UCID)</a:t>
            </a:r>
            <a:endParaRPr lang="es-MX" sz="646" dirty="0"/>
          </a:p>
        </p:txBody>
      </p:sp>
      <p:sp>
        <p:nvSpPr>
          <p:cNvPr id="225" name="Rectángulo 224"/>
          <p:cNvSpPr/>
          <p:nvPr/>
        </p:nvSpPr>
        <p:spPr>
          <a:xfrm rot="16200000">
            <a:off x="10301049" y="3976258"/>
            <a:ext cx="599174" cy="187871"/>
          </a:xfrm>
          <a:prstGeom prst="rect">
            <a:avLst/>
          </a:prstGeom>
        </p:spPr>
        <p:txBody>
          <a:bodyPr wrap="square">
            <a:spAutoFit/>
          </a:bodyPr>
          <a:lstStyle/>
          <a:p>
            <a:pPr defTabSz="664632"/>
            <a:r>
              <a:rPr lang="es-MX" altLang="es-MX" sz="554" b="1" dirty="0"/>
              <a:t>COVID-19</a:t>
            </a:r>
          </a:p>
        </p:txBody>
      </p:sp>
      <p:sp>
        <p:nvSpPr>
          <p:cNvPr id="226" name="Rectángulo 225"/>
          <p:cNvSpPr/>
          <p:nvPr/>
        </p:nvSpPr>
        <p:spPr>
          <a:xfrm rot="16200000">
            <a:off x="10310195" y="3545232"/>
            <a:ext cx="1266855" cy="187871"/>
          </a:xfrm>
          <a:prstGeom prst="rect">
            <a:avLst/>
          </a:prstGeom>
        </p:spPr>
        <p:txBody>
          <a:bodyPr wrap="none">
            <a:spAutoFit/>
          </a:bodyPr>
          <a:lstStyle/>
          <a:p>
            <a:pPr defTabSz="664632"/>
            <a:r>
              <a:rPr lang="es-ES_tradnl" altLang="es-MX" sz="554" b="1" dirty="0"/>
              <a:t>SALUD MATERNA-PERINATAL</a:t>
            </a:r>
          </a:p>
        </p:txBody>
      </p:sp>
      <p:sp>
        <p:nvSpPr>
          <p:cNvPr id="248" name="Rectángulo 247"/>
          <p:cNvSpPr/>
          <p:nvPr/>
        </p:nvSpPr>
        <p:spPr>
          <a:xfrm rot="16200000">
            <a:off x="10442743" y="3838821"/>
            <a:ext cx="780192" cy="187871"/>
          </a:xfrm>
          <a:prstGeom prst="rect">
            <a:avLst/>
          </a:prstGeom>
        </p:spPr>
        <p:txBody>
          <a:bodyPr wrap="none">
            <a:spAutoFit/>
          </a:bodyPr>
          <a:lstStyle/>
          <a:p>
            <a:pPr defTabSz="664632">
              <a:spcBef>
                <a:spcPts val="343"/>
              </a:spcBef>
            </a:pPr>
            <a:r>
              <a:rPr lang="es-ES_tradnl" altLang="es-MX" sz="554" b="1" dirty="0"/>
              <a:t>SALUD MENTAL</a:t>
            </a:r>
            <a:endParaRPr lang="es-ES_tradnl" altLang="es-MX" sz="554" dirty="0"/>
          </a:p>
        </p:txBody>
      </p:sp>
      <p:sp>
        <p:nvSpPr>
          <p:cNvPr id="469" name="Text Box 351"/>
          <p:cNvSpPr txBox="1">
            <a:spLocks noChangeArrowheads="1"/>
          </p:cNvSpPr>
          <p:nvPr/>
        </p:nvSpPr>
        <p:spPr bwMode="auto">
          <a:xfrm>
            <a:off x="11036819" y="2518129"/>
            <a:ext cx="584502" cy="218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ctr">
              <a:defRPr sz="500" b="1"/>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s-ES_tradnl" altLang="es-MX" sz="462" dirty="0"/>
              <a:t>MONITOREO A DISTANCIA</a:t>
            </a:r>
          </a:p>
        </p:txBody>
      </p:sp>
      <p:sp>
        <p:nvSpPr>
          <p:cNvPr id="470" name="Rectángulo 469"/>
          <p:cNvSpPr/>
          <p:nvPr/>
        </p:nvSpPr>
        <p:spPr>
          <a:xfrm rot="16200000">
            <a:off x="10777805" y="3692912"/>
            <a:ext cx="1008196" cy="187871"/>
          </a:xfrm>
          <a:prstGeom prst="rect">
            <a:avLst/>
          </a:prstGeom>
        </p:spPr>
        <p:txBody>
          <a:bodyPr wrap="none">
            <a:spAutoFit/>
          </a:bodyPr>
          <a:lstStyle/>
          <a:p>
            <a:r>
              <a:rPr lang="es-ES_tradnl" altLang="es-MX" sz="554" b="1" dirty="0"/>
              <a:t>ENFERMOS CRÓNICOS</a:t>
            </a:r>
            <a:endParaRPr lang="es-MX" sz="646" dirty="0"/>
          </a:p>
        </p:txBody>
      </p:sp>
      <p:sp>
        <p:nvSpPr>
          <p:cNvPr id="471" name="Rectángulo 470"/>
          <p:cNvSpPr/>
          <p:nvPr/>
        </p:nvSpPr>
        <p:spPr>
          <a:xfrm rot="16200000">
            <a:off x="10899620" y="3977656"/>
            <a:ext cx="559854" cy="187871"/>
          </a:xfrm>
          <a:prstGeom prst="rect">
            <a:avLst/>
          </a:prstGeom>
        </p:spPr>
        <p:txBody>
          <a:bodyPr wrap="none">
            <a:spAutoFit/>
          </a:bodyPr>
          <a:lstStyle/>
          <a:p>
            <a:pPr defTabSz="664632"/>
            <a:r>
              <a:rPr lang="es-MX" altLang="es-MX" sz="554" b="1" dirty="0"/>
              <a:t>COVID-19</a:t>
            </a:r>
          </a:p>
        </p:txBody>
      </p:sp>
      <p:sp>
        <p:nvSpPr>
          <p:cNvPr id="472" name="Rectángulo 471"/>
          <p:cNvSpPr/>
          <p:nvPr/>
        </p:nvSpPr>
        <p:spPr>
          <a:xfrm rot="16200000">
            <a:off x="10827817" y="3626588"/>
            <a:ext cx="1125070" cy="187871"/>
          </a:xfrm>
          <a:prstGeom prst="rect">
            <a:avLst/>
          </a:prstGeom>
        </p:spPr>
        <p:txBody>
          <a:bodyPr wrap="none">
            <a:spAutoFit/>
          </a:bodyPr>
          <a:lstStyle/>
          <a:p>
            <a:pPr defTabSz="664632"/>
            <a:r>
              <a:rPr lang="es-ES_tradnl" altLang="es-MX" sz="554" b="1" dirty="0"/>
              <a:t>EMBARAZO Y PUERPERIO</a:t>
            </a:r>
          </a:p>
        </p:txBody>
      </p:sp>
      <p:sp>
        <p:nvSpPr>
          <p:cNvPr id="474" name="CuadroTexto 473"/>
          <p:cNvSpPr txBox="1"/>
          <p:nvPr/>
        </p:nvSpPr>
        <p:spPr>
          <a:xfrm>
            <a:off x="10936906" y="4252557"/>
            <a:ext cx="574886" cy="212292"/>
          </a:xfrm>
          <a:prstGeom prst="rect">
            <a:avLst/>
          </a:prstGeom>
          <a:noFill/>
        </p:spPr>
        <p:txBody>
          <a:bodyPr wrap="square" rtlCol="0">
            <a:spAutoFit/>
          </a:bodyPr>
          <a:lstStyle/>
          <a:p>
            <a:r>
              <a:rPr lang="es-MX" sz="554" b="1" dirty="0"/>
              <a:t> 5    6    6    6</a:t>
            </a:r>
            <a:endParaRPr lang="es-MX" sz="1662" b="1" dirty="0"/>
          </a:p>
        </p:txBody>
      </p:sp>
      <p:sp>
        <p:nvSpPr>
          <p:cNvPr id="86" name="Line 57"/>
          <p:cNvSpPr>
            <a:spLocks noChangeShapeType="1"/>
          </p:cNvSpPr>
          <p:nvPr/>
        </p:nvSpPr>
        <p:spPr bwMode="auto">
          <a:xfrm>
            <a:off x="9503106"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93" name="Line 46"/>
          <p:cNvSpPr>
            <a:spLocks noChangeShapeType="1"/>
          </p:cNvSpPr>
          <p:nvPr/>
        </p:nvSpPr>
        <p:spPr bwMode="auto">
          <a:xfrm flipH="1">
            <a:off x="8935310"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35" name="Rectángulo 234"/>
          <p:cNvSpPr/>
          <p:nvPr/>
        </p:nvSpPr>
        <p:spPr>
          <a:xfrm rot="16200000">
            <a:off x="8149934" y="3428024"/>
            <a:ext cx="1695642" cy="187871"/>
          </a:xfrm>
          <a:prstGeom prst="rect">
            <a:avLst/>
          </a:prstGeom>
        </p:spPr>
        <p:txBody>
          <a:bodyPr wrap="square">
            <a:spAutoFit/>
          </a:bodyPr>
          <a:lstStyle/>
          <a:p>
            <a:pPr defTabSz="664632">
              <a:spcBef>
                <a:spcPts val="138"/>
              </a:spcBef>
            </a:pPr>
            <a:r>
              <a:rPr lang="es-ES_tradnl" altLang="es-MX" sz="554" b="1" dirty="0"/>
              <a:t>EMBARAZO (</a:t>
            </a:r>
            <a:r>
              <a:rPr lang="es-ES_tradnl" altLang="es-MX" sz="462" b="1" dirty="0"/>
              <a:t>SEMANA DE GESTACIÓN</a:t>
            </a:r>
            <a:r>
              <a:rPr lang="es-ES_tradnl" altLang="es-MX" sz="554" b="1" dirty="0"/>
              <a:t>)</a:t>
            </a:r>
          </a:p>
        </p:txBody>
      </p:sp>
      <p:sp>
        <p:nvSpPr>
          <p:cNvPr id="236" name="Rectángulo 235"/>
          <p:cNvSpPr/>
          <p:nvPr/>
        </p:nvSpPr>
        <p:spPr>
          <a:xfrm rot="16200000">
            <a:off x="8395906" y="3560749"/>
            <a:ext cx="1430192" cy="187871"/>
          </a:xfrm>
          <a:prstGeom prst="rect">
            <a:avLst/>
          </a:prstGeom>
        </p:spPr>
        <p:txBody>
          <a:bodyPr wrap="square">
            <a:spAutoFit/>
          </a:bodyPr>
          <a:lstStyle/>
          <a:p>
            <a:pPr defTabSz="664632">
              <a:spcBef>
                <a:spcPts val="138"/>
              </a:spcBef>
              <a:spcAft>
                <a:spcPts val="274"/>
              </a:spcAft>
            </a:pPr>
            <a:r>
              <a:rPr lang="es-ES_tradnl" altLang="es-MX" sz="554" b="1" dirty="0"/>
              <a:t>PUERPERIO (DÍAS)</a:t>
            </a:r>
          </a:p>
        </p:txBody>
      </p:sp>
      <p:sp>
        <p:nvSpPr>
          <p:cNvPr id="238" name="Rectángulo 237"/>
          <p:cNvSpPr/>
          <p:nvPr/>
        </p:nvSpPr>
        <p:spPr>
          <a:xfrm rot="16200000">
            <a:off x="9009567" y="3948465"/>
            <a:ext cx="654758" cy="187871"/>
          </a:xfrm>
          <a:prstGeom prst="rect">
            <a:avLst/>
          </a:prstGeom>
        </p:spPr>
        <p:txBody>
          <a:bodyPr wrap="square">
            <a:spAutoFit/>
          </a:bodyPr>
          <a:lstStyle/>
          <a:p>
            <a:r>
              <a:rPr lang="es-ES_tradnl" altLang="es-MX" sz="554" b="1" dirty="0"/>
              <a:t>DIABETES</a:t>
            </a:r>
            <a:endParaRPr lang="es-MX" sz="646" dirty="0"/>
          </a:p>
        </p:txBody>
      </p:sp>
      <p:sp>
        <p:nvSpPr>
          <p:cNvPr id="475" name="Line 338"/>
          <p:cNvSpPr>
            <a:spLocks noChangeShapeType="1"/>
          </p:cNvSpPr>
          <p:nvPr/>
        </p:nvSpPr>
        <p:spPr bwMode="auto">
          <a:xfrm>
            <a:off x="9736119"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76" name="Line 58"/>
          <p:cNvSpPr>
            <a:spLocks noChangeShapeType="1"/>
          </p:cNvSpPr>
          <p:nvPr/>
        </p:nvSpPr>
        <p:spPr bwMode="auto">
          <a:xfrm>
            <a:off x="9616465"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77" name="Line 339"/>
          <p:cNvSpPr>
            <a:spLocks noChangeShapeType="1"/>
          </p:cNvSpPr>
          <p:nvPr/>
        </p:nvSpPr>
        <p:spPr bwMode="auto">
          <a:xfrm>
            <a:off x="9962439"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78" name="Line 59"/>
          <p:cNvSpPr>
            <a:spLocks noChangeShapeType="1"/>
          </p:cNvSpPr>
          <p:nvPr/>
        </p:nvSpPr>
        <p:spPr bwMode="auto">
          <a:xfrm>
            <a:off x="9850661"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79" name="Rectángulo 478"/>
          <p:cNvSpPr/>
          <p:nvPr/>
        </p:nvSpPr>
        <p:spPr>
          <a:xfrm rot="16200000">
            <a:off x="8871045" y="3703706"/>
            <a:ext cx="1144276" cy="187871"/>
          </a:xfrm>
          <a:prstGeom prst="rect">
            <a:avLst/>
          </a:prstGeom>
        </p:spPr>
        <p:txBody>
          <a:bodyPr wrap="square">
            <a:spAutoFit/>
          </a:bodyPr>
          <a:lstStyle/>
          <a:p>
            <a:pPr defTabSz="664632"/>
            <a:r>
              <a:rPr lang="es-ES_tradnl" altLang="es-MX" sz="554" b="1" dirty="0"/>
              <a:t>HIPERTENSIÓN </a:t>
            </a:r>
          </a:p>
        </p:txBody>
      </p:sp>
      <p:sp>
        <p:nvSpPr>
          <p:cNvPr id="480" name="Rectángulo 479"/>
          <p:cNvSpPr/>
          <p:nvPr/>
        </p:nvSpPr>
        <p:spPr>
          <a:xfrm rot="16200000">
            <a:off x="9300602" y="3668397"/>
            <a:ext cx="1214892" cy="187871"/>
          </a:xfrm>
          <a:prstGeom prst="rect">
            <a:avLst/>
          </a:prstGeom>
        </p:spPr>
        <p:txBody>
          <a:bodyPr wrap="square">
            <a:spAutoFit/>
          </a:bodyPr>
          <a:lstStyle/>
          <a:p>
            <a:pPr defTabSz="664632"/>
            <a:r>
              <a:rPr lang="es-ES_tradnl" altLang="es-MX" sz="554" b="1" dirty="0"/>
              <a:t>INMUNOSUPRESIÓN</a:t>
            </a:r>
          </a:p>
        </p:txBody>
      </p:sp>
      <p:sp>
        <p:nvSpPr>
          <p:cNvPr id="481" name="Rectángulo 480"/>
          <p:cNvSpPr/>
          <p:nvPr/>
        </p:nvSpPr>
        <p:spPr>
          <a:xfrm rot="16200000">
            <a:off x="8732272" y="3442732"/>
            <a:ext cx="1666224" cy="187871"/>
          </a:xfrm>
          <a:prstGeom prst="rect">
            <a:avLst/>
          </a:prstGeom>
        </p:spPr>
        <p:txBody>
          <a:bodyPr wrap="square">
            <a:spAutoFit/>
          </a:bodyPr>
          <a:lstStyle/>
          <a:p>
            <a:pPr defTabSz="664632"/>
            <a:r>
              <a:rPr lang="es-MX" altLang="es-MX" sz="554" b="1" dirty="0"/>
              <a:t>ENFERMEDAD CARDIOVASCULAR</a:t>
            </a:r>
          </a:p>
        </p:txBody>
      </p:sp>
      <p:sp>
        <p:nvSpPr>
          <p:cNvPr id="482" name="Rectángulo 481"/>
          <p:cNvSpPr/>
          <p:nvPr/>
        </p:nvSpPr>
        <p:spPr>
          <a:xfrm rot="16200000">
            <a:off x="9360776" y="3491291"/>
            <a:ext cx="1335830" cy="187871"/>
          </a:xfrm>
          <a:prstGeom prst="rect">
            <a:avLst/>
          </a:prstGeom>
        </p:spPr>
        <p:txBody>
          <a:bodyPr wrap="none">
            <a:spAutoFit/>
          </a:bodyPr>
          <a:lstStyle/>
          <a:p>
            <a:pPr defTabSz="664632">
              <a:spcBef>
                <a:spcPts val="274"/>
              </a:spcBef>
            </a:pPr>
            <a:r>
              <a:rPr lang="es-ES_tradnl" altLang="es-MX" sz="554" b="1" dirty="0"/>
              <a:t>INSUFICIENCIA RENAL CRÓNICA</a:t>
            </a:r>
          </a:p>
        </p:txBody>
      </p:sp>
      <p:sp>
        <p:nvSpPr>
          <p:cNvPr id="483" name="Rectángulo 482"/>
          <p:cNvSpPr/>
          <p:nvPr/>
        </p:nvSpPr>
        <p:spPr>
          <a:xfrm rot="16200000">
            <a:off x="9462342" y="4048402"/>
            <a:ext cx="439145" cy="187871"/>
          </a:xfrm>
          <a:prstGeom prst="rect">
            <a:avLst/>
          </a:prstGeom>
        </p:spPr>
        <p:txBody>
          <a:bodyPr wrap="none">
            <a:spAutoFit/>
          </a:bodyPr>
          <a:lstStyle/>
          <a:p>
            <a:pPr defTabSz="664632">
              <a:spcBef>
                <a:spcPts val="343"/>
              </a:spcBef>
            </a:pPr>
            <a:r>
              <a:rPr lang="es-ES_tradnl" altLang="es-MX" sz="554" b="1" dirty="0"/>
              <a:t>ASMA</a:t>
            </a:r>
          </a:p>
        </p:txBody>
      </p:sp>
      <p:sp>
        <p:nvSpPr>
          <p:cNvPr id="3081" name="Line 34"/>
          <p:cNvSpPr>
            <a:spLocks noChangeShapeType="1"/>
          </p:cNvSpPr>
          <p:nvPr/>
        </p:nvSpPr>
        <p:spPr bwMode="auto">
          <a:xfrm flipH="1">
            <a:off x="8706228"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078" name="Line 20"/>
          <p:cNvSpPr>
            <a:spLocks noChangeShapeType="1"/>
          </p:cNvSpPr>
          <p:nvPr/>
        </p:nvSpPr>
        <p:spPr bwMode="auto">
          <a:xfrm flipH="1">
            <a:off x="8588009"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079" name="Line 30"/>
          <p:cNvSpPr>
            <a:spLocks noChangeShapeType="1"/>
          </p:cNvSpPr>
          <p:nvPr/>
        </p:nvSpPr>
        <p:spPr bwMode="auto">
          <a:xfrm flipH="1">
            <a:off x="8819477"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05" name="Rectángulo 204"/>
          <p:cNvSpPr/>
          <p:nvPr/>
        </p:nvSpPr>
        <p:spPr>
          <a:xfrm rot="16200000">
            <a:off x="6561556" y="3560900"/>
            <a:ext cx="1429889" cy="187871"/>
          </a:xfrm>
          <a:prstGeom prst="rect">
            <a:avLst/>
          </a:prstGeom>
        </p:spPr>
        <p:txBody>
          <a:bodyPr wrap="square">
            <a:spAutoFit/>
          </a:bodyPr>
          <a:lstStyle/>
          <a:p>
            <a:pPr defTabSz="664632">
              <a:spcAft>
                <a:spcPts val="274"/>
              </a:spcAft>
            </a:pPr>
            <a:r>
              <a:rPr lang="es-MX" sz="554" b="1" dirty="0"/>
              <a:t>FIEBRE</a:t>
            </a:r>
          </a:p>
        </p:txBody>
      </p:sp>
      <p:sp>
        <p:nvSpPr>
          <p:cNvPr id="217" name="Rectángulo 216"/>
          <p:cNvSpPr/>
          <p:nvPr/>
        </p:nvSpPr>
        <p:spPr>
          <a:xfrm rot="16200000">
            <a:off x="7031115" y="3567682"/>
            <a:ext cx="1416326" cy="187871"/>
          </a:xfrm>
          <a:prstGeom prst="rect">
            <a:avLst/>
          </a:prstGeom>
        </p:spPr>
        <p:txBody>
          <a:bodyPr wrap="square">
            <a:spAutoFit/>
          </a:bodyPr>
          <a:lstStyle/>
          <a:p>
            <a:pPr defTabSz="664632">
              <a:spcBef>
                <a:spcPts val="274"/>
              </a:spcBef>
              <a:spcAft>
                <a:spcPts val="274"/>
              </a:spcAft>
            </a:pPr>
            <a:r>
              <a:rPr lang="es-ES_tradnl" altLang="es-MX" sz="554" b="1" dirty="0"/>
              <a:t>CONJUNTIVITIS</a:t>
            </a:r>
          </a:p>
        </p:txBody>
      </p:sp>
      <p:sp>
        <p:nvSpPr>
          <p:cNvPr id="221" name="Rectángulo 220"/>
          <p:cNvSpPr/>
          <p:nvPr/>
        </p:nvSpPr>
        <p:spPr>
          <a:xfrm rot="16200000">
            <a:off x="8064920" y="3567682"/>
            <a:ext cx="1416326" cy="187871"/>
          </a:xfrm>
          <a:prstGeom prst="rect">
            <a:avLst/>
          </a:prstGeom>
        </p:spPr>
        <p:txBody>
          <a:bodyPr wrap="square">
            <a:spAutoFit/>
          </a:bodyPr>
          <a:lstStyle/>
          <a:p>
            <a:pPr defTabSz="664632">
              <a:spcAft>
                <a:spcPts val="274"/>
              </a:spcAft>
            </a:pPr>
            <a:r>
              <a:rPr lang="es-MX" altLang="es-MX" sz="554" b="1" dirty="0"/>
              <a:t>DISGEUSIA Y/O ANOSMIA</a:t>
            </a:r>
          </a:p>
        </p:txBody>
      </p:sp>
      <p:sp>
        <p:nvSpPr>
          <p:cNvPr id="222" name="Rectángulo 221"/>
          <p:cNvSpPr/>
          <p:nvPr/>
        </p:nvSpPr>
        <p:spPr>
          <a:xfrm rot="16200000">
            <a:off x="8176404" y="3567682"/>
            <a:ext cx="1416326" cy="187871"/>
          </a:xfrm>
          <a:prstGeom prst="rect">
            <a:avLst/>
          </a:prstGeom>
        </p:spPr>
        <p:txBody>
          <a:bodyPr wrap="square">
            <a:spAutoFit/>
          </a:bodyPr>
          <a:lstStyle/>
          <a:p>
            <a:r>
              <a:rPr lang="es-ES_tradnl" sz="554" b="1" dirty="0"/>
              <a:t>OTRO</a:t>
            </a:r>
            <a:endParaRPr lang="es-MX" sz="646" dirty="0"/>
          </a:p>
        </p:txBody>
      </p:sp>
      <p:sp>
        <p:nvSpPr>
          <p:cNvPr id="433" name="Line 338"/>
          <p:cNvSpPr>
            <a:spLocks noChangeShapeType="1"/>
          </p:cNvSpPr>
          <p:nvPr/>
        </p:nvSpPr>
        <p:spPr bwMode="auto">
          <a:xfrm flipH="1">
            <a:off x="8248976"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48" name="Line 339"/>
          <p:cNvSpPr>
            <a:spLocks noChangeShapeType="1"/>
          </p:cNvSpPr>
          <p:nvPr/>
        </p:nvSpPr>
        <p:spPr bwMode="auto">
          <a:xfrm>
            <a:off x="7557056"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49" name="Line 59"/>
          <p:cNvSpPr>
            <a:spLocks noChangeShapeType="1"/>
          </p:cNvSpPr>
          <p:nvPr/>
        </p:nvSpPr>
        <p:spPr bwMode="auto">
          <a:xfrm>
            <a:off x="7328042"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50" name="Line 377"/>
          <p:cNvSpPr>
            <a:spLocks noChangeShapeType="1"/>
          </p:cNvSpPr>
          <p:nvPr/>
        </p:nvSpPr>
        <p:spPr bwMode="auto">
          <a:xfrm>
            <a:off x="7440300"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r>
              <a:rPr lang="es-MX" sz="1662" dirty="0"/>
              <a:t> </a:t>
            </a:r>
          </a:p>
        </p:txBody>
      </p:sp>
      <p:sp>
        <p:nvSpPr>
          <p:cNvPr id="451" name="Line 377"/>
          <p:cNvSpPr>
            <a:spLocks noChangeShapeType="1"/>
          </p:cNvSpPr>
          <p:nvPr/>
        </p:nvSpPr>
        <p:spPr bwMode="auto">
          <a:xfrm flipH="1">
            <a:off x="7900638"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52" name="Line 339"/>
          <p:cNvSpPr>
            <a:spLocks noChangeShapeType="1"/>
          </p:cNvSpPr>
          <p:nvPr/>
        </p:nvSpPr>
        <p:spPr bwMode="auto">
          <a:xfrm flipH="1">
            <a:off x="8014299"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53" name="Line 59"/>
          <p:cNvSpPr>
            <a:spLocks noChangeShapeType="1"/>
          </p:cNvSpPr>
          <p:nvPr/>
        </p:nvSpPr>
        <p:spPr bwMode="auto">
          <a:xfrm flipH="1">
            <a:off x="7669651"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54" name="Line 377"/>
          <p:cNvSpPr>
            <a:spLocks noChangeShapeType="1"/>
          </p:cNvSpPr>
          <p:nvPr/>
        </p:nvSpPr>
        <p:spPr bwMode="auto">
          <a:xfrm flipH="1">
            <a:off x="7785009"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10" name="Rectángulo 209"/>
          <p:cNvSpPr/>
          <p:nvPr/>
        </p:nvSpPr>
        <p:spPr>
          <a:xfrm rot="16200000">
            <a:off x="8413638" y="4010351"/>
            <a:ext cx="487046" cy="187871"/>
          </a:xfrm>
          <a:prstGeom prst="rect">
            <a:avLst/>
          </a:prstGeom>
        </p:spPr>
        <p:txBody>
          <a:bodyPr wrap="none">
            <a:spAutoFit/>
          </a:bodyPr>
          <a:lstStyle/>
          <a:p>
            <a:pPr defTabSz="664632"/>
            <a:r>
              <a:rPr lang="es-ES_tradnl" altLang="es-MX" sz="554" b="1" dirty="0"/>
              <a:t>DISNEA</a:t>
            </a:r>
          </a:p>
        </p:txBody>
      </p:sp>
      <p:sp>
        <p:nvSpPr>
          <p:cNvPr id="444" name="Rectángulo 443"/>
          <p:cNvSpPr/>
          <p:nvPr/>
        </p:nvSpPr>
        <p:spPr>
          <a:xfrm rot="16200000">
            <a:off x="7826705" y="3567682"/>
            <a:ext cx="1416326" cy="187871"/>
          </a:xfrm>
          <a:prstGeom prst="rect">
            <a:avLst/>
          </a:prstGeom>
        </p:spPr>
        <p:txBody>
          <a:bodyPr wrap="square">
            <a:spAutoFit/>
          </a:bodyPr>
          <a:lstStyle/>
          <a:p>
            <a:pPr defTabSz="664632">
              <a:spcAft>
                <a:spcPts val="274"/>
              </a:spcAft>
            </a:pPr>
            <a:r>
              <a:rPr lang="es-ES_tradnl" altLang="es-MX" sz="554" b="1" dirty="0"/>
              <a:t>DOLOR TORÁCICO</a:t>
            </a:r>
          </a:p>
        </p:txBody>
      </p:sp>
      <p:sp>
        <p:nvSpPr>
          <p:cNvPr id="213" name="Rectángulo 212"/>
          <p:cNvSpPr/>
          <p:nvPr/>
        </p:nvSpPr>
        <p:spPr>
          <a:xfrm rot="16200000">
            <a:off x="7716558" y="3567682"/>
            <a:ext cx="1416326" cy="187871"/>
          </a:xfrm>
          <a:prstGeom prst="rect">
            <a:avLst/>
          </a:prstGeom>
        </p:spPr>
        <p:txBody>
          <a:bodyPr wrap="square">
            <a:spAutoFit/>
          </a:bodyPr>
          <a:lstStyle/>
          <a:p>
            <a:pPr defTabSz="664632"/>
            <a:r>
              <a:rPr lang="es-ES_tradnl" altLang="es-MX" sz="554" b="1" dirty="0"/>
              <a:t>DIARREA Y/O VÓMITO</a:t>
            </a:r>
          </a:p>
        </p:txBody>
      </p:sp>
      <p:sp>
        <p:nvSpPr>
          <p:cNvPr id="458" name="Rectángulo 457"/>
          <p:cNvSpPr/>
          <p:nvPr/>
        </p:nvSpPr>
        <p:spPr>
          <a:xfrm rot="16200000">
            <a:off x="7551998" y="3515253"/>
            <a:ext cx="1521183" cy="187871"/>
          </a:xfrm>
          <a:prstGeom prst="rect">
            <a:avLst/>
          </a:prstGeom>
        </p:spPr>
        <p:txBody>
          <a:bodyPr wrap="square">
            <a:spAutoFit/>
          </a:bodyPr>
          <a:lstStyle/>
          <a:p>
            <a:pPr defTabSz="664632"/>
            <a:r>
              <a:rPr lang="es-MX" altLang="es-MX" sz="554" b="1" dirty="0"/>
              <a:t>ATAQUE AL ESTADO GENERAL</a:t>
            </a:r>
          </a:p>
        </p:txBody>
      </p:sp>
      <p:sp>
        <p:nvSpPr>
          <p:cNvPr id="206" name="Rectángulo 205"/>
          <p:cNvSpPr/>
          <p:nvPr/>
        </p:nvSpPr>
        <p:spPr>
          <a:xfrm rot="16200000">
            <a:off x="7130634" y="3560900"/>
            <a:ext cx="1429889" cy="187871"/>
          </a:xfrm>
          <a:prstGeom prst="rect">
            <a:avLst/>
          </a:prstGeom>
        </p:spPr>
        <p:txBody>
          <a:bodyPr wrap="square">
            <a:spAutoFit/>
          </a:bodyPr>
          <a:lstStyle/>
          <a:p>
            <a:pPr defTabSz="664632">
              <a:spcAft>
                <a:spcPts val="274"/>
              </a:spcAft>
            </a:pPr>
            <a:r>
              <a:rPr lang="es-ES_tradnl" altLang="es-MX" sz="554" b="1" dirty="0"/>
              <a:t>TOS</a:t>
            </a:r>
          </a:p>
        </p:txBody>
      </p:sp>
      <p:sp>
        <p:nvSpPr>
          <p:cNvPr id="209" name="Rectángulo 208"/>
          <p:cNvSpPr/>
          <p:nvPr/>
        </p:nvSpPr>
        <p:spPr>
          <a:xfrm rot="16200000">
            <a:off x="7696803" y="3967786"/>
            <a:ext cx="527281" cy="187871"/>
          </a:xfrm>
          <a:prstGeom prst="rect">
            <a:avLst/>
          </a:prstGeom>
        </p:spPr>
        <p:txBody>
          <a:bodyPr wrap="none">
            <a:spAutoFit/>
          </a:bodyPr>
          <a:lstStyle/>
          <a:p>
            <a:pPr defTabSz="664632"/>
            <a:r>
              <a:rPr lang="es-MX" altLang="es-MX" sz="554" b="1" dirty="0"/>
              <a:t>CEFALEA</a:t>
            </a:r>
          </a:p>
        </p:txBody>
      </p:sp>
      <p:sp>
        <p:nvSpPr>
          <p:cNvPr id="456" name="Rectángulo 455"/>
          <p:cNvSpPr/>
          <p:nvPr/>
        </p:nvSpPr>
        <p:spPr>
          <a:xfrm rot="16200000">
            <a:off x="7365888" y="3567682"/>
            <a:ext cx="1416326" cy="187871"/>
          </a:xfrm>
          <a:prstGeom prst="rect">
            <a:avLst/>
          </a:prstGeom>
        </p:spPr>
        <p:txBody>
          <a:bodyPr wrap="square">
            <a:spAutoFit/>
          </a:bodyPr>
          <a:lstStyle/>
          <a:p>
            <a:pPr defTabSz="664632">
              <a:spcAft>
                <a:spcPts val="274"/>
              </a:spcAft>
            </a:pPr>
            <a:r>
              <a:rPr lang="es-MX" sz="554" b="1" dirty="0"/>
              <a:t>MIALGIAS</a:t>
            </a:r>
          </a:p>
        </p:txBody>
      </p:sp>
      <p:sp>
        <p:nvSpPr>
          <p:cNvPr id="457" name="Rectángulo 456"/>
          <p:cNvSpPr/>
          <p:nvPr/>
        </p:nvSpPr>
        <p:spPr>
          <a:xfrm rot="16200000">
            <a:off x="7479817" y="3567682"/>
            <a:ext cx="1416326" cy="187871"/>
          </a:xfrm>
          <a:prstGeom prst="rect">
            <a:avLst/>
          </a:prstGeom>
        </p:spPr>
        <p:txBody>
          <a:bodyPr wrap="square">
            <a:spAutoFit/>
          </a:bodyPr>
          <a:lstStyle/>
          <a:p>
            <a:pPr defTabSz="664632">
              <a:spcAft>
                <a:spcPts val="274"/>
              </a:spcAft>
            </a:pPr>
            <a:r>
              <a:rPr lang="es-ES_tradnl" altLang="es-MX" sz="554" b="1" dirty="0"/>
              <a:t>ARTRALGIAS</a:t>
            </a:r>
          </a:p>
        </p:txBody>
      </p:sp>
      <p:sp>
        <p:nvSpPr>
          <p:cNvPr id="445" name="Rectángulo 444"/>
          <p:cNvSpPr/>
          <p:nvPr/>
        </p:nvSpPr>
        <p:spPr>
          <a:xfrm rot="16200000">
            <a:off x="6673047" y="3567682"/>
            <a:ext cx="1416326" cy="187871"/>
          </a:xfrm>
          <a:prstGeom prst="rect">
            <a:avLst/>
          </a:prstGeom>
        </p:spPr>
        <p:txBody>
          <a:bodyPr wrap="square">
            <a:spAutoFit/>
          </a:bodyPr>
          <a:lstStyle/>
          <a:p>
            <a:pPr defTabSz="664632"/>
            <a:r>
              <a:rPr lang="es-MX" altLang="es-MX" sz="554" b="1" dirty="0"/>
              <a:t>ESCALOFRÍOS</a:t>
            </a:r>
          </a:p>
        </p:txBody>
      </p:sp>
      <p:sp>
        <p:nvSpPr>
          <p:cNvPr id="446" name="Rectángulo 445"/>
          <p:cNvSpPr/>
          <p:nvPr/>
        </p:nvSpPr>
        <p:spPr>
          <a:xfrm rot="16200000">
            <a:off x="6793115" y="3567682"/>
            <a:ext cx="1416326" cy="187871"/>
          </a:xfrm>
          <a:prstGeom prst="rect">
            <a:avLst/>
          </a:prstGeom>
        </p:spPr>
        <p:txBody>
          <a:bodyPr wrap="square">
            <a:spAutoFit/>
          </a:bodyPr>
          <a:lstStyle/>
          <a:p>
            <a:pPr defTabSz="664632"/>
            <a:r>
              <a:rPr lang="es-ES_tradnl" altLang="es-MX" sz="554" b="1" dirty="0"/>
              <a:t>ODINOFAGIA</a:t>
            </a:r>
          </a:p>
        </p:txBody>
      </p:sp>
      <p:sp>
        <p:nvSpPr>
          <p:cNvPr id="455" name="Line 339"/>
          <p:cNvSpPr>
            <a:spLocks noChangeShapeType="1"/>
          </p:cNvSpPr>
          <p:nvPr/>
        </p:nvSpPr>
        <p:spPr bwMode="auto">
          <a:xfrm flipH="1">
            <a:off x="8129925"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59" name="Rectángulo 458"/>
          <p:cNvSpPr/>
          <p:nvPr/>
        </p:nvSpPr>
        <p:spPr>
          <a:xfrm rot="16200000">
            <a:off x="6906913" y="3567682"/>
            <a:ext cx="1416326" cy="187871"/>
          </a:xfrm>
          <a:prstGeom prst="rect">
            <a:avLst/>
          </a:prstGeom>
        </p:spPr>
        <p:txBody>
          <a:bodyPr wrap="square">
            <a:spAutoFit/>
          </a:bodyPr>
          <a:lstStyle/>
          <a:p>
            <a:pPr defTabSz="664632"/>
            <a:r>
              <a:rPr lang="es-ES_tradnl" altLang="es-MX" sz="554" b="1" dirty="0"/>
              <a:t>RINORREA</a:t>
            </a:r>
          </a:p>
        </p:txBody>
      </p:sp>
      <p:sp>
        <p:nvSpPr>
          <p:cNvPr id="460" name="Line 338"/>
          <p:cNvSpPr>
            <a:spLocks noChangeShapeType="1"/>
          </p:cNvSpPr>
          <p:nvPr/>
        </p:nvSpPr>
        <p:spPr bwMode="auto">
          <a:xfrm flipH="1">
            <a:off x="8362103"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61" name="Line 338"/>
          <p:cNvSpPr>
            <a:spLocks noChangeShapeType="1"/>
          </p:cNvSpPr>
          <p:nvPr/>
        </p:nvSpPr>
        <p:spPr bwMode="auto">
          <a:xfrm flipH="1">
            <a:off x="8474028" y="2664636"/>
            <a:ext cx="0" cy="240962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84" name="Line 30"/>
          <p:cNvSpPr>
            <a:spLocks noChangeShapeType="1"/>
          </p:cNvSpPr>
          <p:nvPr/>
        </p:nvSpPr>
        <p:spPr bwMode="auto">
          <a:xfrm>
            <a:off x="9050125" y="2787643"/>
            <a:ext cx="1"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85" name="Line 30"/>
          <p:cNvSpPr>
            <a:spLocks noChangeShapeType="1"/>
          </p:cNvSpPr>
          <p:nvPr/>
        </p:nvSpPr>
        <p:spPr bwMode="auto">
          <a:xfrm>
            <a:off x="9388171"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86" name="Rectángulo 485"/>
          <p:cNvSpPr/>
          <p:nvPr/>
        </p:nvSpPr>
        <p:spPr>
          <a:xfrm rot="16200000">
            <a:off x="9393348" y="3872244"/>
            <a:ext cx="807200" cy="187871"/>
          </a:xfrm>
          <a:prstGeom prst="rect">
            <a:avLst/>
          </a:prstGeom>
        </p:spPr>
        <p:txBody>
          <a:bodyPr wrap="square">
            <a:spAutoFit/>
          </a:bodyPr>
          <a:lstStyle/>
          <a:p>
            <a:pPr defTabSz="664632"/>
            <a:r>
              <a:rPr lang="es-MX" altLang="es-MX" sz="554" b="1" dirty="0"/>
              <a:t>EPOC</a:t>
            </a:r>
          </a:p>
        </p:txBody>
      </p:sp>
      <p:sp>
        <p:nvSpPr>
          <p:cNvPr id="487" name="Line 30"/>
          <p:cNvSpPr>
            <a:spLocks noChangeShapeType="1"/>
          </p:cNvSpPr>
          <p:nvPr/>
        </p:nvSpPr>
        <p:spPr bwMode="auto">
          <a:xfrm>
            <a:off x="9160793" y="2787643"/>
            <a:ext cx="1"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88" name="Line 30"/>
          <p:cNvSpPr>
            <a:spLocks noChangeShapeType="1"/>
          </p:cNvSpPr>
          <p:nvPr/>
        </p:nvSpPr>
        <p:spPr bwMode="auto">
          <a:xfrm>
            <a:off x="9276730" y="2787643"/>
            <a:ext cx="1"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89" name="Rectángulo 488"/>
          <p:cNvSpPr/>
          <p:nvPr/>
        </p:nvSpPr>
        <p:spPr>
          <a:xfrm rot="16200000">
            <a:off x="8882991" y="3938408"/>
            <a:ext cx="674873" cy="187871"/>
          </a:xfrm>
          <a:prstGeom prst="rect">
            <a:avLst/>
          </a:prstGeom>
        </p:spPr>
        <p:txBody>
          <a:bodyPr wrap="square">
            <a:spAutoFit/>
          </a:bodyPr>
          <a:lstStyle/>
          <a:p>
            <a:pPr defTabSz="664632">
              <a:spcBef>
                <a:spcPts val="274"/>
              </a:spcBef>
            </a:pPr>
            <a:r>
              <a:rPr lang="es-ES_tradnl" altLang="es-MX" sz="554" b="1" dirty="0"/>
              <a:t>OBESIDAD</a:t>
            </a:r>
          </a:p>
        </p:txBody>
      </p:sp>
      <p:sp>
        <p:nvSpPr>
          <p:cNvPr id="490" name="Line 338"/>
          <p:cNvSpPr>
            <a:spLocks noChangeShapeType="1"/>
          </p:cNvSpPr>
          <p:nvPr/>
        </p:nvSpPr>
        <p:spPr bwMode="auto">
          <a:xfrm>
            <a:off x="10078681"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91" name="Line 59"/>
          <p:cNvSpPr>
            <a:spLocks noChangeShapeType="1"/>
          </p:cNvSpPr>
          <p:nvPr/>
        </p:nvSpPr>
        <p:spPr bwMode="auto">
          <a:xfrm>
            <a:off x="10191983"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92" name="Rectángulo 491"/>
          <p:cNvSpPr/>
          <p:nvPr/>
        </p:nvSpPr>
        <p:spPr>
          <a:xfrm rot="16200000">
            <a:off x="9537772" y="3668397"/>
            <a:ext cx="1214892" cy="187871"/>
          </a:xfrm>
          <a:prstGeom prst="rect">
            <a:avLst/>
          </a:prstGeom>
        </p:spPr>
        <p:txBody>
          <a:bodyPr wrap="square">
            <a:spAutoFit/>
          </a:bodyPr>
          <a:lstStyle/>
          <a:p>
            <a:pPr defTabSz="664632"/>
            <a:r>
              <a:rPr lang="es-ES_tradnl" altLang="es-MX" sz="554" b="1" dirty="0"/>
              <a:t>TABAQUISMO</a:t>
            </a:r>
          </a:p>
        </p:txBody>
      </p:sp>
      <p:sp>
        <p:nvSpPr>
          <p:cNvPr id="493" name="Rectángulo 492"/>
          <p:cNvSpPr/>
          <p:nvPr/>
        </p:nvSpPr>
        <p:spPr>
          <a:xfrm rot="16200000">
            <a:off x="9980776" y="3990037"/>
            <a:ext cx="552190" cy="187871"/>
          </a:xfrm>
          <a:prstGeom prst="rect">
            <a:avLst/>
          </a:prstGeom>
        </p:spPr>
        <p:txBody>
          <a:bodyPr wrap="none">
            <a:spAutoFit/>
          </a:bodyPr>
          <a:lstStyle/>
          <a:p>
            <a:pPr defTabSz="664632">
              <a:spcBef>
                <a:spcPts val="274"/>
              </a:spcBef>
            </a:pPr>
            <a:r>
              <a:rPr lang="es-ES_tradnl" altLang="es-MX" sz="554" b="1" dirty="0"/>
              <a:t>VIH/SIDA</a:t>
            </a:r>
          </a:p>
        </p:txBody>
      </p:sp>
      <p:sp>
        <p:nvSpPr>
          <p:cNvPr id="494" name="Rectángulo 493"/>
          <p:cNvSpPr/>
          <p:nvPr/>
        </p:nvSpPr>
        <p:spPr>
          <a:xfrm rot="16200000">
            <a:off x="10090125" y="3989584"/>
            <a:ext cx="572521" cy="187871"/>
          </a:xfrm>
          <a:prstGeom prst="rect">
            <a:avLst/>
          </a:prstGeom>
        </p:spPr>
        <p:txBody>
          <a:bodyPr wrap="square">
            <a:spAutoFit/>
          </a:bodyPr>
          <a:lstStyle/>
          <a:p>
            <a:pPr defTabSz="664632">
              <a:spcBef>
                <a:spcPts val="274"/>
              </a:spcBef>
            </a:pPr>
            <a:r>
              <a:rPr lang="es-ES_tradnl" altLang="es-MX" sz="554" b="1" dirty="0"/>
              <a:t>CÁNCER</a:t>
            </a:r>
          </a:p>
        </p:txBody>
      </p:sp>
      <p:sp>
        <p:nvSpPr>
          <p:cNvPr id="495" name="Rectángulo 494"/>
          <p:cNvSpPr/>
          <p:nvPr/>
        </p:nvSpPr>
        <p:spPr>
          <a:xfrm rot="16200000">
            <a:off x="10264312" y="4050888"/>
            <a:ext cx="449913" cy="187871"/>
          </a:xfrm>
          <a:prstGeom prst="rect">
            <a:avLst/>
          </a:prstGeom>
        </p:spPr>
        <p:txBody>
          <a:bodyPr wrap="square">
            <a:spAutoFit/>
          </a:bodyPr>
          <a:lstStyle/>
          <a:p>
            <a:pPr defTabSz="664632">
              <a:spcBef>
                <a:spcPts val="274"/>
              </a:spcBef>
            </a:pPr>
            <a:r>
              <a:rPr lang="es-ES_tradnl" altLang="es-MX" sz="554" b="1" dirty="0"/>
              <a:t>OTRO</a:t>
            </a:r>
          </a:p>
        </p:txBody>
      </p:sp>
      <p:sp>
        <p:nvSpPr>
          <p:cNvPr id="496" name="Line 338"/>
          <p:cNvSpPr>
            <a:spLocks noChangeShapeType="1"/>
          </p:cNvSpPr>
          <p:nvPr/>
        </p:nvSpPr>
        <p:spPr bwMode="auto">
          <a:xfrm>
            <a:off x="10307780" y="2787643"/>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97" name="Line 59"/>
          <p:cNvSpPr>
            <a:spLocks noChangeShapeType="1"/>
          </p:cNvSpPr>
          <p:nvPr/>
        </p:nvSpPr>
        <p:spPr bwMode="auto">
          <a:xfrm flipH="1">
            <a:off x="10423562" y="2787643"/>
            <a:ext cx="1"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498" name="CuadroTexto 497"/>
          <p:cNvSpPr txBox="1"/>
          <p:nvPr/>
        </p:nvSpPr>
        <p:spPr>
          <a:xfrm>
            <a:off x="221403" y="5069719"/>
            <a:ext cx="11607678" cy="1661993"/>
          </a:xfrm>
          <a:prstGeom prst="rect">
            <a:avLst/>
          </a:prstGeom>
          <a:noFill/>
        </p:spPr>
        <p:txBody>
          <a:bodyPr wrap="square" rtlCol="0">
            <a:spAutoFit/>
          </a:bodyPr>
          <a:lstStyle/>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1. DERECHOHABIENCIA:</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1</a:t>
            </a:r>
            <a:r>
              <a:rPr lang="es-MX" sz="600" dirty="0">
                <a:latin typeface="Tahoma" panose="020B0604030504040204" pitchFamily="34" charset="0"/>
                <a:ea typeface="Tahoma" panose="020B0604030504040204" pitchFamily="34" charset="0"/>
                <a:cs typeface="Tahoma" panose="020B0604030504040204" pitchFamily="34" charset="0"/>
              </a:rPr>
              <a:t>.IMSS,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.ISSSTE,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.INSABI/SPSS,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.PEMEX, </a:t>
            </a:r>
            <a:r>
              <a:rPr lang="es-MX" sz="600" b="1" dirty="0">
                <a:latin typeface="Tahoma" panose="020B0604030504040204" pitchFamily="34" charset="0"/>
                <a:ea typeface="Tahoma" panose="020B0604030504040204" pitchFamily="34" charset="0"/>
                <a:cs typeface="Tahoma" panose="020B0604030504040204" pitchFamily="34" charset="0"/>
              </a:rPr>
              <a:t>5</a:t>
            </a:r>
            <a:r>
              <a:rPr lang="es-MX" sz="600" dirty="0">
                <a:latin typeface="Tahoma" panose="020B0604030504040204" pitchFamily="34" charset="0"/>
                <a:ea typeface="Tahoma" panose="020B0604030504040204" pitchFamily="34" charset="0"/>
                <a:cs typeface="Tahoma" panose="020B0604030504040204" pitchFamily="34" charset="0"/>
              </a:rPr>
              <a:t>.SEDENA,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.SEMAR, </a:t>
            </a:r>
            <a:r>
              <a:rPr lang="es-MX" sz="600" b="1" dirty="0">
                <a:latin typeface="Tahoma" panose="020B0604030504040204" pitchFamily="34" charset="0"/>
                <a:ea typeface="Tahoma" panose="020B0604030504040204" pitchFamily="34" charset="0"/>
                <a:cs typeface="Tahoma" panose="020B0604030504040204" pitchFamily="34" charset="0"/>
              </a:rPr>
              <a:t>7</a:t>
            </a:r>
            <a:r>
              <a:rPr lang="es-MX" sz="600" dirty="0">
                <a:latin typeface="Tahoma" panose="020B0604030504040204" pitchFamily="34" charset="0"/>
                <a:ea typeface="Tahoma" panose="020B0604030504040204" pitchFamily="34" charset="0"/>
                <a:cs typeface="Tahoma" panose="020B0604030504040204" pitchFamily="34" charset="0"/>
              </a:rPr>
              <a:t>.IMSS-BIENESTAR, </a:t>
            </a:r>
            <a:r>
              <a:rPr lang="es-MX" sz="600" b="1" dirty="0">
                <a:latin typeface="Tahoma" panose="020B0604030504040204" pitchFamily="34" charset="0"/>
                <a:ea typeface="Tahoma" panose="020B0604030504040204" pitchFamily="34" charset="0"/>
                <a:cs typeface="Tahoma" panose="020B0604030504040204" pitchFamily="34" charset="0"/>
              </a:rPr>
              <a:t>8</a:t>
            </a:r>
            <a:r>
              <a:rPr lang="es-MX" sz="600" dirty="0">
                <a:latin typeface="Tahoma" panose="020B0604030504040204" pitchFamily="34" charset="0"/>
                <a:ea typeface="Tahoma" panose="020B0604030504040204" pitchFamily="34" charset="0"/>
                <a:cs typeface="Tahoma" panose="020B0604030504040204" pitchFamily="34" charset="0"/>
              </a:rPr>
              <a:t>.GOBIERNO ESTATAL, </a:t>
            </a:r>
            <a:r>
              <a:rPr lang="es-MX" sz="600" b="1" dirty="0">
                <a:latin typeface="Tahoma" panose="020B0604030504040204" pitchFamily="34" charset="0"/>
                <a:ea typeface="Tahoma" panose="020B0604030504040204" pitchFamily="34" charset="0"/>
                <a:cs typeface="Tahoma" panose="020B0604030504040204" pitchFamily="34" charset="0"/>
              </a:rPr>
              <a:t>9</a:t>
            </a:r>
            <a:r>
              <a:rPr lang="es-MX" sz="600" dirty="0">
                <a:latin typeface="Tahoma" panose="020B0604030504040204" pitchFamily="34" charset="0"/>
                <a:ea typeface="Tahoma" panose="020B0604030504040204" pitchFamily="34" charset="0"/>
                <a:cs typeface="Tahoma" panose="020B0604030504040204" pitchFamily="34" charset="0"/>
              </a:rPr>
              <a:t>.SEGURO PRIVADO, </a:t>
            </a:r>
            <a:r>
              <a:rPr lang="es-MX" sz="600" b="1" dirty="0">
                <a:latin typeface="Tahoma" panose="020B0604030504040204" pitchFamily="34" charset="0"/>
                <a:ea typeface="Tahoma" panose="020B0604030504040204" pitchFamily="34" charset="0"/>
                <a:cs typeface="Tahoma" panose="020B0604030504040204" pitchFamily="34" charset="0"/>
              </a:rPr>
              <a:t>10</a:t>
            </a:r>
            <a:r>
              <a:rPr lang="es-MX" sz="600" dirty="0">
                <a:latin typeface="Tahoma" panose="020B0604030504040204" pitchFamily="34" charset="0"/>
                <a:ea typeface="Tahoma" panose="020B0604030504040204" pitchFamily="34" charset="0"/>
                <a:cs typeface="Tahoma" panose="020B0604030504040204" pitchFamily="34" charset="0"/>
              </a:rPr>
              <a:t>.ISFAM, </a:t>
            </a:r>
            <a:r>
              <a:rPr lang="es-MX" sz="600" b="1" dirty="0">
                <a:latin typeface="Tahoma" panose="020B0604030504040204" pitchFamily="34" charset="0"/>
                <a:ea typeface="Tahoma" panose="020B0604030504040204" pitchFamily="34" charset="0"/>
                <a:cs typeface="Tahoma" panose="020B0604030504040204" pitchFamily="34" charset="0"/>
              </a:rPr>
              <a:t>88</a:t>
            </a:r>
            <a:r>
              <a:rPr lang="es-MX" sz="600" dirty="0">
                <a:latin typeface="Tahoma" panose="020B0604030504040204" pitchFamily="34" charset="0"/>
                <a:ea typeface="Tahoma" panose="020B0604030504040204" pitchFamily="34" charset="0"/>
                <a:cs typeface="Tahoma" panose="020B0604030504040204" pitchFamily="34" charset="0"/>
              </a:rPr>
              <a:t>.OTRA, </a:t>
            </a:r>
            <a:r>
              <a:rPr lang="es-MX" sz="600" b="1" dirty="0">
                <a:latin typeface="Tahoma" panose="020B0604030504040204" pitchFamily="34" charset="0"/>
                <a:ea typeface="Tahoma" panose="020B0604030504040204" pitchFamily="34" charset="0"/>
                <a:cs typeface="Tahoma" panose="020B0604030504040204" pitchFamily="34" charset="0"/>
              </a:rPr>
              <a:t>99</a:t>
            </a:r>
            <a:r>
              <a:rPr lang="es-MX" sz="600" dirty="0">
                <a:latin typeface="Tahoma" panose="020B0604030504040204" pitchFamily="34" charset="0"/>
                <a:ea typeface="Tahoma" panose="020B0604030504040204" pitchFamily="34" charset="0"/>
                <a:cs typeface="Tahoma" panose="020B0604030504040204" pitchFamily="34" charset="0"/>
              </a:rPr>
              <a:t>.SE IGANORA, </a:t>
            </a:r>
            <a:r>
              <a:rPr lang="es-MX" sz="600" b="1" dirty="0">
                <a:latin typeface="Tahoma" panose="020B0604030504040204" pitchFamily="34" charset="0"/>
                <a:ea typeface="Tahoma" panose="020B0604030504040204" pitchFamily="34" charset="0"/>
                <a:cs typeface="Tahoma" panose="020B0604030504040204" pitchFamily="34" charset="0"/>
              </a:rPr>
              <a:t>0</a:t>
            </a:r>
            <a:r>
              <a:rPr lang="es-MX" sz="600" dirty="0">
                <a:latin typeface="Tahoma" panose="020B0604030504040204" pitchFamily="34" charset="0"/>
                <a:ea typeface="Tahoma" panose="020B0604030504040204" pitchFamily="34" charset="0"/>
                <a:cs typeface="Tahoma" panose="020B0604030504040204" pitchFamily="34" charset="0"/>
              </a:rPr>
              <a:t>.NINGUNA</a:t>
            </a:r>
            <a:endParaRPr lang="es-MX" sz="600" b="1" dirty="0">
              <a:latin typeface="Tahoma" panose="020B0604030504040204" pitchFamily="34" charset="0"/>
              <a:ea typeface="Tahoma" panose="020B0604030504040204" pitchFamily="34" charset="0"/>
              <a:cs typeface="Tahoma" panose="020B0604030504040204" pitchFamily="34" charset="0"/>
            </a:endParaRP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2. CLAVE DE EDAD:</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D</a:t>
            </a:r>
            <a:r>
              <a:rPr lang="es-MX" sz="600" dirty="0">
                <a:latin typeface="Tahoma" panose="020B0604030504040204" pitchFamily="34" charset="0"/>
                <a:ea typeface="Tahoma" panose="020B0604030504040204" pitchFamily="34" charset="0"/>
                <a:cs typeface="Tahoma" panose="020B0604030504040204" pitchFamily="34" charset="0"/>
              </a:rPr>
              <a:t>.DÍAS, </a:t>
            </a:r>
            <a:r>
              <a:rPr lang="es-MX" sz="600" b="1" dirty="0">
                <a:latin typeface="Tahoma" panose="020B0604030504040204" pitchFamily="34" charset="0"/>
                <a:ea typeface="Tahoma" panose="020B0604030504040204" pitchFamily="34" charset="0"/>
                <a:cs typeface="Tahoma" panose="020B0604030504040204" pitchFamily="34" charset="0"/>
              </a:rPr>
              <a:t>M</a:t>
            </a:r>
            <a:r>
              <a:rPr lang="es-MX" sz="600" dirty="0">
                <a:latin typeface="Tahoma" panose="020B0604030504040204" pitchFamily="34" charset="0"/>
                <a:ea typeface="Tahoma" panose="020B0604030504040204" pitchFamily="34" charset="0"/>
                <a:cs typeface="Tahoma" panose="020B0604030504040204" pitchFamily="34" charset="0"/>
              </a:rPr>
              <a:t>.MESES, </a:t>
            </a:r>
            <a:r>
              <a:rPr lang="es-MX" sz="600" b="1" dirty="0">
                <a:latin typeface="Tahoma" panose="020B0604030504040204" pitchFamily="34" charset="0"/>
                <a:ea typeface="Tahoma" panose="020B0604030504040204" pitchFamily="34" charset="0"/>
                <a:cs typeface="Tahoma" panose="020B0604030504040204" pitchFamily="34" charset="0"/>
              </a:rPr>
              <a:t>A</a:t>
            </a:r>
            <a:r>
              <a:rPr lang="es-MX" sz="600" dirty="0">
                <a:latin typeface="Tahoma" panose="020B0604030504040204" pitchFamily="34" charset="0"/>
                <a:ea typeface="Tahoma" panose="020B0604030504040204" pitchFamily="34" charset="0"/>
                <a:cs typeface="Tahoma" panose="020B0604030504040204" pitchFamily="34" charset="0"/>
              </a:rPr>
              <a:t>.AÑOS </a:t>
            </a: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3. SEXO:</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1</a:t>
            </a:r>
            <a:r>
              <a:rPr lang="es-MX" sz="600" dirty="0">
                <a:latin typeface="Tahoma" panose="020B0604030504040204" pitchFamily="34" charset="0"/>
                <a:ea typeface="Tahoma" panose="020B0604030504040204" pitchFamily="34" charset="0"/>
                <a:cs typeface="Tahoma" panose="020B0604030504040204" pitchFamily="34" charset="0"/>
              </a:rPr>
              <a:t>.HOMBRE,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.MUJER,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.ITERSEXUAL, </a:t>
            </a:r>
            <a:r>
              <a:rPr lang="es-MX" sz="600" b="1" dirty="0">
                <a:latin typeface="Tahoma" panose="020B0604030504040204" pitchFamily="34" charset="0"/>
                <a:ea typeface="Tahoma" panose="020B0604030504040204" pitchFamily="34" charset="0"/>
                <a:cs typeface="Tahoma" panose="020B0604030504040204" pitchFamily="34" charset="0"/>
              </a:rPr>
              <a:t>8</a:t>
            </a:r>
            <a:r>
              <a:rPr lang="es-MX" sz="600" dirty="0">
                <a:latin typeface="Tahoma" panose="020B0604030504040204" pitchFamily="34" charset="0"/>
                <a:ea typeface="Tahoma" panose="020B0604030504040204" pitchFamily="34" charset="0"/>
                <a:cs typeface="Tahoma" panose="020B0604030504040204" pitchFamily="34" charset="0"/>
              </a:rPr>
              <a:t>.SE IGNORA, </a:t>
            </a:r>
            <a:r>
              <a:rPr lang="es-MX" sz="600" b="1" dirty="0">
                <a:latin typeface="Tahoma" panose="020B0604030504040204" pitchFamily="34" charset="0"/>
                <a:ea typeface="Tahoma" panose="020B0604030504040204" pitchFamily="34" charset="0"/>
                <a:cs typeface="Tahoma" panose="020B0604030504040204" pitchFamily="34" charset="0"/>
              </a:rPr>
              <a:t>9</a:t>
            </a:r>
            <a:r>
              <a:rPr lang="es-MX" sz="600" dirty="0">
                <a:latin typeface="Tahoma" panose="020B0604030504040204" pitchFamily="34" charset="0"/>
                <a:ea typeface="Tahoma" panose="020B0604030504040204" pitchFamily="34" charset="0"/>
                <a:cs typeface="Tahoma" panose="020B0604030504040204" pitchFamily="34" charset="0"/>
              </a:rPr>
              <a:t>.NO ESPECIFICADO</a:t>
            </a: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4. ORIENTACIÓN OTROS TEMAS DE SALUD: 1</a:t>
            </a:r>
            <a:r>
              <a:rPr lang="es-MX" sz="600" dirty="0">
                <a:latin typeface="Tahoma" panose="020B0604030504040204" pitchFamily="34" charset="0"/>
                <a:ea typeface="Tahoma" panose="020B0604030504040204" pitchFamily="34" charset="0"/>
                <a:cs typeface="Tahoma" panose="020B0604030504040204" pitchFamily="34" charset="0"/>
              </a:rPr>
              <a:t>.DEPRESIÓN,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.ANSIEDAD,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.ADICCIONES,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.OTRO PROBLEMA DE SALUD MENTAL, </a:t>
            </a:r>
            <a:r>
              <a:rPr lang="es-MX" sz="600" b="1" dirty="0">
                <a:latin typeface="Tahoma" panose="020B0604030504040204" pitchFamily="34" charset="0"/>
                <a:ea typeface="Tahoma" panose="020B0604030504040204" pitchFamily="34" charset="0"/>
                <a:cs typeface="Tahoma" panose="020B0604030504040204" pitchFamily="34" charset="0"/>
              </a:rPr>
              <a:t>5</a:t>
            </a:r>
            <a:r>
              <a:rPr lang="es-MX" sz="600" dirty="0">
                <a:latin typeface="Tahoma" panose="020B0604030504040204" pitchFamily="34" charset="0"/>
                <a:ea typeface="Tahoma" panose="020B0604030504040204" pitchFamily="34" charset="0"/>
                <a:cs typeface="Tahoma" panose="020B0604030504040204" pitchFamily="34" charset="0"/>
              </a:rPr>
              <a:t>.VACUNACIÓN,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.ESTIMULACIÓN TEMPRANA, </a:t>
            </a:r>
            <a:r>
              <a:rPr lang="es-MX" sz="600" b="1" dirty="0">
                <a:latin typeface="Tahoma" panose="020B0604030504040204" pitchFamily="34" charset="0"/>
                <a:ea typeface="Tahoma" panose="020B0604030504040204" pitchFamily="34" charset="0"/>
                <a:cs typeface="Tahoma" panose="020B0604030504040204" pitchFamily="34" charset="0"/>
              </a:rPr>
              <a:t>7</a:t>
            </a:r>
            <a:r>
              <a:rPr lang="es-MX" sz="600" dirty="0">
                <a:latin typeface="Tahoma" panose="020B0604030504040204" pitchFamily="34" charset="0"/>
                <a:ea typeface="Tahoma" panose="020B0604030504040204" pitchFamily="34" charset="0"/>
                <a:cs typeface="Tahoma" panose="020B0604030504040204" pitchFamily="34" charset="0"/>
              </a:rPr>
              <a:t>.ENFERMEDADES CRÓNICAS, </a:t>
            </a:r>
            <a:r>
              <a:rPr lang="es-MX" sz="600" b="1" dirty="0">
                <a:latin typeface="Tahoma" panose="020B0604030504040204" pitchFamily="34" charset="0"/>
                <a:ea typeface="Tahoma" panose="020B0604030504040204" pitchFamily="34" charset="0"/>
                <a:cs typeface="Tahoma" panose="020B0604030504040204" pitchFamily="34" charset="0"/>
              </a:rPr>
              <a:t>8</a:t>
            </a:r>
            <a:r>
              <a:rPr lang="es-MX" sz="600" dirty="0">
                <a:latin typeface="Tahoma" panose="020B0604030504040204" pitchFamily="34" charset="0"/>
                <a:ea typeface="Tahoma" panose="020B0604030504040204" pitchFamily="34" charset="0"/>
                <a:cs typeface="Tahoma" panose="020B0604030504040204" pitchFamily="34" charset="0"/>
              </a:rPr>
              <a:t>.INFECCIONES DE TRASMISIÓN SEXUAL, </a:t>
            </a:r>
            <a:r>
              <a:rPr lang="es-MX" sz="600" b="1" dirty="0">
                <a:latin typeface="Tahoma" panose="020B0604030504040204" pitchFamily="34" charset="0"/>
                <a:ea typeface="Tahoma" panose="020B0604030504040204" pitchFamily="34" charset="0"/>
                <a:cs typeface="Tahoma" panose="020B0604030504040204" pitchFamily="34" charset="0"/>
              </a:rPr>
              <a:t>9</a:t>
            </a:r>
            <a:r>
              <a:rPr lang="es-MX" sz="600" dirty="0">
                <a:latin typeface="Tahoma" panose="020B0604030504040204" pitchFamily="34" charset="0"/>
                <a:ea typeface="Tahoma" panose="020B0604030504040204" pitchFamily="34" charset="0"/>
                <a:cs typeface="Tahoma" panose="020B0604030504040204" pitchFamily="34" charset="0"/>
              </a:rPr>
              <a:t>.EMBARAZO, </a:t>
            </a:r>
            <a:r>
              <a:rPr lang="es-MX" sz="600" b="1" dirty="0">
                <a:latin typeface="Tahoma" panose="020B0604030504040204" pitchFamily="34" charset="0"/>
                <a:ea typeface="Tahoma" panose="020B0604030504040204" pitchFamily="34" charset="0"/>
                <a:cs typeface="Tahoma" panose="020B0604030504040204" pitchFamily="34" charset="0"/>
              </a:rPr>
              <a:t>10</a:t>
            </a:r>
            <a:r>
              <a:rPr lang="es-MX" sz="600" dirty="0">
                <a:latin typeface="Tahoma" panose="020B0604030504040204" pitchFamily="34" charset="0"/>
                <a:ea typeface="Tahoma" panose="020B0604030504040204" pitchFamily="34" charset="0"/>
                <a:cs typeface="Tahoma" panose="020B0604030504040204" pitchFamily="34" charset="0"/>
              </a:rPr>
              <a:t>.VIOLENCIA FAMILIAR, </a:t>
            </a:r>
            <a:r>
              <a:rPr lang="es-MX" sz="600" b="1" dirty="0">
                <a:latin typeface="Tahoma" panose="020B0604030504040204" pitchFamily="34" charset="0"/>
                <a:ea typeface="Tahoma" panose="020B0604030504040204" pitchFamily="34" charset="0"/>
                <a:cs typeface="Tahoma" panose="020B0604030504040204" pitchFamily="34" charset="0"/>
              </a:rPr>
              <a:t>11</a:t>
            </a:r>
            <a:r>
              <a:rPr lang="es-MX" sz="600" dirty="0">
                <a:latin typeface="Tahoma" panose="020B0604030504040204" pitchFamily="34" charset="0"/>
                <a:ea typeface="Tahoma" panose="020B0604030504040204" pitchFamily="34" charset="0"/>
                <a:cs typeface="Tahoma" panose="020B0604030504040204" pitchFamily="34" charset="0"/>
              </a:rPr>
              <a:t>.ABUSO SEXUAL, </a:t>
            </a:r>
            <a:r>
              <a:rPr lang="es-MX" sz="600" b="1" dirty="0">
                <a:latin typeface="Tahoma" panose="020B0604030504040204" pitchFamily="34" charset="0"/>
                <a:ea typeface="Tahoma" panose="020B0604030504040204" pitchFamily="34" charset="0"/>
                <a:cs typeface="Tahoma" panose="020B0604030504040204" pitchFamily="34" charset="0"/>
              </a:rPr>
              <a:t>12</a:t>
            </a:r>
            <a:r>
              <a:rPr lang="es-MX" sz="600" dirty="0">
                <a:latin typeface="Tahoma" panose="020B0604030504040204" pitchFamily="34" charset="0"/>
                <a:ea typeface="Tahoma" panose="020B0604030504040204" pitchFamily="34" charset="0"/>
                <a:cs typeface="Tahoma" panose="020B0604030504040204" pitchFamily="34" charset="0"/>
              </a:rPr>
              <a:t>.CÁNCER DE MAMA, </a:t>
            </a:r>
            <a:r>
              <a:rPr lang="es-MX" sz="600" b="1" dirty="0">
                <a:latin typeface="Tahoma" panose="020B0604030504040204" pitchFamily="34" charset="0"/>
                <a:ea typeface="Tahoma" panose="020B0604030504040204" pitchFamily="34" charset="0"/>
                <a:cs typeface="Tahoma" panose="020B0604030504040204" pitchFamily="34" charset="0"/>
              </a:rPr>
              <a:t>13</a:t>
            </a:r>
            <a:r>
              <a:rPr lang="es-MX" sz="600" dirty="0">
                <a:latin typeface="Tahoma" panose="020B0604030504040204" pitchFamily="34" charset="0"/>
                <a:ea typeface="Tahoma" panose="020B0604030504040204" pitchFamily="34" charset="0"/>
                <a:cs typeface="Tahoma" panose="020B0604030504040204" pitchFamily="34" charset="0"/>
              </a:rPr>
              <a:t>.ANTICONCEPCIÓN DE EMERGENCIA, </a:t>
            </a:r>
            <a:r>
              <a:rPr lang="es-MX" sz="600" b="1" dirty="0">
                <a:latin typeface="Tahoma" panose="020B0604030504040204" pitchFamily="34" charset="0"/>
                <a:ea typeface="Tahoma" panose="020B0604030504040204" pitchFamily="34" charset="0"/>
                <a:cs typeface="Tahoma" panose="020B0604030504040204" pitchFamily="34" charset="0"/>
              </a:rPr>
              <a:t>14</a:t>
            </a:r>
            <a:r>
              <a:rPr lang="es-MX" sz="600" dirty="0">
                <a:latin typeface="Tahoma" panose="020B0604030504040204" pitchFamily="34" charset="0"/>
                <a:ea typeface="Tahoma" panose="020B0604030504040204" pitchFamily="34" charset="0"/>
                <a:cs typeface="Tahoma" panose="020B0604030504040204" pitchFamily="34" charset="0"/>
              </a:rPr>
              <a:t>.ENFERMEDADES DIARREICAS O RESPIRATORIAS EN MENORES DE 5 AÑOS, </a:t>
            </a:r>
            <a:r>
              <a:rPr lang="es-MX" sz="600" b="1" dirty="0">
                <a:latin typeface="Tahoma" panose="020B0604030504040204" pitchFamily="34" charset="0"/>
                <a:ea typeface="Tahoma" panose="020B0604030504040204" pitchFamily="34" charset="0"/>
                <a:cs typeface="Tahoma" panose="020B0604030504040204" pitchFamily="34" charset="0"/>
              </a:rPr>
              <a:t>15</a:t>
            </a:r>
            <a:r>
              <a:rPr lang="es-MX" sz="600" dirty="0">
                <a:latin typeface="Tahoma" panose="020B0604030504040204" pitchFamily="34" charset="0"/>
                <a:ea typeface="Tahoma" panose="020B0604030504040204" pitchFamily="34" charset="0"/>
                <a:cs typeface="Tahoma" panose="020B0604030504040204" pitchFamily="34" charset="0"/>
              </a:rPr>
              <a:t>.NUTRICIÓN, </a:t>
            </a:r>
            <a:r>
              <a:rPr lang="es-MX" sz="600" b="1" dirty="0">
                <a:latin typeface="Tahoma" panose="020B0604030504040204" pitchFamily="34" charset="0"/>
                <a:ea typeface="Tahoma" panose="020B0604030504040204" pitchFamily="34" charset="0"/>
                <a:cs typeface="Tahoma" panose="020B0604030504040204" pitchFamily="34" charset="0"/>
              </a:rPr>
              <a:t>88</a:t>
            </a:r>
            <a:r>
              <a:rPr lang="es-MX" sz="600" dirty="0">
                <a:latin typeface="Tahoma" panose="020B0604030504040204" pitchFamily="34" charset="0"/>
                <a:ea typeface="Tahoma" panose="020B0604030504040204" pitchFamily="34" charset="0"/>
                <a:cs typeface="Tahoma" panose="020B0604030504040204" pitchFamily="34" charset="0"/>
              </a:rPr>
              <a:t>.OTRO.</a:t>
            </a:r>
            <a:endParaRPr lang="es-MX" sz="600" b="1" dirty="0">
              <a:latin typeface="Tahoma" panose="020B0604030504040204" pitchFamily="34" charset="0"/>
              <a:ea typeface="Tahoma" panose="020B0604030504040204" pitchFamily="34" charset="0"/>
              <a:cs typeface="Tahoma" panose="020B0604030504040204" pitchFamily="34" charset="0"/>
            </a:endParaRP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5. OTROS PROBLEMAS DE SALUD: 1.</a:t>
            </a:r>
            <a:r>
              <a:rPr lang="es-MX" sz="600" dirty="0">
                <a:latin typeface="Tahoma" panose="020B0604030504040204" pitchFamily="34" charset="0"/>
                <a:ea typeface="Tahoma" panose="020B0604030504040204" pitchFamily="34" charset="0"/>
                <a:cs typeface="Tahoma" panose="020B0604030504040204" pitchFamily="34" charset="0"/>
              </a:rPr>
              <a:t>LEPRA,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.TUBERCULOSIS,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.BRUCELOSIS,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.TAENOSIS/CISTICERCOSIS, </a:t>
            </a:r>
            <a:r>
              <a:rPr lang="es-MX" sz="600" b="1" dirty="0">
                <a:latin typeface="Tahoma" panose="020B0604030504040204" pitchFamily="34" charset="0"/>
                <a:ea typeface="Tahoma" panose="020B0604030504040204" pitchFamily="34" charset="0"/>
                <a:cs typeface="Tahoma" panose="020B0604030504040204" pitchFamily="34" charset="0"/>
              </a:rPr>
              <a:t>5</a:t>
            </a:r>
            <a:r>
              <a:rPr lang="es-MX" sz="600" dirty="0">
                <a:latin typeface="Tahoma" panose="020B0604030504040204" pitchFamily="34" charset="0"/>
                <a:ea typeface="Tahoma" panose="020B0604030504040204" pitchFamily="34" charset="0"/>
                <a:cs typeface="Tahoma" panose="020B0604030504040204" pitchFamily="34" charset="0"/>
              </a:rPr>
              <a:t>.PLANIFICACIÓN FAMILIAR,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.APOYO PSICOEMOCIONAL POR VIOLENCIA DE GÉNERO</a:t>
            </a:r>
            <a:r>
              <a:rPr lang="es-MX" sz="600" b="1" dirty="0">
                <a:latin typeface="Tahoma" panose="020B0604030504040204" pitchFamily="34" charset="0"/>
                <a:ea typeface="Tahoma" panose="020B0604030504040204" pitchFamily="34" charset="0"/>
                <a:cs typeface="Tahoma" panose="020B0604030504040204" pitchFamily="34" charset="0"/>
              </a:rPr>
              <a:t>, 7.</a:t>
            </a:r>
            <a:r>
              <a:rPr lang="es-MX" sz="600" dirty="0">
                <a:latin typeface="Tahoma" panose="020B0604030504040204" pitchFamily="34" charset="0"/>
                <a:ea typeface="Tahoma" panose="020B0604030504040204" pitchFamily="34" charset="0"/>
                <a:cs typeface="Tahoma" panose="020B0604030504040204" pitchFamily="34" charset="0"/>
              </a:rPr>
              <a:t>ASMA</a:t>
            </a:r>
            <a:r>
              <a:rPr lang="es-MX" sz="600" b="1" dirty="0">
                <a:latin typeface="Tahoma" panose="020B0604030504040204" pitchFamily="34" charset="0"/>
                <a:ea typeface="Tahoma" panose="020B0604030504040204" pitchFamily="34" charset="0"/>
                <a:cs typeface="Tahoma" panose="020B0604030504040204" pitchFamily="34" charset="0"/>
              </a:rPr>
              <a:t>, 8</a:t>
            </a:r>
            <a:r>
              <a:rPr lang="es-MX" sz="600" dirty="0">
                <a:latin typeface="Tahoma" panose="020B0604030504040204" pitchFamily="34" charset="0"/>
                <a:ea typeface="Tahoma" panose="020B0604030504040204" pitchFamily="34" charset="0"/>
                <a:cs typeface="Tahoma" panose="020B0604030504040204" pitchFamily="34" charset="0"/>
              </a:rPr>
              <a:t>.EPOC, </a:t>
            </a:r>
            <a:r>
              <a:rPr lang="es-MX" sz="600" b="1" dirty="0">
                <a:latin typeface="Tahoma" panose="020B0604030504040204" pitchFamily="34" charset="0"/>
                <a:ea typeface="Tahoma" panose="020B0604030504040204" pitchFamily="34" charset="0"/>
                <a:cs typeface="Tahoma" panose="020B0604030504040204" pitchFamily="34" charset="0"/>
              </a:rPr>
              <a:t>9.</a:t>
            </a:r>
            <a:r>
              <a:rPr lang="es-MX" sz="600" dirty="0">
                <a:latin typeface="Tahoma" panose="020B0604030504040204" pitchFamily="34" charset="0"/>
                <a:ea typeface="Tahoma" panose="020B0604030504040204" pitchFamily="34" charset="0"/>
                <a:cs typeface="Tahoma" panose="020B0604030504040204" pitchFamily="34" charset="0"/>
              </a:rPr>
              <a:t>DERMATITIS</a:t>
            </a:r>
            <a:r>
              <a:rPr lang="es-MX" sz="600" b="1" dirty="0">
                <a:latin typeface="Tahoma" panose="020B0604030504040204" pitchFamily="34" charset="0"/>
                <a:ea typeface="Tahoma" panose="020B0604030504040204" pitchFamily="34" charset="0"/>
                <a:cs typeface="Tahoma" panose="020B0604030504040204" pitchFamily="34" charset="0"/>
              </a:rPr>
              <a:t>, 10.</a:t>
            </a:r>
            <a:r>
              <a:rPr lang="es-MX" sz="600" dirty="0">
                <a:latin typeface="Tahoma" panose="020B0604030504040204" pitchFamily="34" charset="0"/>
                <a:ea typeface="Tahoma" panose="020B0604030504040204" pitchFamily="34" charset="0"/>
                <a:cs typeface="Tahoma" panose="020B0604030504040204" pitchFamily="34" charset="0"/>
              </a:rPr>
              <a:t>EPILEPSIA</a:t>
            </a:r>
            <a:r>
              <a:rPr lang="es-MX" sz="600" b="1" dirty="0">
                <a:latin typeface="Tahoma" panose="020B0604030504040204" pitchFamily="34" charset="0"/>
                <a:ea typeface="Tahoma" panose="020B0604030504040204" pitchFamily="34" charset="0"/>
                <a:cs typeface="Tahoma" panose="020B0604030504040204" pitchFamily="34" charset="0"/>
              </a:rPr>
              <a:t>, 11.</a:t>
            </a:r>
            <a:r>
              <a:rPr lang="es-MX" sz="600" dirty="0">
                <a:latin typeface="Tahoma" panose="020B0604030504040204" pitchFamily="34" charset="0"/>
                <a:ea typeface="Tahoma" panose="020B0604030504040204" pitchFamily="34" charset="0"/>
                <a:cs typeface="Tahoma" panose="020B0604030504040204" pitchFamily="34" charset="0"/>
              </a:rPr>
              <a:t>VIH</a:t>
            </a:r>
            <a:r>
              <a:rPr lang="es-MX" sz="600" b="1" dirty="0">
                <a:latin typeface="Tahoma" panose="020B0604030504040204" pitchFamily="34" charset="0"/>
                <a:ea typeface="Tahoma" panose="020B0604030504040204" pitchFamily="34" charset="0"/>
                <a:cs typeface="Tahoma" panose="020B0604030504040204" pitchFamily="34" charset="0"/>
              </a:rPr>
              <a:t>, 12.</a:t>
            </a:r>
            <a:r>
              <a:rPr lang="es-MX" sz="600" dirty="0">
                <a:latin typeface="Tahoma" panose="020B0604030504040204" pitchFamily="34" charset="0"/>
                <a:ea typeface="Tahoma" panose="020B0604030504040204" pitchFamily="34" charset="0"/>
                <a:cs typeface="Tahoma" panose="020B0604030504040204" pitchFamily="34" charset="0"/>
              </a:rPr>
              <a:t>IVU PERSISTENTE</a:t>
            </a:r>
            <a:r>
              <a:rPr lang="es-MX" sz="600" b="1" dirty="0">
                <a:latin typeface="Tahoma" panose="020B0604030504040204" pitchFamily="34" charset="0"/>
                <a:ea typeface="Tahoma" panose="020B0604030504040204" pitchFamily="34" charset="0"/>
                <a:cs typeface="Tahoma" panose="020B0604030504040204" pitchFamily="34" charset="0"/>
              </a:rPr>
              <a:t>, 13.</a:t>
            </a:r>
            <a:r>
              <a:rPr lang="es-MX" sz="600" dirty="0">
                <a:latin typeface="Tahoma" panose="020B0604030504040204" pitchFamily="34" charset="0"/>
                <a:ea typeface="Tahoma" panose="020B0604030504040204" pitchFamily="34" charset="0"/>
                <a:cs typeface="Tahoma" panose="020B0604030504040204" pitchFamily="34" charset="0"/>
              </a:rPr>
              <a:t>UROLITIASIS</a:t>
            </a:r>
            <a:r>
              <a:rPr lang="es-MX" sz="600" b="1" dirty="0">
                <a:latin typeface="Tahoma" panose="020B0604030504040204" pitchFamily="34" charset="0"/>
                <a:ea typeface="Tahoma" panose="020B0604030504040204" pitchFamily="34" charset="0"/>
                <a:cs typeface="Tahoma" panose="020B0604030504040204" pitchFamily="34" charset="0"/>
              </a:rPr>
              <a:t>, 14.</a:t>
            </a:r>
            <a:r>
              <a:rPr lang="es-MX" sz="600" dirty="0">
                <a:latin typeface="Tahoma" panose="020B0604030504040204" pitchFamily="34" charset="0"/>
                <a:ea typeface="Tahoma" panose="020B0604030504040204" pitchFamily="34" charset="0"/>
                <a:cs typeface="Tahoma" panose="020B0604030504040204" pitchFamily="34" charset="0"/>
              </a:rPr>
              <a:t>REFLUJO GASTROESOFAGICO</a:t>
            </a:r>
            <a:r>
              <a:rPr lang="es-MX" sz="600" b="1" dirty="0">
                <a:latin typeface="Tahoma" panose="020B0604030504040204" pitchFamily="34" charset="0"/>
                <a:ea typeface="Tahoma" panose="020B0604030504040204" pitchFamily="34" charset="0"/>
                <a:cs typeface="Tahoma" panose="020B0604030504040204" pitchFamily="34" charset="0"/>
              </a:rPr>
              <a:t>, 15.</a:t>
            </a:r>
            <a:r>
              <a:rPr lang="es-MX" sz="600" dirty="0">
                <a:latin typeface="Tahoma" panose="020B0604030504040204" pitchFamily="34" charset="0"/>
                <a:ea typeface="Tahoma" panose="020B0604030504040204" pitchFamily="34" charset="0"/>
                <a:cs typeface="Tahoma" panose="020B0604030504040204" pitchFamily="34" charset="0"/>
              </a:rPr>
              <a:t>MIGRAÑA, </a:t>
            </a:r>
            <a:r>
              <a:rPr lang="es-MX" sz="600" b="1" dirty="0">
                <a:latin typeface="Tahoma" panose="020B0604030504040204" pitchFamily="34" charset="0"/>
                <a:ea typeface="Tahoma" panose="020B0604030504040204" pitchFamily="34" charset="0"/>
                <a:cs typeface="Tahoma" panose="020B0604030504040204" pitchFamily="34" charset="0"/>
              </a:rPr>
              <a:t>16.</a:t>
            </a:r>
            <a:r>
              <a:rPr lang="es-MX" sz="600" dirty="0">
                <a:latin typeface="Tahoma" panose="020B0604030504040204" pitchFamily="34" charset="0"/>
                <a:ea typeface="Tahoma" panose="020B0604030504040204" pitchFamily="34" charset="0"/>
                <a:cs typeface="Tahoma" panose="020B0604030504040204" pitchFamily="34" charset="0"/>
              </a:rPr>
              <a:t>NUTRICIÓN, </a:t>
            </a:r>
            <a:r>
              <a:rPr lang="es-MX" sz="600" b="1" dirty="0">
                <a:latin typeface="Tahoma" panose="020B0604030504040204" pitchFamily="34" charset="0"/>
                <a:ea typeface="Tahoma" panose="020B0604030504040204" pitchFamily="34" charset="0"/>
                <a:cs typeface="Tahoma" panose="020B0604030504040204" pitchFamily="34" charset="0"/>
              </a:rPr>
              <a:t>17</a:t>
            </a:r>
            <a:r>
              <a:rPr lang="es-MX" sz="600" dirty="0">
                <a:latin typeface="Tahoma" panose="020B0604030504040204" pitchFamily="34" charset="0"/>
                <a:ea typeface="Tahoma" panose="020B0604030504040204" pitchFamily="34" charset="0"/>
                <a:cs typeface="Tahoma" panose="020B0604030504040204" pitchFamily="34" charset="0"/>
              </a:rPr>
              <a:t>.CÁNCER DE MAMA, </a:t>
            </a:r>
            <a:r>
              <a:rPr lang="es-MX" sz="600" b="1" dirty="0">
                <a:latin typeface="Tahoma" panose="020B0604030504040204" pitchFamily="34" charset="0"/>
                <a:ea typeface="Tahoma" panose="020B0604030504040204" pitchFamily="34" charset="0"/>
                <a:cs typeface="Tahoma" panose="020B0604030504040204" pitchFamily="34" charset="0"/>
              </a:rPr>
              <a:t>18</a:t>
            </a:r>
            <a:r>
              <a:rPr lang="es-MX" sz="600" dirty="0">
                <a:latin typeface="Tahoma" panose="020B0604030504040204" pitchFamily="34" charset="0"/>
                <a:ea typeface="Tahoma" panose="020B0604030504040204" pitchFamily="34" charset="0"/>
                <a:cs typeface="Tahoma" panose="020B0604030504040204" pitchFamily="34" charset="0"/>
              </a:rPr>
              <a:t>.CÁNCER CERVICOUTERINO, </a:t>
            </a:r>
            <a:r>
              <a:rPr lang="es-MX" sz="600" b="1" dirty="0">
                <a:latin typeface="Tahoma" panose="020B0604030504040204" pitchFamily="34" charset="0"/>
                <a:ea typeface="Tahoma" panose="020B0604030504040204" pitchFamily="34" charset="0"/>
                <a:cs typeface="Tahoma" panose="020B0604030504040204" pitchFamily="34" charset="0"/>
              </a:rPr>
              <a:t>19</a:t>
            </a:r>
            <a:r>
              <a:rPr lang="es-MX" sz="600" dirty="0">
                <a:latin typeface="Tahoma" panose="020B0604030504040204" pitchFamily="34" charset="0"/>
                <a:ea typeface="Tahoma" panose="020B0604030504040204" pitchFamily="34" charset="0"/>
                <a:cs typeface="Tahoma" panose="020B0604030504040204" pitchFamily="34" charset="0"/>
              </a:rPr>
              <a:t>.POSTVACUNACIÓN COVID-19, </a:t>
            </a:r>
            <a:r>
              <a:rPr lang="es-MX" sz="600" b="1" dirty="0">
                <a:latin typeface="Tahoma" panose="020B0604030504040204" pitchFamily="34" charset="0"/>
                <a:ea typeface="Tahoma" panose="020B0604030504040204" pitchFamily="34" charset="0"/>
                <a:cs typeface="Tahoma" panose="020B0604030504040204" pitchFamily="34" charset="0"/>
              </a:rPr>
              <a:t>88</a:t>
            </a:r>
            <a:r>
              <a:rPr lang="es-MX" sz="600" dirty="0">
                <a:latin typeface="Tahoma" panose="020B0604030504040204" pitchFamily="34" charset="0"/>
                <a:ea typeface="Tahoma" panose="020B0604030504040204" pitchFamily="34" charset="0"/>
                <a:cs typeface="Tahoma" panose="020B0604030504040204" pitchFamily="34" charset="0"/>
              </a:rPr>
              <a:t>.OTRO</a:t>
            </a: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6. MONITOREO A DISTANCIA</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1</a:t>
            </a:r>
            <a:r>
              <a:rPr lang="es-MX" sz="600" dirty="0">
                <a:latin typeface="Tahoma" panose="020B0604030504040204" pitchFamily="34" charset="0"/>
                <a:ea typeface="Tahoma" panose="020B0604030504040204" pitchFamily="34" charset="0"/>
                <a:cs typeface="Tahoma" panose="020B0604030504040204" pitchFamily="34" charset="0"/>
              </a:rPr>
              <a:t>.AMBULATORIO,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.HOSPITALARIO,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.DOMICILIARIO</a:t>
            </a: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7. INTERCONSULTA A DISTANCIA COVID-19: </a:t>
            </a:r>
            <a:r>
              <a:rPr lang="pt-BR" sz="600" b="1" dirty="0">
                <a:latin typeface="Tahoma" panose="020B0604030504040204" pitchFamily="34" charset="0"/>
                <a:ea typeface="Tahoma" panose="020B0604030504040204" pitchFamily="34" charset="0"/>
                <a:cs typeface="Tahoma" panose="020B0604030504040204" pitchFamily="34" charset="0"/>
              </a:rPr>
              <a:t>1.</a:t>
            </a:r>
            <a:r>
              <a:rPr lang="pt-BR" sz="600" dirty="0">
                <a:latin typeface="Tahoma" panose="020B0604030504040204" pitchFamily="34" charset="0"/>
                <a:ea typeface="Tahoma" panose="020B0604030504040204" pitchFamily="34" charset="0"/>
                <a:cs typeface="Tahoma" panose="020B0604030504040204" pitchFamily="34" charset="0"/>
              </a:rPr>
              <a:t>MÉDICO GENERAL - MÉDICO ESPECIALISTA, </a:t>
            </a:r>
            <a:r>
              <a:rPr lang="pt-BR" sz="600" b="1" dirty="0">
                <a:latin typeface="Tahoma" panose="020B0604030504040204" pitchFamily="34" charset="0"/>
                <a:ea typeface="Tahoma" panose="020B0604030504040204" pitchFamily="34" charset="0"/>
                <a:cs typeface="Tahoma" panose="020B0604030504040204" pitchFamily="34" charset="0"/>
              </a:rPr>
              <a:t>2</a:t>
            </a:r>
            <a:r>
              <a:rPr lang="pt-BR" sz="600" dirty="0">
                <a:latin typeface="Tahoma" panose="020B0604030504040204" pitchFamily="34" charset="0"/>
                <a:ea typeface="Tahoma" panose="020B0604030504040204" pitchFamily="34" charset="0"/>
                <a:cs typeface="Tahoma" panose="020B0604030504040204" pitchFamily="34" charset="0"/>
              </a:rPr>
              <a:t>.MÉDICO PASANTE - MÉDICO ESPECIALISTA, </a:t>
            </a:r>
            <a:r>
              <a:rPr lang="pt-BR" sz="600" b="1" dirty="0">
                <a:latin typeface="Tahoma" panose="020B0604030504040204" pitchFamily="34" charset="0"/>
                <a:ea typeface="Tahoma" panose="020B0604030504040204" pitchFamily="34" charset="0"/>
                <a:cs typeface="Tahoma" panose="020B0604030504040204" pitchFamily="34" charset="0"/>
              </a:rPr>
              <a:t>3</a:t>
            </a:r>
            <a:r>
              <a:rPr lang="pt-BR" sz="600" dirty="0">
                <a:latin typeface="Tahoma" panose="020B0604030504040204" pitchFamily="34" charset="0"/>
                <a:ea typeface="Tahoma" panose="020B0604030504040204" pitchFamily="34" charset="0"/>
                <a:cs typeface="Tahoma" panose="020B0604030504040204" pitchFamily="34" charset="0"/>
              </a:rPr>
              <a:t>.ENFERMERA - MÉDICO GENERAL, </a:t>
            </a:r>
            <a:r>
              <a:rPr lang="pt-BR" sz="600" b="1" dirty="0">
                <a:latin typeface="Tahoma" panose="020B0604030504040204" pitchFamily="34" charset="0"/>
                <a:ea typeface="Tahoma" panose="020B0604030504040204" pitchFamily="34" charset="0"/>
                <a:cs typeface="Tahoma" panose="020B0604030504040204" pitchFamily="34" charset="0"/>
              </a:rPr>
              <a:t>4</a:t>
            </a:r>
            <a:r>
              <a:rPr lang="pt-BR" sz="600" dirty="0">
                <a:latin typeface="Tahoma" panose="020B0604030504040204" pitchFamily="34" charset="0"/>
                <a:ea typeface="Tahoma" panose="020B0604030504040204" pitchFamily="34" charset="0"/>
                <a:cs typeface="Tahoma" panose="020B0604030504040204" pitchFamily="34" charset="0"/>
              </a:rPr>
              <a:t>.MÉDICO GENERAL - MÉDICO GENERAL CON MAS EXPERIENCIA, </a:t>
            </a:r>
            <a:r>
              <a:rPr lang="pt-BR" sz="600" b="1" dirty="0">
                <a:latin typeface="Tahoma" panose="020B0604030504040204" pitchFamily="34" charset="0"/>
                <a:ea typeface="Tahoma" panose="020B0604030504040204" pitchFamily="34" charset="0"/>
                <a:cs typeface="Tahoma" panose="020B0604030504040204" pitchFamily="34" charset="0"/>
              </a:rPr>
              <a:t>5</a:t>
            </a:r>
            <a:r>
              <a:rPr lang="pt-BR" sz="600" dirty="0">
                <a:latin typeface="Tahoma" panose="020B0604030504040204" pitchFamily="34" charset="0"/>
                <a:ea typeface="Tahoma" panose="020B0604030504040204" pitchFamily="34" charset="0"/>
                <a:cs typeface="Tahoma" panose="020B0604030504040204" pitchFamily="34" charset="0"/>
              </a:rPr>
              <a:t>.MÉDICO ESPECIALISTA - MÉDICO ESPECIALISTA, </a:t>
            </a:r>
            <a:r>
              <a:rPr lang="pt-BR" sz="600" b="1" dirty="0">
                <a:latin typeface="Tahoma" panose="020B0604030504040204" pitchFamily="34" charset="0"/>
                <a:ea typeface="Tahoma" panose="020B0604030504040204" pitchFamily="34" charset="0"/>
                <a:cs typeface="Tahoma" panose="020B0604030504040204" pitchFamily="34" charset="0"/>
              </a:rPr>
              <a:t>6</a:t>
            </a:r>
            <a:r>
              <a:rPr lang="pt-BR" sz="600" dirty="0">
                <a:latin typeface="Tahoma" panose="020B0604030504040204" pitchFamily="34" charset="0"/>
                <a:ea typeface="Tahoma" panose="020B0604030504040204" pitchFamily="34" charset="0"/>
                <a:cs typeface="Tahoma" panose="020B0604030504040204" pitchFamily="34" charset="0"/>
              </a:rPr>
              <a:t>.MÉDICO GENERAL - NUTRIÓLOGO, </a:t>
            </a:r>
            <a:r>
              <a:rPr lang="pt-BR" sz="600" b="1" dirty="0">
                <a:latin typeface="Tahoma" panose="020B0604030504040204" pitchFamily="34" charset="0"/>
                <a:ea typeface="Tahoma" panose="020B0604030504040204" pitchFamily="34" charset="0"/>
                <a:cs typeface="Tahoma" panose="020B0604030504040204" pitchFamily="34" charset="0"/>
              </a:rPr>
              <a:t>7</a:t>
            </a:r>
            <a:r>
              <a:rPr lang="pt-BR" sz="600" dirty="0">
                <a:latin typeface="Tahoma" panose="020B0604030504040204" pitchFamily="34" charset="0"/>
                <a:ea typeface="Tahoma" panose="020B0604030504040204" pitchFamily="34" charset="0"/>
                <a:cs typeface="Tahoma" panose="020B0604030504040204" pitchFamily="34" charset="0"/>
              </a:rPr>
              <a:t>.MÉDICO – PSICÓLOGO</a:t>
            </a:r>
          </a:p>
          <a:p>
            <a:pPr marL="180975" indent="-180975" algn="just"/>
            <a:r>
              <a:rPr lang="pt-BR" sz="600" b="1" dirty="0">
                <a:latin typeface="Tahoma" panose="020B0604030504040204" pitchFamily="34" charset="0"/>
                <a:ea typeface="Tahoma" panose="020B0604030504040204" pitchFamily="34" charset="0"/>
                <a:cs typeface="Tahoma" panose="020B0604030504040204" pitchFamily="34" charset="0"/>
              </a:rPr>
              <a:t>8. PASE DE VISITA A DISTANCIA</a:t>
            </a:r>
            <a:r>
              <a:rPr lang="pt-BR" sz="600" dirty="0">
                <a:latin typeface="Tahoma" panose="020B0604030504040204" pitchFamily="34" charset="0"/>
                <a:ea typeface="Tahoma" panose="020B0604030504040204" pitchFamily="34" charset="0"/>
                <a:cs typeface="Tahoma" panose="020B0604030504040204" pitchFamily="34" charset="0"/>
              </a:rPr>
              <a:t>: </a:t>
            </a:r>
            <a:r>
              <a:rPr lang="pt-BR" sz="600" b="1" dirty="0">
                <a:latin typeface="Tahoma" panose="020B0604030504040204" pitchFamily="34" charset="0"/>
                <a:ea typeface="Tahoma" panose="020B0604030504040204" pitchFamily="34" charset="0"/>
                <a:cs typeface="Tahoma" panose="020B0604030504040204" pitchFamily="34" charset="0"/>
              </a:rPr>
              <a:t>1</a:t>
            </a:r>
            <a:r>
              <a:rPr lang="pt-BR" sz="600" dirty="0">
                <a:latin typeface="Tahoma" panose="020B0604030504040204" pitchFamily="34" charset="0"/>
                <a:ea typeface="Tahoma" panose="020B0604030504040204" pitchFamily="34" charset="0"/>
                <a:cs typeface="Tahoma" panose="020B0604030504040204" pitchFamily="34" charset="0"/>
              </a:rPr>
              <a:t>.ENTRE PERSONALES DE LA SALUD, </a:t>
            </a:r>
            <a:r>
              <a:rPr lang="pt-BR" sz="600" b="1" dirty="0">
                <a:latin typeface="Tahoma" panose="020B0604030504040204" pitchFamily="34" charset="0"/>
                <a:ea typeface="Tahoma" panose="020B0604030504040204" pitchFamily="34" charset="0"/>
                <a:cs typeface="Tahoma" panose="020B0604030504040204" pitchFamily="34" charset="0"/>
              </a:rPr>
              <a:t>2</a:t>
            </a:r>
            <a:r>
              <a:rPr lang="pt-BR" sz="600" dirty="0">
                <a:latin typeface="Tahoma" panose="020B0604030504040204" pitchFamily="34" charset="0"/>
                <a:ea typeface="Tahoma" panose="020B0604030504040204" pitchFamily="34" charset="0"/>
                <a:cs typeface="Tahoma" panose="020B0604030504040204" pitchFamily="34" charset="0"/>
              </a:rPr>
              <a:t>. PROFESIONAL DE LA SALUD-FAMILIAR, </a:t>
            </a:r>
            <a:r>
              <a:rPr lang="pt-BR" sz="600" b="1" dirty="0">
                <a:latin typeface="Tahoma" panose="020B0604030504040204" pitchFamily="34" charset="0"/>
                <a:ea typeface="Tahoma" panose="020B0604030504040204" pitchFamily="34" charset="0"/>
                <a:cs typeface="Tahoma" panose="020B0604030504040204" pitchFamily="34" charset="0"/>
              </a:rPr>
              <a:t>3</a:t>
            </a:r>
            <a:r>
              <a:rPr lang="pt-BR" sz="600" dirty="0">
                <a:latin typeface="Tahoma" panose="020B0604030504040204" pitchFamily="34" charset="0"/>
                <a:ea typeface="Tahoma" panose="020B0604030504040204" pitchFamily="34" charset="0"/>
                <a:cs typeface="Tahoma" panose="020B0604030504040204" pitchFamily="34" charset="0"/>
              </a:rPr>
              <a:t>.PACIENTE-FAMILIAR</a:t>
            </a: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9. REFERIDO A: </a:t>
            </a:r>
            <a:r>
              <a:rPr lang="es-MX" sz="600" b="1" dirty="0">
                <a:solidFill>
                  <a:srgbClr val="6E152E"/>
                </a:solidFill>
                <a:latin typeface="Tahoma" panose="020B0604030504040204" pitchFamily="34" charset="0"/>
                <a:ea typeface="Tahoma" panose="020B0604030504040204" pitchFamily="34" charset="0"/>
                <a:cs typeface="Tahoma" panose="020B0604030504040204" pitchFamily="34" charset="0"/>
              </a:rPr>
              <a:t>1.</a:t>
            </a:r>
            <a:r>
              <a:rPr lang="es-MX" sz="600" dirty="0">
                <a:solidFill>
                  <a:srgbClr val="6E152E"/>
                </a:solidFill>
                <a:latin typeface="Tahoma" panose="020B0604030504040204" pitchFamily="34" charset="0"/>
                <a:ea typeface="Tahoma" panose="020B0604030504040204" pitchFamily="34" charset="0"/>
                <a:cs typeface="Tahoma" panose="020B0604030504040204" pitchFamily="34" charset="0"/>
              </a:rPr>
              <a:t>UNIDAD DE SALUD</a:t>
            </a:r>
            <a:r>
              <a:rPr lang="es-MX" sz="600" b="1" dirty="0">
                <a:latin typeface="Tahoma" panose="020B0604030504040204" pitchFamily="34" charset="0"/>
                <a:ea typeface="Tahoma" panose="020B0604030504040204" pitchFamily="34" charset="0"/>
                <a:cs typeface="Tahoma" panose="020B0604030504040204" pitchFamily="34" charset="0"/>
              </a:rPr>
              <a:t>, 2.</a:t>
            </a:r>
            <a:r>
              <a:rPr lang="es-MX" sz="600" dirty="0">
                <a:latin typeface="Tahoma" panose="020B0604030504040204" pitchFamily="34" charset="0"/>
                <a:ea typeface="Tahoma" panose="020B0604030504040204" pitchFamily="34" charset="0"/>
                <a:cs typeface="Tahoma" panose="020B0604030504040204" pitchFamily="34" charset="0"/>
              </a:rPr>
              <a:t>URGENCIAS,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.HOSPITAL 2 NIVEL,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.HOSPITAL 3 NIVEL (INSTITUTO DE SALUD U HOSPITAL DE ALTA ESPECIALIDAD), </a:t>
            </a:r>
            <a:r>
              <a:rPr lang="es-MX" sz="600" b="1" dirty="0">
                <a:latin typeface="Tahoma" panose="020B0604030504040204" pitchFamily="34" charset="0"/>
                <a:ea typeface="Tahoma" panose="020B0604030504040204" pitchFamily="34" charset="0"/>
                <a:cs typeface="Tahoma" panose="020B0604030504040204" pitchFamily="34" charset="0"/>
              </a:rPr>
              <a:t>5</a:t>
            </a:r>
            <a:r>
              <a:rPr lang="es-MX" sz="600" dirty="0">
                <a:latin typeface="Tahoma" panose="020B0604030504040204" pitchFamily="34" charset="0"/>
                <a:ea typeface="Tahoma" panose="020B0604030504040204" pitchFamily="34" charset="0"/>
                <a:cs typeface="Tahoma" panose="020B0604030504040204" pitchFamily="34" charset="0"/>
              </a:rPr>
              <a:t>.UNEMES,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.UNIDAD PSIQUATRICA Y DE SALUD MENTAL, </a:t>
            </a:r>
            <a:r>
              <a:rPr lang="es-MX" sz="600" b="1" dirty="0">
                <a:latin typeface="Tahoma" panose="020B0604030504040204" pitchFamily="34" charset="0"/>
                <a:ea typeface="Tahoma" panose="020B0604030504040204" pitchFamily="34" charset="0"/>
                <a:cs typeface="Tahoma" panose="020B0604030504040204" pitchFamily="34" charset="0"/>
              </a:rPr>
              <a:t>8.</a:t>
            </a:r>
            <a:r>
              <a:rPr lang="es-MX" sz="600" dirty="0">
                <a:latin typeface="Tahoma" panose="020B0604030504040204" pitchFamily="34" charset="0"/>
                <a:ea typeface="Tahoma" panose="020B0604030504040204" pitchFamily="34" charset="0"/>
                <a:cs typeface="Tahoma" panose="020B0604030504040204" pitchFamily="34" charset="0"/>
              </a:rPr>
              <a:t>OTRA</a:t>
            </a: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10. ESPECIALIDAD:</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1</a:t>
            </a:r>
            <a:r>
              <a:rPr lang="es-MX" sz="600" dirty="0">
                <a:latin typeface="Tahoma" panose="020B0604030504040204" pitchFamily="34" charset="0"/>
                <a:ea typeface="Tahoma" panose="020B0604030504040204" pitchFamily="34" charset="0"/>
                <a:cs typeface="Tahoma" panose="020B0604030504040204" pitchFamily="34" charset="0"/>
              </a:rPr>
              <a:t>.ALERGÓLOGO,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.ANESTESIÓLOGO,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.ANGIÓLOGO,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.CARDIÓLOGO, </a:t>
            </a:r>
            <a:r>
              <a:rPr lang="es-MX" sz="600" b="1" dirty="0">
                <a:latin typeface="Tahoma" panose="020B0604030504040204" pitchFamily="34" charset="0"/>
                <a:ea typeface="Tahoma" panose="020B0604030504040204" pitchFamily="34" charset="0"/>
                <a:cs typeface="Tahoma" panose="020B0604030504040204" pitchFamily="34" charset="0"/>
              </a:rPr>
              <a:t>5</a:t>
            </a:r>
            <a:r>
              <a:rPr lang="es-MX" sz="600" dirty="0">
                <a:latin typeface="Tahoma" panose="020B0604030504040204" pitchFamily="34" charset="0"/>
                <a:ea typeface="Tahoma" panose="020B0604030504040204" pitchFamily="34" charset="0"/>
                <a:cs typeface="Tahoma" panose="020B0604030504040204" pitchFamily="34" charset="0"/>
              </a:rPr>
              <a:t>.CIRUJANO,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.DERMATÓLOGO, </a:t>
            </a:r>
            <a:r>
              <a:rPr lang="es-MX" sz="600" b="1" dirty="0">
                <a:latin typeface="Tahoma" panose="020B0604030504040204" pitchFamily="34" charset="0"/>
                <a:ea typeface="Tahoma" panose="020B0604030504040204" pitchFamily="34" charset="0"/>
                <a:cs typeface="Tahoma" panose="020B0604030504040204" pitchFamily="34" charset="0"/>
              </a:rPr>
              <a:t>7</a:t>
            </a:r>
            <a:r>
              <a:rPr lang="es-MX" sz="600" dirty="0">
                <a:latin typeface="Tahoma" panose="020B0604030504040204" pitchFamily="34" charset="0"/>
                <a:ea typeface="Tahoma" panose="020B0604030504040204" pitchFamily="34" charset="0"/>
                <a:cs typeface="Tahoma" panose="020B0604030504040204" pitchFamily="34" charset="0"/>
              </a:rPr>
              <a:t>.ENDOCRINÓLOGO, </a:t>
            </a:r>
            <a:r>
              <a:rPr lang="es-MX" sz="600" b="1" dirty="0">
                <a:latin typeface="Tahoma" panose="020B0604030504040204" pitchFamily="34" charset="0"/>
                <a:ea typeface="Tahoma" panose="020B0604030504040204" pitchFamily="34" charset="0"/>
                <a:cs typeface="Tahoma" panose="020B0604030504040204" pitchFamily="34" charset="0"/>
              </a:rPr>
              <a:t>8</a:t>
            </a:r>
            <a:r>
              <a:rPr lang="es-MX" sz="600" dirty="0">
                <a:latin typeface="Tahoma" panose="020B0604030504040204" pitchFamily="34" charset="0"/>
                <a:ea typeface="Tahoma" panose="020B0604030504040204" pitchFamily="34" charset="0"/>
                <a:cs typeface="Tahoma" panose="020B0604030504040204" pitchFamily="34" charset="0"/>
              </a:rPr>
              <a:t>.EPIDEMIÓLOGO, </a:t>
            </a:r>
            <a:r>
              <a:rPr lang="es-MX" sz="600" b="1" dirty="0">
                <a:latin typeface="Tahoma" panose="020B0604030504040204" pitchFamily="34" charset="0"/>
                <a:ea typeface="Tahoma" panose="020B0604030504040204" pitchFamily="34" charset="0"/>
                <a:cs typeface="Tahoma" panose="020B0604030504040204" pitchFamily="34" charset="0"/>
              </a:rPr>
              <a:t>9</a:t>
            </a:r>
            <a:r>
              <a:rPr lang="es-MX" sz="600" dirty="0">
                <a:latin typeface="Tahoma" panose="020B0604030504040204" pitchFamily="34" charset="0"/>
                <a:ea typeface="Tahoma" panose="020B0604030504040204" pitchFamily="34" charset="0"/>
                <a:cs typeface="Tahoma" panose="020B0604030504040204" pitchFamily="34" charset="0"/>
              </a:rPr>
              <a:t>.GASTROENTERÓLOGO, </a:t>
            </a:r>
            <a:r>
              <a:rPr lang="es-MX" sz="600" b="1" dirty="0">
                <a:latin typeface="Tahoma" panose="020B0604030504040204" pitchFamily="34" charset="0"/>
                <a:ea typeface="Tahoma" panose="020B0604030504040204" pitchFamily="34" charset="0"/>
                <a:cs typeface="Tahoma" panose="020B0604030504040204" pitchFamily="34" charset="0"/>
              </a:rPr>
              <a:t>10</a:t>
            </a:r>
            <a:r>
              <a:rPr lang="es-MX" sz="600" dirty="0">
                <a:latin typeface="Tahoma" panose="020B0604030504040204" pitchFamily="34" charset="0"/>
                <a:ea typeface="Tahoma" panose="020B0604030504040204" pitchFamily="34" charset="0"/>
                <a:cs typeface="Tahoma" panose="020B0604030504040204" pitchFamily="34" charset="0"/>
              </a:rPr>
              <a:t>.GERIATRA, </a:t>
            </a:r>
            <a:r>
              <a:rPr lang="es-MX" sz="600" b="1" dirty="0">
                <a:latin typeface="Tahoma" panose="020B0604030504040204" pitchFamily="34" charset="0"/>
                <a:ea typeface="Tahoma" panose="020B0604030504040204" pitchFamily="34" charset="0"/>
                <a:cs typeface="Tahoma" panose="020B0604030504040204" pitchFamily="34" charset="0"/>
              </a:rPr>
              <a:t>11</a:t>
            </a:r>
            <a:r>
              <a:rPr lang="es-MX" sz="600" dirty="0">
                <a:latin typeface="Tahoma" panose="020B0604030504040204" pitchFamily="34" charset="0"/>
                <a:ea typeface="Tahoma" panose="020B0604030504040204" pitchFamily="34" charset="0"/>
                <a:cs typeface="Tahoma" panose="020B0604030504040204" pitchFamily="34" charset="0"/>
              </a:rPr>
              <a:t>.GINECOOBSTÉTRA, </a:t>
            </a:r>
            <a:r>
              <a:rPr lang="es-MX" sz="600" b="1" dirty="0">
                <a:latin typeface="Tahoma" panose="020B0604030504040204" pitchFamily="34" charset="0"/>
                <a:ea typeface="Tahoma" panose="020B0604030504040204" pitchFamily="34" charset="0"/>
                <a:cs typeface="Tahoma" panose="020B0604030504040204" pitchFamily="34" charset="0"/>
              </a:rPr>
              <a:t>12</a:t>
            </a:r>
            <a:r>
              <a:rPr lang="es-MX" sz="600" dirty="0">
                <a:latin typeface="Tahoma" panose="020B0604030504040204" pitchFamily="34" charset="0"/>
                <a:ea typeface="Tahoma" panose="020B0604030504040204" pitchFamily="34" charset="0"/>
                <a:cs typeface="Tahoma" panose="020B0604030504040204" pitchFamily="34" charset="0"/>
              </a:rPr>
              <a:t>.HEMATÓLOGO, </a:t>
            </a:r>
            <a:r>
              <a:rPr lang="es-MX" sz="600" b="1" dirty="0">
                <a:latin typeface="Tahoma" panose="020B0604030504040204" pitchFamily="34" charset="0"/>
                <a:ea typeface="Tahoma" panose="020B0604030504040204" pitchFamily="34" charset="0"/>
                <a:cs typeface="Tahoma" panose="020B0604030504040204" pitchFamily="34" charset="0"/>
              </a:rPr>
              <a:t>13</a:t>
            </a:r>
            <a:r>
              <a:rPr lang="es-MX" sz="600" dirty="0">
                <a:latin typeface="Tahoma" panose="020B0604030504040204" pitchFamily="34" charset="0"/>
                <a:ea typeface="Tahoma" panose="020B0604030504040204" pitchFamily="34" charset="0"/>
                <a:cs typeface="Tahoma" panose="020B0604030504040204" pitchFamily="34" charset="0"/>
              </a:rPr>
              <a:t>.INFECTÓLOGO, </a:t>
            </a:r>
            <a:r>
              <a:rPr lang="es-MX" sz="600" b="1" dirty="0">
                <a:latin typeface="Tahoma" panose="020B0604030504040204" pitchFamily="34" charset="0"/>
                <a:ea typeface="Tahoma" panose="020B0604030504040204" pitchFamily="34" charset="0"/>
                <a:cs typeface="Tahoma" panose="020B0604030504040204" pitchFamily="34" charset="0"/>
              </a:rPr>
              <a:t>14</a:t>
            </a:r>
            <a:r>
              <a:rPr lang="es-MX" sz="600" dirty="0">
                <a:latin typeface="Tahoma" panose="020B0604030504040204" pitchFamily="34" charset="0"/>
                <a:ea typeface="Tahoma" panose="020B0604030504040204" pitchFamily="34" charset="0"/>
                <a:cs typeface="Tahoma" panose="020B0604030504040204" pitchFamily="34" charset="0"/>
              </a:rPr>
              <a:t>.INMUNÓLOGO, </a:t>
            </a:r>
            <a:r>
              <a:rPr lang="es-MX" sz="600" b="1" dirty="0">
                <a:latin typeface="Tahoma" panose="020B0604030504040204" pitchFamily="34" charset="0"/>
                <a:ea typeface="Tahoma" panose="020B0604030504040204" pitchFamily="34" charset="0"/>
                <a:cs typeface="Tahoma" panose="020B0604030504040204" pitchFamily="34" charset="0"/>
              </a:rPr>
              <a:t>15</a:t>
            </a:r>
            <a:r>
              <a:rPr lang="es-MX" sz="600" dirty="0">
                <a:latin typeface="Tahoma" panose="020B0604030504040204" pitchFamily="34" charset="0"/>
                <a:ea typeface="Tahoma" panose="020B0604030504040204" pitchFamily="34" charset="0"/>
                <a:cs typeface="Tahoma" panose="020B0604030504040204" pitchFamily="34" charset="0"/>
              </a:rPr>
              <a:t>.INTERNISTA, </a:t>
            </a:r>
            <a:r>
              <a:rPr lang="es-MX" sz="600" b="1" dirty="0">
                <a:latin typeface="Tahoma" panose="020B0604030504040204" pitchFamily="34" charset="0"/>
                <a:ea typeface="Tahoma" panose="020B0604030504040204" pitchFamily="34" charset="0"/>
                <a:cs typeface="Tahoma" panose="020B0604030504040204" pitchFamily="34" charset="0"/>
              </a:rPr>
              <a:t>16</a:t>
            </a:r>
            <a:r>
              <a:rPr lang="es-MX" sz="600" dirty="0">
                <a:latin typeface="Tahoma" panose="020B0604030504040204" pitchFamily="34" charset="0"/>
                <a:ea typeface="Tahoma" panose="020B0604030504040204" pitchFamily="34" charset="0"/>
                <a:cs typeface="Tahoma" panose="020B0604030504040204" pitchFamily="34" charset="0"/>
              </a:rPr>
              <a:t>.MEDICINA CRÍTICA, </a:t>
            </a:r>
            <a:r>
              <a:rPr lang="es-MX" sz="600" b="1" dirty="0">
                <a:latin typeface="Tahoma" panose="020B0604030504040204" pitchFamily="34" charset="0"/>
                <a:ea typeface="Tahoma" panose="020B0604030504040204" pitchFamily="34" charset="0"/>
                <a:cs typeface="Tahoma" panose="020B0604030504040204" pitchFamily="34" charset="0"/>
              </a:rPr>
              <a:t>17</a:t>
            </a:r>
            <a:r>
              <a:rPr lang="es-MX" sz="600" dirty="0">
                <a:latin typeface="Tahoma" panose="020B0604030504040204" pitchFamily="34" charset="0"/>
                <a:ea typeface="Tahoma" panose="020B0604030504040204" pitchFamily="34" charset="0"/>
                <a:cs typeface="Tahoma" panose="020B0604030504040204" pitchFamily="34" charset="0"/>
              </a:rPr>
              <a:t>.NEFRÓLOGO, </a:t>
            </a:r>
            <a:r>
              <a:rPr lang="es-MX" sz="600" b="1" dirty="0">
                <a:latin typeface="Tahoma" panose="020B0604030504040204" pitchFamily="34" charset="0"/>
                <a:ea typeface="Tahoma" panose="020B0604030504040204" pitchFamily="34" charset="0"/>
                <a:cs typeface="Tahoma" panose="020B0604030504040204" pitchFamily="34" charset="0"/>
              </a:rPr>
              <a:t>18</a:t>
            </a:r>
            <a:r>
              <a:rPr lang="es-MX" sz="600" dirty="0">
                <a:latin typeface="Tahoma" panose="020B0604030504040204" pitchFamily="34" charset="0"/>
                <a:ea typeface="Tahoma" panose="020B0604030504040204" pitchFamily="34" charset="0"/>
                <a:cs typeface="Tahoma" panose="020B0604030504040204" pitchFamily="34" charset="0"/>
              </a:rPr>
              <a:t>.NEONATÓLOGO, </a:t>
            </a:r>
            <a:r>
              <a:rPr lang="es-MX" sz="600" b="1" dirty="0">
                <a:latin typeface="Tahoma" panose="020B0604030504040204" pitchFamily="34" charset="0"/>
                <a:ea typeface="Tahoma" panose="020B0604030504040204" pitchFamily="34" charset="0"/>
                <a:cs typeface="Tahoma" panose="020B0604030504040204" pitchFamily="34" charset="0"/>
              </a:rPr>
              <a:t>19</a:t>
            </a:r>
            <a:r>
              <a:rPr lang="es-MX" sz="600" dirty="0">
                <a:latin typeface="Tahoma" panose="020B0604030504040204" pitchFamily="34" charset="0"/>
                <a:ea typeface="Tahoma" panose="020B0604030504040204" pitchFamily="34" charset="0"/>
                <a:cs typeface="Tahoma" panose="020B0604030504040204" pitchFamily="34" charset="0"/>
              </a:rPr>
              <a:t>.NEUMÓLOGO, </a:t>
            </a:r>
            <a:r>
              <a:rPr lang="es-MX" sz="600" b="1" dirty="0">
                <a:latin typeface="Tahoma" panose="020B0604030504040204" pitchFamily="34" charset="0"/>
                <a:ea typeface="Tahoma" panose="020B0604030504040204" pitchFamily="34" charset="0"/>
                <a:cs typeface="Tahoma" panose="020B0604030504040204" pitchFamily="34" charset="0"/>
              </a:rPr>
              <a:t>20</a:t>
            </a:r>
            <a:r>
              <a:rPr lang="es-MX" sz="600" dirty="0">
                <a:latin typeface="Tahoma" panose="020B0604030504040204" pitchFamily="34" charset="0"/>
                <a:ea typeface="Tahoma" panose="020B0604030504040204" pitchFamily="34" charset="0"/>
                <a:cs typeface="Tahoma" panose="020B0604030504040204" pitchFamily="34" charset="0"/>
              </a:rPr>
              <a:t>.NEUROCIRUJANO, </a:t>
            </a:r>
            <a:r>
              <a:rPr lang="es-MX" sz="600" b="1" dirty="0">
                <a:latin typeface="Tahoma" panose="020B0604030504040204" pitchFamily="34" charset="0"/>
                <a:ea typeface="Tahoma" panose="020B0604030504040204" pitchFamily="34" charset="0"/>
                <a:cs typeface="Tahoma" panose="020B0604030504040204" pitchFamily="34" charset="0"/>
              </a:rPr>
              <a:t>21</a:t>
            </a:r>
            <a:r>
              <a:rPr lang="es-MX" sz="600" dirty="0">
                <a:latin typeface="Tahoma" panose="020B0604030504040204" pitchFamily="34" charset="0"/>
                <a:ea typeface="Tahoma" panose="020B0604030504040204" pitchFamily="34" charset="0"/>
                <a:cs typeface="Tahoma" panose="020B0604030504040204" pitchFamily="34" charset="0"/>
              </a:rPr>
              <a:t>.NEURÓLOGO, </a:t>
            </a:r>
            <a:r>
              <a:rPr lang="es-MX" sz="600" b="1" dirty="0">
                <a:latin typeface="Tahoma" panose="020B0604030504040204" pitchFamily="34" charset="0"/>
                <a:ea typeface="Tahoma" panose="020B0604030504040204" pitchFamily="34" charset="0"/>
                <a:cs typeface="Tahoma" panose="020B0604030504040204" pitchFamily="34" charset="0"/>
              </a:rPr>
              <a:t>22</a:t>
            </a:r>
            <a:r>
              <a:rPr lang="es-MX" sz="600" dirty="0">
                <a:latin typeface="Tahoma" panose="020B0604030504040204" pitchFamily="34" charset="0"/>
                <a:ea typeface="Tahoma" panose="020B0604030504040204" pitchFamily="34" charset="0"/>
                <a:cs typeface="Tahoma" panose="020B0604030504040204" pitchFamily="34" charset="0"/>
              </a:rPr>
              <a:t>.OFTALMÓLOGO, </a:t>
            </a:r>
            <a:r>
              <a:rPr lang="es-MX" sz="600" b="1" dirty="0">
                <a:latin typeface="Tahoma" panose="020B0604030504040204" pitchFamily="34" charset="0"/>
                <a:ea typeface="Tahoma" panose="020B0604030504040204" pitchFamily="34" charset="0"/>
                <a:cs typeface="Tahoma" panose="020B0604030504040204" pitchFamily="34" charset="0"/>
              </a:rPr>
              <a:t>23</a:t>
            </a:r>
            <a:r>
              <a:rPr lang="es-MX" sz="600" dirty="0">
                <a:latin typeface="Tahoma" panose="020B0604030504040204" pitchFamily="34" charset="0"/>
                <a:ea typeface="Tahoma" panose="020B0604030504040204" pitchFamily="34" charset="0"/>
                <a:cs typeface="Tahoma" panose="020B0604030504040204" pitchFamily="34" charset="0"/>
              </a:rPr>
              <a:t>.ONCÓLOGO, </a:t>
            </a:r>
            <a:r>
              <a:rPr lang="es-MX" sz="600" b="1" dirty="0">
                <a:latin typeface="Tahoma" panose="020B0604030504040204" pitchFamily="34" charset="0"/>
                <a:ea typeface="Tahoma" panose="020B0604030504040204" pitchFamily="34" charset="0"/>
                <a:cs typeface="Tahoma" panose="020B0604030504040204" pitchFamily="34" charset="0"/>
              </a:rPr>
              <a:t>24</a:t>
            </a:r>
            <a:r>
              <a:rPr lang="es-MX" sz="600" dirty="0">
                <a:latin typeface="Tahoma" panose="020B0604030504040204" pitchFamily="34" charset="0"/>
                <a:ea typeface="Tahoma" panose="020B0604030504040204" pitchFamily="34" charset="0"/>
                <a:cs typeface="Tahoma" panose="020B0604030504040204" pitchFamily="34" charset="0"/>
              </a:rPr>
              <a:t>.ORTOPEDISTA, </a:t>
            </a:r>
            <a:r>
              <a:rPr lang="es-MX" sz="600" b="1" dirty="0">
                <a:latin typeface="Tahoma" panose="020B0604030504040204" pitchFamily="34" charset="0"/>
                <a:ea typeface="Tahoma" panose="020B0604030504040204" pitchFamily="34" charset="0"/>
                <a:cs typeface="Tahoma" panose="020B0604030504040204" pitchFamily="34" charset="0"/>
              </a:rPr>
              <a:t>25</a:t>
            </a:r>
            <a:r>
              <a:rPr lang="es-MX" sz="600" dirty="0">
                <a:latin typeface="Tahoma" panose="020B0604030504040204" pitchFamily="34" charset="0"/>
                <a:ea typeface="Tahoma" panose="020B0604030504040204" pitchFamily="34" charset="0"/>
                <a:cs typeface="Tahoma" panose="020B0604030504040204" pitchFamily="34" charset="0"/>
              </a:rPr>
              <a:t>.OTORRINOLARINGÓLOGO, </a:t>
            </a:r>
            <a:r>
              <a:rPr lang="es-MX" sz="600" b="1" dirty="0">
                <a:latin typeface="Tahoma" panose="020B0604030504040204" pitchFamily="34" charset="0"/>
                <a:ea typeface="Tahoma" panose="020B0604030504040204" pitchFamily="34" charset="0"/>
                <a:cs typeface="Tahoma" panose="020B0604030504040204" pitchFamily="34" charset="0"/>
              </a:rPr>
              <a:t>26</a:t>
            </a:r>
            <a:r>
              <a:rPr lang="es-MX" sz="600" dirty="0">
                <a:latin typeface="Tahoma" panose="020B0604030504040204" pitchFamily="34" charset="0"/>
                <a:ea typeface="Tahoma" panose="020B0604030504040204" pitchFamily="34" charset="0"/>
                <a:cs typeface="Tahoma" panose="020B0604030504040204" pitchFamily="34" charset="0"/>
              </a:rPr>
              <a:t>.PEDIATRA, </a:t>
            </a:r>
            <a:r>
              <a:rPr lang="es-MX" sz="600" b="1" dirty="0">
                <a:latin typeface="Tahoma" panose="020B0604030504040204" pitchFamily="34" charset="0"/>
                <a:ea typeface="Tahoma" panose="020B0604030504040204" pitchFamily="34" charset="0"/>
                <a:cs typeface="Tahoma" panose="020B0604030504040204" pitchFamily="34" charset="0"/>
              </a:rPr>
              <a:t>27</a:t>
            </a:r>
            <a:r>
              <a:rPr lang="es-MX" sz="600" dirty="0">
                <a:latin typeface="Tahoma" panose="020B0604030504040204" pitchFamily="34" charset="0"/>
                <a:ea typeface="Tahoma" panose="020B0604030504040204" pitchFamily="34" charset="0"/>
                <a:cs typeface="Tahoma" panose="020B0604030504040204" pitchFamily="34" charset="0"/>
              </a:rPr>
              <a:t>.PROCTÓLOGO, </a:t>
            </a:r>
            <a:r>
              <a:rPr lang="es-MX" sz="600" b="1" dirty="0">
                <a:latin typeface="Tahoma" panose="020B0604030504040204" pitchFamily="34" charset="0"/>
                <a:ea typeface="Tahoma" panose="020B0604030504040204" pitchFamily="34" charset="0"/>
                <a:cs typeface="Tahoma" panose="020B0604030504040204" pitchFamily="34" charset="0"/>
              </a:rPr>
              <a:t>28</a:t>
            </a:r>
            <a:r>
              <a:rPr lang="es-MX" sz="600" dirty="0">
                <a:latin typeface="Tahoma" panose="020B0604030504040204" pitchFamily="34" charset="0"/>
                <a:ea typeface="Tahoma" panose="020B0604030504040204" pitchFamily="34" charset="0"/>
                <a:cs typeface="Tahoma" panose="020B0604030504040204" pitchFamily="34" charset="0"/>
              </a:rPr>
              <a:t>.PSIQUIÁTRA, </a:t>
            </a:r>
            <a:r>
              <a:rPr lang="es-MX" sz="600" b="1" dirty="0">
                <a:latin typeface="Tahoma" panose="020B0604030504040204" pitchFamily="34" charset="0"/>
                <a:ea typeface="Tahoma" panose="020B0604030504040204" pitchFamily="34" charset="0"/>
                <a:cs typeface="Tahoma" panose="020B0604030504040204" pitchFamily="34" charset="0"/>
              </a:rPr>
              <a:t>29</a:t>
            </a:r>
            <a:r>
              <a:rPr lang="es-MX" sz="600" dirty="0">
                <a:latin typeface="Tahoma" panose="020B0604030504040204" pitchFamily="34" charset="0"/>
                <a:ea typeface="Tahoma" panose="020B0604030504040204" pitchFamily="34" charset="0"/>
                <a:cs typeface="Tahoma" panose="020B0604030504040204" pitchFamily="34" charset="0"/>
              </a:rPr>
              <a:t>.REUMATÓLOGO, </a:t>
            </a:r>
            <a:r>
              <a:rPr lang="es-MX" sz="600" b="1" dirty="0">
                <a:latin typeface="Tahoma" panose="020B0604030504040204" pitchFamily="34" charset="0"/>
                <a:ea typeface="Tahoma" panose="020B0604030504040204" pitchFamily="34" charset="0"/>
                <a:cs typeface="Tahoma" panose="020B0604030504040204" pitchFamily="34" charset="0"/>
              </a:rPr>
              <a:t>30</a:t>
            </a:r>
            <a:r>
              <a:rPr lang="es-MX" sz="600" dirty="0">
                <a:latin typeface="Tahoma" panose="020B0604030504040204" pitchFamily="34" charset="0"/>
                <a:ea typeface="Tahoma" panose="020B0604030504040204" pitchFamily="34" charset="0"/>
                <a:cs typeface="Tahoma" panose="020B0604030504040204" pitchFamily="34" charset="0"/>
              </a:rPr>
              <a:t>.TERAPISTA, </a:t>
            </a:r>
            <a:r>
              <a:rPr lang="es-MX" sz="600" b="1" dirty="0">
                <a:latin typeface="Tahoma" panose="020B0604030504040204" pitchFamily="34" charset="0"/>
                <a:ea typeface="Tahoma" panose="020B0604030504040204" pitchFamily="34" charset="0"/>
                <a:cs typeface="Tahoma" panose="020B0604030504040204" pitchFamily="34" charset="0"/>
              </a:rPr>
              <a:t>31</a:t>
            </a:r>
            <a:r>
              <a:rPr lang="es-MX" sz="600" dirty="0">
                <a:latin typeface="Tahoma" panose="020B0604030504040204" pitchFamily="34" charset="0"/>
                <a:ea typeface="Tahoma" panose="020B0604030504040204" pitchFamily="34" charset="0"/>
                <a:cs typeface="Tahoma" panose="020B0604030504040204" pitchFamily="34" charset="0"/>
              </a:rPr>
              <a:t>.TRAUMATÓLOGO, </a:t>
            </a:r>
            <a:r>
              <a:rPr lang="es-MX" sz="600" b="1" dirty="0">
                <a:latin typeface="Tahoma" panose="020B0604030504040204" pitchFamily="34" charset="0"/>
                <a:ea typeface="Tahoma" panose="020B0604030504040204" pitchFamily="34" charset="0"/>
                <a:cs typeface="Tahoma" panose="020B0604030504040204" pitchFamily="34" charset="0"/>
              </a:rPr>
              <a:t>32</a:t>
            </a:r>
            <a:r>
              <a:rPr lang="es-MX" sz="600" dirty="0">
                <a:latin typeface="Tahoma" panose="020B0604030504040204" pitchFamily="34" charset="0"/>
                <a:ea typeface="Tahoma" panose="020B0604030504040204" pitchFamily="34" charset="0"/>
                <a:cs typeface="Tahoma" panose="020B0604030504040204" pitchFamily="34" charset="0"/>
              </a:rPr>
              <a:t>.URGENCIÓLOGO, </a:t>
            </a:r>
            <a:r>
              <a:rPr lang="es-MX" sz="600" b="1" dirty="0">
                <a:latin typeface="Tahoma" panose="020B0604030504040204" pitchFamily="34" charset="0"/>
                <a:ea typeface="Tahoma" panose="020B0604030504040204" pitchFamily="34" charset="0"/>
                <a:cs typeface="Tahoma" panose="020B0604030504040204" pitchFamily="34" charset="0"/>
              </a:rPr>
              <a:t>33</a:t>
            </a:r>
            <a:r>
              <a:rPr lang="es-MX" sz="600" dirty="0">
                <a:latin typeface="Tahoma" panose="020B0604030504040204" pitchFamily="34" charset="0"/>
                <a:ea typeface="Tahoma" panose="020B0604030504040204" pitchFamily="34" charset="0"/>
                <a:cs typeface="Tahoma" panose="020B0604030504040204" pitchFamily="34" charset="0"/>
              </a:rPr>
              <a:t>.URÓLOGO, </a:t>
            </a:r>
            <a:r>
              <a:rPr lang="es-MX" sz="600" b="1" dirty="0">
                <a:latin typeface="Tahoma" panose="020B0604030504040204" pitchFamily="34" charset="0"/>
                <a:ea typeface="Tahoma" panose="020B0604030504040204" pitchFamily="34" charset="0"/>
                <a:cs typeface="Tahoma" panose="020B0604030504040204" pitchFamily="34" charset="0"/>
              </a:rPr>
              <a:t>88</a:t>
            </a:r>
            <a:r>
              <a:rPr lang="es-MX" sz="600" dirty="0">
                <a:latin typeface="Tahoma" panose="020B0604030504040204" pitchFamily="34" charset="0"/>
                <a:ea typeface="Tahoma" panose="020B0604030504040204" pitchFamily="34" charset="0"/>
                <a:cs typeface="Tahoma" panose="020B0604030504040204" pitchFamily="34" charset="0"/>
              </a:rPr>
              <a:t>.OTROS</a:t>
            </a:r>
          </a:p>
          <a:p>
            <a:pPr marL="180975" indent="-180975" algn="just"/>
            <a:r>
              <a:rPr lang="es-MX" sz="600" b="1" dirty="0">
                <a:latin typeface="Tahoma" panose="020B0604030504040204" pitchFamily="34" charset="0"/>
                <a:ea typeface="Tahoma" panose="020B0604030504040204" pitchFamily="34" charset="0"/>
                <a:cs typeface="Tahoma" panose="020B0604030504040204" pitchFamily="34" charset="0"/>
              </a:rPr>
              <a:t>11. CONSEJERÍA DE PLANIFICACIÓN FAMILIAR</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1</a:t>
            </a:r>
            <a:r>
              <a:rPr lang="es-MX" sz="600" dirty="0">
                <a:latin typeface="Tahoma" panose="020B0604030504040204" pitchFamily="34" charset="0"/>
                <a:ea typeface="Tahoma" panose="020B0604030504040204" pitchFamily="34" charset="0"/>
                <a:cs typeface="Tahoma" panose="020B0604030504040204" pitchFamily="34" charset="0"/>
              </a:rPr>
              <a:t>.MÉTODOS ANTICONCEPTIVOS EN GENERAL, </a:t>
            </a:r>
            <a:r>
              <a:rPr lang="es-MX" sz="600" b="1" dirty="0">
                <a:latin typeface="Tahoma" panose="020B0604030504040204" pitchFamily="34" charset="0"/>
                <a:ea typeface="Tahoma" panose="020B0604030504040204" pitchFamily="34" charset="0"/>
                <a:cs typeface="Tahoma" panose="020B0604030504040204" pitchFamily="34" charset="0"/>
              </a:rPr>
              <a:t>2</a:t>
            </a:r>
            <a:r>
              <a:rPr lang="es-MX" sz="600" dirty="0">
                <a:latin typeface="Tahoma" panose="020B0604030504040204" pitchFamily="34" charset="0"/>
                <a:ea typeface="Tahoma" panose="020B0604030504040204" pitchFamily="34" charset="0"/>
                <a:cs typeface="Tahoma" panose="020B0604030504040204" pitchFamily="34" charset="0"/>
              </a:rPr>
              <a:t>.HORMONAL ORAL, </a:t>
            </a:r>
            <a:r>
              <a:rPr lang="es-MX" sz="600" b="1" dirty="0">
                <a:latin typeface="Tahoma" panose="020B0604030504040204" pitchFamily="34" charset="0"/>
                <a:ea typeface="Tahoma" panose="020B0604030504040204" pitchFamily="34" charset="0"/>
                <a:cs typeface="Tahoma" panose="020B0604030504040204" pitchFamily="34" charset="0"/>
              </a:rPr>
              <a:t>3</a:t>
            </a:r>
            <a:r>
              <a:rPr lang="es-MX" sz="600" dirty="0">
                <a:latin typeface="Tahoma" panose="020B0604030504040204" pitchFamily="34" charset="0"/>
                <a:ea typeface="Tahoma" panose="020B0604030504040204" pitchFamily="34" charset="0"/>
                <a:cs typeface="Tahoma" panose="020B0604030504040204" pitchFamily="34" charset="0"/>
              </a:rPr>
              <a:t>.INYECTABLE MENSUAL, </a:t>
            </a:r>
            <a:r>
              <a:rPr lang="es-MX" sz="600" b="1" dirty="0">
                <a:latin typeface="Tahoma" panose="020B0604030504040204" pitchFamily="34" charset="0"/>
                <a:ea typeface="Tahoma" panose="020B0604030504040204" pitchFamily="34" charset="0"/>
                <a:cs typeface="Tahoma" panose="020B0604030504040204" pitchFamily="34" charset="0"/>
              </a:rPr>
              <a:t>4</a:t>
            </a:r>
            <a:r>
              <a:rPr lang="es-MX" sz="600" dirty="0">
                <a:latin typeface="Tahoma" panose="020B0604030504040204" pitchFamily="34" charset="0"/>
                <a:ea typeface="Tahoma" panose="020B0604030504040204" pitchFamily="34" charset="0"/>
                <a:cs typeface="Tahoma" panose="020B0604030504040204" pitchFamily="34" charset="0"/>
              </a:rPr>
              <a:t>.INYECTABLE BIMESTRAL, </a:t>
            </a:r>
            <a:r>
              <a:rPr lang="es-MX" sz="600" b="1" dirty="0">
                <a:latin typeface="Tahoma" panose="020B0604030504040204" pitchFamily="34" charset="0"/>
                <a:ea typeface="Tahoma" panose="020B0604030504040204" pitchFamily="34" charset="0"/>
                <a:cs typeface="Tahoma" panose="020B0604030504040204" pitchFamily="34" charset="0"/>
              </a:rPr>
              <a:t>5</a:t>
            </a:r>
            <a:r>
              <a:rPr lang="es-MX" sz="600" dirty="0">
                <a:latin typeface="Tahoma" panose="020B0604030504040204" pitchFamily="34" charset="0"/>
                <a:ea typeface="Tahoma" panose="020B0604030504040204" pitchFamily="34" charset="0"/>
                <a:cs typeface="Tahoma" panose="020B0604030504040204" pitchFamily="34" charset="0"/>
              </a:rPr>
              <a:t>.INYECTABLE TRIMESTRAL, </a:t>
            </a:r>
            <a:r>
              <a:rPr lang="es-MX" sz="600" b="1" dirty="0">
                <a:latin typeface="Tahoma" panose="020B0604030504040204" pitchFamily="34" charset="0"/>
                <a:ea typeface="Tahoma" panose="020B0604030504040204" pitchFamily="34" charset="0"/>
                <a:cs typeface="Tahoma" panose="020B0604030504040204" pitchFamily="34" charset="0"/>
              </a:rPr>
              <a:t>6</a:t>
            </a:r>
            <a:r>
              <a:rPr lang="es-MX" sz="600" dirty="0">
                <a:latin typeface="Tahoma" panose="020B0604030504040204" pitchFamily="34" charset="0"/>
                <a:ea typeface="Tahoma" panose="020B0604030504040204" pitchFamily="34" charset="0"/>
                <a:cs typeface="Tahoma" panose="020B0604030504040204" pitchFamily="34" charset="0"/>
              </a:rPr>
              <a:t>.DISPOSITIVO INTRAUTERINO (DIU), </a:t>
            </a:r>
            <a:r>
              <a:rPr lang="es-MX" sz="600" b="1" dirty="0">
                <a:latin typeface="Tahoma" panose="020B0604030504040204" pitchFamily="34" charset="0"/>
                <a:ea typeface="Tahoma" panose="020B0604030504040204" pitchFamily="34" charset="0"/>
                <a:cs typeface="Tahoma" panose="020B0604030504040204" pitchFamily="34" charset="0"/>
              </a:rPr>
              <a:t>7</a:t>
            </a:r>
            <a:r>
              <a:rPr lang="es-MX" sz="600" dirty="0">
                <a:latin typeface="Tahoma" panose="020B0604030504040204" pitchFamily="34" charset="0"/>
                <a:ea typeface="Tahoma" panose="020B0604030504040204" pitchFamily="34" charset="0"/>
                <a:cs typeface="Tahoma" panose="020B0604030504040204" pitchFamily="34" charset="0"/>
              </a:rPr>
              <a:t>.IMPLANTE SUBDÉRMICO, </a:t>
            </a:r>
            <a:r>
              <a:rPr lang="es-MX" sz="600" b="1" dirty="0">
                <a:latin typeface="Tahoma" panose="020B0604030504040204" pitchFamily="34" charset="0"/>
                <a:ea typeface="Tahoma" panose="020B0604030504040204" pitchFamily="34" charset="0"/>
                <a:cs typeface="Tahoma" panose="020B0604030504040204" pitchFamily="34" charset="0"/>
              </a:rPr>
              <a:t>8</a:t>
            </a:r>
            <a:r>
              <a:rPr lang="es-MX" sz="600" dirty="0">
                <a:latin typeface="Tahoma" panose="020B0604030504040204" pitchFamily="34" charset="0"/>
                <a:ea typeface="Tahoma" panose="020B0604030504040204" pitchFamily="34" charset="0"/>
                <a:cs typeface="Tahoma" panose="020B0604030504040204" pitchFamily="34" charset="0"/>
              </a:rPr>
              <a:t>.OTB, </a:t>
            </a:r>
            <a:r>
              <a:rPr lang="es-MX" sz="600" b="1" dirty="0">
                <a:latin typeface="Tahoma" panose="020B0604030504040204" pitchFamily="34" charset="0"/>
                <a:ea typeface="Tahoma" panose="020B0604030504040204" pitchFamily="34" charset="0"/>
                <a:cs typeface="Tahoma" panose="020B0604030504040204" pitchFamily="34" charset="0"/>
              </a:rPr>
              <a:t>9</a:t>
            </a:r>
            <a:r>
              <a:rPr lang="es-MX" sz="600" dirty="0">
                <a:latin typeface="Tahoma" panose="020B0604030504040204" pitchFamily="34" charset="0"/>
                <a:ea typeface="Tahoma" panose="020B0604030504040204" pitchFamily="34" charset="0"/>
                <a:cs typeface="Tahoma" panose="020B0604030504040204" pitchFamily="34" charset="0"/>
              </a:rPr>
              <a:t>.VASECTOMÍA, </a:t>
            </a:r>
            <a:r>
              <a:rPr lang="es-MX" sz="600" b="1" dirty="0">
                <a:latin typeface="Tahoma" panose="020B0604030504040204" pitchFamily="34" charset="0"/>
                <a:ea typeface="Tahoma" panose="020B0604030504040204" pitchFamily="34" charset="0"/>
                <a:cs typeface="Tahoma" panose="020B0604030504040204" pitchFamily="34" charset="0"/>
              </a:rPr>
              <a:t>10</a:t>
            </a:r>
            <a:r>
              <a:rPr lang="es-MX" sz="600" dirty="0">
                <a:latin typeface="Tahoma" panose="020B0604030504040204" pitchFamily="34" charset="0"/>
                <a:ea typeface="Tahoma" panose="020B0604030504040204" pitchFamily="34" charset="0"/>
                <a:cs typeface="Tahoma" panose="020B0604030504040204" pitchFamily="34" charset="0"/>
              </a:rPr>
              <a:t>.PRESERVATIVO MASCULINO, </a:t>
            </a:r>
            <a:r>
              <a:rPr lang="es-MX" sz="600" b="1" dirty="0">
                <a:latin typeface="Tahoma" panose="020B0604030504040204" pitchFamily="34" charset="0"/>
                <a:ea typeface="Tahoma" panose="020B0604030504040204" pitchFamily="34" charset="0"/>
                <a:cs typeface="Tahoma" panose="020B0604030504040204" pitchFamily="34" charset="0"/>
              </a:rPr>
              <a:t>11</a:t>
            </a:r>
            <a:r>
              <a:rPr lang="es-MX" sz="600" dirty="0">
                <a:latin typeface="Tahoma" panose="020B0604030504040204" pitchFamily="34" charset="0"/>
                <a:ea typeface="Tahoma" panose="020B0604030504040204" pitchFamily="34" charset="0"/>
                <a:cs typeface="Tahoma" panose="020B0604030504040204" pitchFamily="34" charset="0"/>
              </a:rPr>
              <a:t>.PRESERVATIVO FEMENINO, </a:t>
            </a:r>
            <a:r>
              <a:rPr lang="es-MX" sz="600" b="1" dirty="0">
                <a:solidFill>
                  <a:srgbClr val="691B31"/>
                </a:solidFill>
                <a:latin typeface="Tahoma" panose="020B0604030504040204" pitchFamily="34" charset="0"/>
                <a:ea typeface="Tahoma" panose="020B0604030504040204" pitchFamily="34" charset="0"/>
                <a:cs typeface="Tahoma" panose="020B0604030504040204" pitchFamily="34" charset="0"/>
              </a:rPr>
              <a:t>12</a:t>
            </a:r>
            <a:r>
              <a:rPr lang="es-MX" sz="600" dirty="0">
                <a:solidFill>
                  <a:srgbClr val="691B31"/>
                </a:solidFill>
                <a:latin typeface="Tahoma" panose="020B0604030504040204" pitchFamily="34" charset="0"/>
                <a:ea typeface="Tahoma" panose="020B0604030504040204" pitchFamily="34" charset="0"/>
                <a:cs typeface="Tahoma" panose="020B0604030504040204" pitchFamily="34" charset="0"/>
              </a:rPr>
              <a:t>.ANTICONCEPCIÓN DE EMERGENCIA</a:t>
            </a:r>
            <a:r>
              <a:rPr lang="es-MX" sz="600" dirty="0">
                <a:latin typeface="Tahoma" panose="020B0604030504040204" pitchFamily="34" charset="0"/>
                <a:ea typeface="Tahoma" panose="020B0604030504040204" pitchFamily="34" charset="0"/>
                <a:cs typeface="Tahoma" panose="020B0604030504040204" pitchFamily="34" charset="0"/>
              </a:rPr>
              <a:t>, </a:t>
            </a:r>
            <a:r>
              <a:rPr lang="es-MX" sz="600" b="1" dirty="0">
                <a:latin typeface="Tahoma" panose="020B0604030504040204" pitchFamily="34" charset="0"/>
                <a:ea typeface="Tahoma" panose="020B0604030504040204" pitchFamily="34" charset="0"/>
                <a:cs typeface="Tahoma" panose="020B0604030504040204" pitchFamily="34" charset="0"/>
              </a:rPr>
              <a:t>13</a:t>
            </a:r>
            <a:r>
              <a:rPr lang="es-MX" sz="600" dirty="0">
                <a:latin typeface="Tahoma" panose="020B0604030504040204" pitchFamily="34" charset="0"/>
                <a:ea typeface="Tahoma" panose="020B0604030504040204" pitchFamily="34" charset="0"/>
                <a:cs typeface="Tahoma" panose="020B0604030504040204" pitchFamily="34" charset="0"/>
              </a:rPr>
              <a:t>.DIU MEDICADO, </a:t>
            </a:r>
            <a:r>
              <a:rPr lang="es-MX" sz="600" b="1" dirty="0">
                <a:latin typeface="Tahoma" panose="020B0604030504040204" pitchFamily="34" charset="0"/>
                <a:ea typeface="Tahoma" panose="020B0604030504040204" pitchFamily="34" charset="0"/>
                <a:cs typeface="Tahoma" panose="020B0604030504040204" pitchFamily="34" charset="0"/>
              </a:rPr>
              <a:t>14</a:t>
            </a:r>
            <a:r>
              <a:rPr lang="es-MX" sz="600" dirty="0">
                <a:latin typeface="Tahoma" panose="020B0604030504040204" pitchFamily="34" charset="0"/>
                <a:ea typeface="Tahoma" panose="020B0604030504040204" pitchFamily="34" charset="0"/>
                <a:cs typeface="Tahoma" panose="020B0604030504040204" pitchFamily="34" charset="0"/>
              </a:rPr>
              <a:t>.PARCHE DÉRMICO</a:t>
            </a:r>
            <a:endParaRPr lang="pt-BR" sz="600" dirty="0">
              <a:latin typeface="Tahoma" panose="020B0604030504040204" pitchFamily="34" charset="0"/>
              <a:ea typeface="Tahoma" panose="020B0604030504040204" pitchFamily="34" charset="0"/>
              <a:cs typeface="Tahoma" panose="020B0604030504040204" pitchFamily="34" charset="0"/>
            </a:endParaRPr>
          </a:p>
        </p:txBody>
      </p:sp>
      <p:sp>
        <p:nvSpPr>
          <p:cNvPr id="291" name="Rectángulo 290"/>
          <p:cNvSpPr/>
          <p:nvPr/>
        </p:nvSpPr>
        <p:spPr bwMode="auto">
          <a:xfrm>
            <a:off x="227676" y="4298720"/>
            <a:ext cx="2636256" cy="91354"/>
          </a:xfrm>
          <a:prstGeom prst="rect">
            <a:avLst/>
          </a:prstGeom>
          <a:solidFill>
            <a:schemeClr val="bg1">
              <a:lumMod val="50000"/>
            </a:schemeClr>
          </a:solidFill>
          <a:ln w="9525" cap="flat" cmpd="sng" algn="ctr">
            <a:solidFill>
              <a:schemeClr val="bg1">
                <a:lumMod val="50000"/>
              </a:schemeClr>
            </a:solidFill>
            <a:prstDash val="solid"/>
            <a:round/>
            <a:headEnd type="none" w="med" len="med"/>
            <a:tailEnd type="none" w="med" len="med"/>
          </a:ln>
          <a:effectLst/>
        </p:spPr>
        <p:txBody>
          <a:bodyPr vert="horz" wrap="square" lIns="84406" tIns="42203" rIns="84406" bIns="42203" numCol="1" rtlCol="0" anchor="t" anchorCtr="0" compatLnSpc="1">
            <a:prstTxWarp prst="textNoShape">
              <a:avLst/>
            </a:prstTxWarp>
          </a:bodyPr>
          <a:lstStyle/>
          <a:p>
            <a:pPr defTabSz="844083" eaLnBrk="0" fontAlgn="base" hangingPunct="0">
              <a:spcBef>
                <a:spcPct val="0"/>
              </a:spcBef>
              <a:spcAft>
                <a:spcPct val="0"/>
              </a:spcAft>
            </a:pPr>
            <a:endParaRPr lang="es-MX" sz="923">
              <a:latin typeface="Arial" charset="0"/>
            </a:endParaRPr>
          </a:p>
        </p:txBody>
      </p:sp>
      <p:sp>
        <p:nvSpPr>
          <p:cNvPr id="294" name="Text Box 351"/>
          <p:cNvSpPr txBox="1">
            <a:spLocks noChangeArrowheads="1"/>
          </p:cNvSpPr>
          <p:nvPr/>
        </p:nvSpPr>
        <p:spPr bwMode="auto">
          <a:xfrm>
            <a:off x="9025367" y="2629007"/>
            <a:ext cx="1442298" cy="181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r>
              <a:rPr lang="es-MX" altLang="es-MX" sz="462" b="1" dirty="0"/>
              <a:t>CO-MORBILIDADES</a:t>
            </a:r>
            <a:endParaRPr lang="es-ES_tradnl" altLang="es-MX" sz="646" dirty="0"/>
          </a:p>
        </p:txBody>
      </p:sp>
      <p:sp>
        <p:nvSpPr>
          <p:cNvPr id="237" name="Line 59"/>
          <p:cNvSpPr>
            <a:spLocks noChangeShapeType="1"/>
          </p:cNvSpPr>
          <p:nvPr/>
        </p:nvSpPr>
        <p:spPr bwMode="auto">
          <a:xfrm>
            <a:off x="7037125" y="2901096"/>
            <a:ext cx="0" cy="2151453"/>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39" name="Rectángulo 238"/>
          <p:cNvSpPr/>
          <p:nvPr/>
        </p:nvSpPr>
        <p:spPr>
          <a:xfrm>
            <a:off x="6832840" y="2620760"/>
            <a:ext cx="430758" cy="314222"/>
          </a:xfrm>
          <a:prstGeom prst="rect">
            <a:avLst/>
          </a:prstGeom>
        </p:spPr>
        <p:txBody>
          <a:bodyPr wrap="square">
            <a:spAutoFit/>
          </a:bodyPr>
          <a:lstStyle/>
          <a:p>
            <a:pPr algn="ctr"/>
            <a:r>
              <a:rPr lang="es-ES_tradnl" altLang="es-MX" sz="554" b="1" dirty="0"/>
              <a:t>NO </a:t>
            </a:r>
          </a:p>
          <a:p>
            <a:pPr algn="ctr"/>
            <a:r>
              <a:rPr lang="es-ES_tradnl" altLang="es-MX" sz="554" b="1" dirty="0"/>
              <a:t>COVID</a:t>
            </a:r>
            <a:endParaRPr lang="es-ES_tradnl" altLang="es-MX" sz="554" dirty="0"/>
          </a:p>
        </p:txBody>
      </p:sp>
      <p:sp>
        <p:nvSpPr>
          <p:cNvPr id="243" name="Line 345"/>
          <p:cNvSpPr>
            <a:spLocks noChangeShapeType="1"/>
          </p:cNvSpPr>
          <p:nvPr/>
        </p:nvSpPr>
        <p:spPr bwMode="auto">
          <a:xfrm>
            <a:off x="6861130" y="2894860"/>
            <a:ext cx="351501"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45" name="Line 60"/>
          <p:cNvSpPr>
            <a:spLocks noChangeShapeType="1"/>
          </p:cNvSpPr>
          <p:nvPr/>
        </p:nvSpPr>
        <p:spPr bwMode="auto">
          <a:xfrm>
            <a:off x="11001606" y="278764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49" name="Rectángulo 248"/>
          <p:cNvSpPr/>
          <p:nvPr/>
        </p:nvSpPr>
        <p:spPr>
          <a:xfrm rot="16200000">
            <a:off x="10449440" y="3568224"/>
            <a:ext cx="1220870" cy="187871"/>
          </a:xfrm>
          <a:prstGeom prst="rect">
            <a:avLst/>
          </a:prstGeom>
        </p:spPr>
        <p:txBody>
          <a:bodyPr wrap="none">
            <a:spAutoFit/>
          </a:bodyPr>
          <a:lstStyle/>
          <a:p>
            <a:pPr defTabSz="664632"/>
            <a:r>
              <a:rPr lang="es-ES_tradnl" altLang="es-MX" sz="554" b="1" dirty="0"/>
              <a:t>OTRO PROBLEMA DE SALUD</a:t>
            </a:r>
          </a:p>
        </p:txBody>
      </p:sp>
      <p:sp>
        <p:nvSpPr>
          <p:cNvPr id="251" name="Rectángulo 250"/>
          <p:cNvSpPr/>
          <p:nvPr/>
        </p:nvSpPr>
        <p:spPr>
          <a:xfrm rot="16200000">
            <a:off x="10893057" y="3568224"/>
            <a:ext cx="1220870" cy="187871"/>
          </a:xfrm>
          <a:prstGeom prst="rect">
            <a:avLst/>
          </a:prstGeom>
        </p:spPr>
        <p:txBody>
          <a:bodyPr wrap="none">
            <a:spAutoFit/>
          </a:bodyPr>
          <a:lstStyle/>
          <a:p>
            <a:pPr defTabSz="664632"/>
            <a:r>
              <a:rPr lang="es-ES_tradnl" altLang="es-MX" sz="554" b="1" dirty="0"/>
              <a:t>OTRO PROBLEMA DE SALUD</a:t>
            </a:r>
          </a:p>
        </p:txBody>
      </p:sp>
      <p:sp>
        <p:nvSpPr>
          <p:cNvPr id="275" name="Line 345"/>
          <p:cNvSpPr>
            <a:spLocks noChangeShapeType="1"/>
          </p:cNvSpPr>
          <p:nvPr/>
        </p:nvSpPr>
        <p:spPr bwMode="auto">
          <a:xfrm>
            <a:off x="6117995" y="2537225"/>
            <a:ext cx="5775157"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55" name="Line 60"/>
          <p:cNvSpPr>
            <a:spLocks noChangeShapeType="1"/>
          </p:cNvSpPr>
          <p:nvPr/>
        </p:nvSpPr>
        <p:spPr bwMode="auto">
          <a:xfrm>
            <a:off x="11443671" y="2787644"/>
            <a:ext cx="0" cy="228054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82" name="Line 60"/>
          <p:cNvSpPr>
            <a:spLocks noChangeShapeType="1"/>
          </p:cNvSpPr>
          <p:nvPr/>
        </p:nvSpPr>
        <p:spPr bwMode="auto">
          <a:xfrm>
            <a:off x="3212865" y="2419608"/>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83" name="Line 61"/>
          <p:cNvSpPr>
            <a:spLocks noChangeShapeType="1"/>
          </p:cNvSpPr>
          <p:nvPr/>
        </p:nvSpPr>
        <p:spPr bwMode="auto">
          <a:xfrm>
            <a:off x="3096760" y="2419608"/>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84" name="Line 331"/>
          <p:cNvSpPr>
            <a:spLocks noChangeShapeType="1"/>
          </p:cNvSpPr>
          <p:nvPr/>
        </p:nvSpPr>
        <p:spPr bwMode="auto">
          <a:xfrm>
            <a:off x="363707" y="2419608"/>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85" name="Line 63"/>
          <p:cNvSpPr>
            <a:spLocks noChangeShapeType="1"/>
          </p:cNvSpPr>
          <p:nvPr/>
        </p:nvSpPr>
        <p:spPr bwMode="auto">
          <a:xfrm>
            <a:off x="2989564" y="2419608"/>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87" name="Line 60"/>
          <p:cNvSpPr>
            <a:spLocks noChangeShapeType="1"/>
          </p:cNvSpPr>
          <p:nvPr/>
        </p:nvSpPr>
        <p:spPr bwMode="auto">
          <a:xfrm>
            <a:off x="2875582" y="2419608"/>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288" name="Text Box 376"/>
          <p:cNvSpPr txBox="1">
            <a:spLocks noChangeArrowheads="1"/>
          </p:cNvSpPr>
          <p:nvPr/>
        </p:nvSpPr>
        <p:spPr bwMode="auto">
          <a:xfrm>
            <a:off x="7664025" y="1636210"/>
            <a:ext cx="1381196" cy="203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pPr>
            <a:r>
              <a:rPr lang="es-ES_tradnl" altLang="es-MX" sz="646" b="1" dirty="0"/>
              <a:t>ESPECIALIDAD:  </a:t>
            </a:r>
            <a:r>
              <a:rPr lang="es-ES_tradnl" altLang="es-MX" sz="738" b="1" dirty="0"/>
              <a:t> </a:t>
            </a:r>
            <a:endParaRPr lang="es-ES_tradnl" altLang="es-MX" sz="738" b="1" dirty="0">
              <a:solidFill>
                <a:schemeClr val="accent2">
                  <a:lumMod val="75000"/>
                </a:schemeClr>
              </a:solidFill>
            </a:endParaRPr>
          </a:p>
        </p:txBody>
      </p:sp>
      <p:sp>
        <p:nvSpPr>
          <p:cNvPr id="302" name="CuadroTexto 301"/>
          <p:cNvSpPr txBox="1"/>
          <p:nvPr/>
        </p:nvSpPr>
        <p:spPr>
          <a:xfrm>
            <a:off x="11354678" y="4252557"/>
            <a:ext cx="769394" cy="177613"/>
          </a:xfrm>
          <a:prstGeom prst="rect">
            <a:avLst/>
          </a:prstGeom>
          <a:noFill/>
        </p:spPr>
        <p:txBody>
          <a:bodyPr wrap="square" rtlCol="0">
            <a:spAutoFit/>
          </a:bodyPr>
          <a:lstStyle/>
          <a:p>
            <a:r>
              <a:rPr lang="es-MX" sz="554" b="1" dirty="0"/>
              <a:t>5/6  7    10     8    9</a:t>
            </a:r>
            <a:endParaRPr lang="es-MX" sz="1662" b="1" dirty="0"/>
          </a:p>
        </p:txBody>
      </p:sp>
      <p:sp>
        <p:nvSpPr>
          <p:cNvPr id="293" name="Rectángulo 292"/>
          <p:cNvSpPr/>
          <p:nvPr/>
        </p:nvSpPr>
        <p:spPr>
          <a:xfrm rot="16200000">
            <a:off x="11234311" y="3900817"/>
            <a:ext cx="772436" cy="165489"/>
          </a:xfrm>
          <a:prstGeom prst="rect">
            <a:avLst/>
          </a:prstGeom>
        </p:spPr>
        <p:txBody>
          <a:bodyPr wrap="square">
            <a:spAutoFit/>
          </a:bodyPr>
          <a:lstStyle/>
          <a:p>
            <a:pPr defTabSz="664632">
              <a:lnSpc>
                <a:spcPts val="462"/>
              </a:lnSpc>
              <a:spcAft>
                <a:spcPts val="274"/>
              </a:spcAft>
            </a:pPr>
            <a:r>
              <a:rPr lang="es-ES_tradnl" altLang="es-MX" sz="554" b="1" dirty="0"/>
              <a:t>COVID-19</a:t>
            </a:r>
          </a:p>
        </p:txBody>
      </p:sp>
      <p:sp>
        <p:nvSpPr>
          <p:cNvPr id="303" name="Rectángulo 302"/>
          <p:cNvSpPr/>
          <p:nvPr/>
        </p:nvSpPr>
        <p:spPr>
          <a:xfrm rot="16200000">
            <a:off x="11013051" y="3545372"/>
            <a:ext cx="1430158" cy="233313"/>
          </a:xfrm>
          <a:prstGeom prst="rect">
            <a:avLst/>
          </a:prstGeom>
        </p:spPr>
        <p:txBody>
          <a:bodyPr wrap="square">
            <a:spAutoFit/>
          </a:bodyPr>
          <a:lstStyle/>
          <a:p>
            <a:pPr defTabSz="664632">
              <a:lnSpc>
                <a:spcPts val="462"/>
              </a:lnSpc>
              <a:spcAft>
                <a:spcPts val="274"/>
              </a:spcAft>
            </a:pPr>
            <a:r>
              <a:rPr lang="es-ES_tradnl" altLang="es-MX" sz="508" b="1" dirty="0"/>
              <a:t>ESPECIALIDAD PARA OTRO PROBLEMA DE SALUD</a:t>
            </a:r>
          </a:p>
        </p:txBody>
      </p:sp>
      <p:sp>
        <p:nvSpPr>
          <p:cNvPr id="304" name="Line 61"/>
          <p:cNvSpPr>
            <a:spLocks noChangeShapeType="1"/>
          </p:cNvSpPr>
          <p:nvPr/>
        </p:nvSpPr>
        <p:spPr bwMode="auto">
          <a:xfrm>
            <a:off x="11653713" y="3157020"/>
            <a:ext cx="0" cy="1893279"/>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05" name="Line 345"/>
          <p:cNvSpPr>
            <a:spLocks noChangeShapeType="1"/>
          </p:cNvSpPr>
          <p:nvPr/>
        </p:nvSpPr>
        <p:spPr bwMode="auto">
          <a:xfrm>
            <a:off x="11551317" y="3154273"/>
            <a:ext cx="221446"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 name="CuadroTexto 2"/>
          <p:cNvSpPr txBox="1"/>
          <p:nvPr/>
        </p:nvSpPr>
        <p:spPr>
          <a:xfrm>
            <a:off x="10307779" y="1193259"/>
            <a:ext cx="1651761" cy="276999"/>
          </a:xfrm>
          <a:prstGeom prst="rect">
            <a:avLst/>
          </a:prstGeom>
          <a:noFill/>
        </p:spPr>
        <p:txBody>
          <a:bodyPr wrap="square" rtlCol="0">
            <a:spAutoFit/>
          </a:bodyPr>
          <a:lstStyle/>
          <a:p>
            <a:r>
              <a:rPr lang="es-MX" sz="800" b="1" dirty="0">
                <a:solidFill>
                  <a:srgbClr val="0070C0"/>
                </a:solidFill>
              </a:rPr>
              <a:t>  </a:t>
            </a:r>
            <a:r>
              <a:rPr lang="es-MX" sz="1200" b="1" dirty="0">
                <a:solidFill>
                  <a:srgbClr val="0070C0"/>
                </a:solidFill>
              </a:rPr>
              <a:t>2    1      0    9     2     1</a:t>
            </a:r>
          </a:p>
        </p:txBody>
      </p:sp>
      <p:sp>
        <p:nvSpPr>
          <p:cNvPr id="4" name="CuadroTexto 3"/>
          <p:cNvSpPr txBox="1"/>
          <p:nvPr/>
        </p:nvSpPr>
        <p:spPr>
          <a:xfrm>
            <a:off x="349633" y="1608253"/>
            <a:ext cx="1223625" cy="263180"/>
          </a:xfrm>
          <a:prstGeom prst="rect">
            <a:avLst/>
          </a:prstGeom>
          <a:noFill/>
        </p:spPr>
        <p:txBody>
          <a:bodyPr wrap="square" rtlCol="0">
            <a:spAutoFit/>
          </a:bodyPr>
          <a:lstStyle/>
          <a:p>
            <a:r>
              <a:rPr lang="es-MX" sz="831" b="1" dirty="0">
                <a:solidFill>
                  <a:srgbClr val="0070C0"/>
                </a:solidFill>
              </a:rPr>
              <a:t>ASSSA000030</a:t>
            </a:r>
          </a:p>
        </p:txBody>
      </p:sp>
      <p:sp>
        <p:nvSpPr>
          <p:cNvPr id="306" name="CuadroTexto 305"/>
          <p:cNvSpPr txBox="1"/>
          <p:nvPr/>
        </p:nvSpPr>
        <p:spPr>
          <a:xfrm>
            <a:off x="1395973" y="1612969"/>
            <a:ext cx="1540476" cy="263180"/>
          </a:xfrm>
          <a:prstGeom prst="rect">
            <a:avLst/>
          </a:prstGeom>
          <a:noFill/>
        </p:spPr>
        <p:txBody>
          <a:bodyPr wrap="square" rtlCol="0">
            <a:spAutoFit/>
          </a:bodyPr>
          <a:lstStyle/>
          <a:p>
            <a:r>
              <a:rPr lang="es-MX" sz="831" b="1" dirty="0">
                <a:solidFill>
                  <a:srgbClr val="0070C0"/>
                </a:solidFill>
              </a:rPr>
              <a:t>Hospital Tercer Milenio </a:t>
            </a:r>
          </a:p>
        </p:txBody>
      </p:sp>
      <p:sp>
        <p:nvSpPr>
          <p:cNvPr id="5" name="CuadroTexto 4"/>
          <p:cNvSpPr txBox="1"/>
          <p:nvPr/>
        </p:nvSpPr>
        <p:spPr>
          <a:xfrm>
            <a:off x="168837" y="4466430"/>
            <a:ext cx="119241" cy="416078"/>
          </a:xfrm>
          <a:prstGeom prst="rect">
            <a:avLst/>
          </a:prstGeom>
          <a:noFill/>
        </p:spPr>
        <p:txBody>
          <a:bodyPr wrap="square" rtlCol="0">
            <a:spAutoFit/>
          </a:bodyPr>
          <a:lstStyle/>
          <a:p>
            <a:r>
              <a:rPr lang="es-MX" sz="1662" b="1" dirty="0">
                <a:solidFill>
                  <a:srgbClr val="0070C0"/>
                </a:solidFill>
              </a:rPr>
              <a:t>1</a:t>
            </a:r>
          </a:p>
        </p:txBody>
      </p:sp>
      <p:sp>
        <p:nvSpPr>
          <p:cNvPr id="307" name="CuadroTexto 306"/>
          <p:cNvSpPr txBox="1"/>
          <p:nvPr/>
        </p:nvSpPr>
        <p:spPr>
          <a:xfrm>
            <a:off x="328777" y="4465827"/>
            <a:ext cx="119241" cy="416078"/>
          </a:xfrm>
          <a:prstGeom prst="rect">
            <a:avLst/>
          </a:prstGeom>
          <a:noFill/>
        </p:spPr>
        <p:txBody>
          <a:bodyPr wrap="square" rtlCol="0">
            <a:spAutoFit/>
          </a:bodyPr>
          <a:lstStyle/>
          <a:p>
            <a:r>
              <a:rPr lang="es-MX" sz="1662" b="1" dirty="0">
                <a:solidFill>
                  <a:srgbClr val="0070C0"/>
                </a:solidFill>
              </a:rPr>
              <a:t>X</a:t>
            </a:r>
          </a:p>
        </p:txBody>
      </p:sp>
      <p:sp>
        <p:nvSpPr>
          <p:cNvPr id="311" name="CuadroTexto 310"/>
          <p:cNvSpPr txBox="1"/>
          <p:nvPr/>
        </p:nvSpPr>
        <p:spPr>
          <a:xfrm>
            <a:off x="5712819" y="4626637"/>
            <a:ext cx="203220" cy="263180"/>
          </a:xfrm>
          <a:prstGeom prst="rect">
            <a:avLst/>
          </a:prstGeom>
          <a:noFill/>
        </p:spPr>
        <p:txBody>
          <a:bodyPr vert="horz" wrap="square" rtlCol="0">
            <a:spAutoFit/>
          </a:bodyPr>
          <a:lstStyle/>
          <a:p>
            <a:r>
              <a:rPr lang="es-MX" sz="831" b="1" dirty="0">
                <a:solidFill>
                  <a:srgbClr val="0070C0"/>
                </a:solidFill>
              </a:rPr>
              <a:t>X      </a:t>
            </a:r>
          </a:p>
        </p:txBody>
      </p:sp>
      <p:sp>
        <p:nvSpPr>
          <p:cNvPr id="314" name="CuadroTexto 313"/>
          <p:cNvSpPr txBox="1"/>
          <p:nvPr/>
        </p:nvSpPr>
        <p:spPr>
          <a:xfrm>
            <a:off x="2906709" y="4148066"/>
            <a:ext cx="405653" cy="714309"/>
          </a:xfrm>
          <a:prstGeom prst="rect">
            <a:avLst/>
          </a:prstGeom>
          <a:noFill/>
        </p:spPr>
        <p:txBody>
          <a:bodyPr vert="vert270" wrap="square" rtlCol="0">
            <a:spAutoFit/>
          </a:bodyPr>
          <a:lstStyle/>
          <a:p>
            <a:r>
              <a:rPr lang="es-MX" sz="738" b="1" dirty="0">
                <a:solidFill>
                  <a:srgbClr val="0070C0"/>
                </a:solidFill>
              </a:rPr>
              <a:t>27 A</a:t>
            </a:r>
          </a:p>
          <a:p>
            <a:r>
              <a:rPr lang="es-MX" sz="554" b="1" dirty="0">
                <a:solidFill>
                  <a:srgbClr val="0070C0"/>
                </a:solidFill>
              </a:rPr>
              <a:t>        </a:t>
            </a:r>
          </a:p>
        </p:txBody>
      </p:sp>
      <p:sp>
        <p:nvSpPr>
          <p:cNvPr id="315" name="CuadroTexto 314"/>
          <p:cNvSpPr txBox="1"/>
          <p:nvPr/>
        </p:nvSpPr>
        <p:spPr>
          <a:xfrm>
            <a:off x="3062608" y="4557764"/>
            <a:ext cx="119241" cy="416078"/>
          </a:xfrm>
          <a:prstGeom prst="rect">
            <a:avLst/>
          </a:prstGeom>
          <a:noFill/>
        </p:spPr>
        <p:txBody>
          <a:bodyPr wrap="square" rtlCol="0">
            <a:spAutoFit/>
          </a:bodyPr>
          <a:lstStyle/>
          <a:p>
            <a:r>
              <a:rPr lang="es-MX" sz="1662" b="1" dirty="0">
                <a:solidFill>
                  <a:srgbClr val="0070C0"/>
                </a:solidFill>
              </a:rPr>
              <a:t>1</a:t>
            </a:r>
          </a:p>
        </p:txBody>
      </p:sp>
      <p:sp>
        <p:nvSpPr>
          <p:cNvPr id="7" name="CuadroTexto 6"/>
          <p:cNvSpPr txBox="1"/>
          <p:nvPr/>
        </p:nvSpPr>
        <p:spPr>
          <a:xfrm>
            <a:off x="11148536" y="1606691"/>
            <a:ext cx="170735" cy="263180"/>
          </a:xfrm>
          <a:prstGeom prst="rect">
            <a:avLst/>
          </a:prstGeom>
          <a:noFill/>
        </p:spPr>
        <p:txBody>
          <a:bodyPr wrap="square" rtlCol="0">
            <a:spAutoFit/>
          </a:bodyPr>
          <a:lstStyle/>
          <a:p>
            <a:r>
              <a:rPr lang="es-MX" sz="831" b="1" dirty="0">
                <a:solidFill>
                  <a:srgbClr val="0070C0"/>
                </a:solidFill>
              </a:rPr>
              <a:t>6</a:t>
            </a:r>
          </a:p>
        </p:txBody>
      </p:sp>
      <p:sp>
        <p:nvSpPr>
          <p:cNvPr id="309" name="CuadroTexto 308"/>
          <p:cNvSpPr txBox="1"/>
          <p:nvPr/>
        </p:nvSpPr>
        <p:spPr>
          <a:xfrm>
            <a:off x="6801124" y="4622331"/>
            <a:ext cx="349041" cy="263180"/>
          </a:xfrm>
          <a:prstGeom prst="rect">
            <a:avLst/>
          </a:prstGeom>
          <a:noFill/>
        </p:spPr>
        <p:txBody>
          <a:bodyPr vert="horz" wrap="square" rtlCol="0">
            <a:spAutoFit/>
          </a:bodyPr>
          <a:lstStyle/>
          <a:p>
            <a:r>
              <a:rPr lang="es-MX" sz="831" b="1" dirty="0">
                <a:solidFill>
                  <a:srgbClr val="0070C0"/>
                </a:solidFill>
              </a:rPr>
              <a:t>12      </a:t>
            </a:r>
          </a:p>
        </p:txBody>
      </p:sp>
      <p:sp>
        <p:nvSpPr>
          <p:cNvPr id="310" name="CuadroTexto 309"/>
          <p:cNvSpPr txBox="1"/>
          <p:nvPr/>
        </p:nvSpPr>
        <p:spPr>
          <a:xfrm>
            <a:off x="11839024" y="4629552"/>
            <a:ext cx="302568" cy="263180"/>
          </a:xfrm>
          <a:prstGeom prst="rect">
            <a:avLst/>
          </a:prstGeom>
          <a:noFill/>
        </p:spPr>
        <p:txBody>
          <a:bodyPr vert="horz" wrap="square" rtlCol="0">
            <a:spAutoFit/>
          </a:bodyPr>
          <a:lstStyle/>
          <a:p>
            <a:r>
              <a:rPr lang="es-MX" sz="831" b="1" dirty="0">
                <a:solidFill>
                  <a:srgbClr val="0070C0"/>
                </a:solidFill>
              </a:rPr>
              <a:t>1      </a:t>
            </a:r>
          </a:p>
        </p:txBody>
      </p:sp>
      <p:sp>
        <p:nvSpPr>
          <p:cNvPr id="308" name="CuadroTexto 307"/>
          <p:cNvSpPr txBox="1"/>
          <p:nvPr/>
        </p:nvSpPr>
        <p:spPr>
          <a:xfrm>
            <a:off x="2838335" y="4559169"/>
            <a:ext cx="119241" cy="416078"/>
          </a:xfrm>
          <a:prstGeom prst="rect">
            <a:avLst/>
          </a:prstGeom>
          <a:noFill/>
        </p:spPr>
        <p:txBody>
          <a:bodyPr wrap="square" rtlCol="0">
            <a:spAutoFit/>
          </a:bodyPr>
          <a:lstStyle/>
          <a:p>
            <a:r>
              <a:rPr lang="es-MX" sz="1662" b="1" dirty="0">
                <a:solidFill>
                  <a:srgbClr val="0070C0"/>
                </a:solidFill>
              </a:rPr>
              <a:t>3</a:t>
            </a:r>
          </a:p>
        </p:txBody>
      </p:sp>
      <p:sp>
        <p:nvSpPr>
          <p:cNvPr id="312" name="Text Box 20">
            <a:extLst>
              <a:ext uri="{FF2B5EF4-FFF2-40B4-BE49-F238E27FC236}">
                <a16:creationId xmlns:a16="http://schemas.microsoft.com/office/drawing/2014/main" id="{84803423-EB24-45D5-96C0-3A87F8520678}"/>
              </a:ext>
            </a:extLst>
          </p:cNvPr>
          <p:cNvSpPr txBox="1">
            <a:spLocks noChangeArrowheads="1"/>
          </p:cNvSpPr>
          <p:nvPr/>
        </p:nvSpPr>
        <p:spPr bwMode="auto">
          <a:xfrm>
            <a:off x="10681298" y="1000496"/>
            <a:ext cx="1199716" cy="260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386" tIns="44693" rIns="89386" bIns="44693">
            <a:spAutoFit/>
          </a:bodyPr>
          <a:lstStyle>
            <a:lvl1pPr defTabSz="968375">
              <a:defRPr sz="1000">
                <a:solidFill>
                  <a:schemeClr val="tx1"/>
                </a:solidFill>
                <a:latin typeface="Arial" charset="0"/>
              </a:defRPr>
            </a:lvl1pPr>
            <a:lvl2pPr marL="742950" indent="-285750" defTabSz="968375">
              <a:defRPr sz="1000">
                <a:solidFill>
                  <a:schemeClr val="tx1"/>
                </a:solidFill>
                <a:latin typeface="Arial" charset="0"/>
              </a:defRPr>
            </a:lvl2pPr>
            <a:lvl3pPr marL="1143000" indent="-228600" defTabSz="968375">
              <a:defRPr sz="1000">
                <a:solidFill>
                  <a:schemeClr val="tx1"/>
                </a:solidFill>
                <a:latin typeface="Arial" charset="0"/>
              </a:defRPr>
            </a:lvl3pPr>
            <a:lvl4pPr marL="1600200" indent="-228600" defTabSz="968375">
              <a:defRPr sz="1000">
                <a:solidFill>
                  <a:schemeClr val="tx1"/>
                </a:solidFill>
                <a:latin typeface="Arial" charset="0"/>
              </a:defRPr>
            </a:lvl4pPr>
            <a:lvl5pPr marL="2057400" indent="-228600" defTabSz="968375">
              <a:defRPr sz="1000">
                <a:solidFill>
                  <a:schemeClr val="tx1"/>
                </a:solidFill>
                <a:latin typeface="Arial" charset="0"/>
              </a:defRPr>
            </a:lvl5pPr>
            <a:lvl6pPr marL="2514600" indent="-228600" defTabSz="968375" eaLnBrk="0" fontAlgn="base" hangingPunct="0">
              <a:spcBef>
                <a:spcPct val="0"/>
              </a:spcBef>
              <a:spcAft>
                <a:spcPct val="0"/>
              </a:spcAft>
              <a:defRPr sz="1000">
                <a:solidFill>
                  <a:schemeClr val="tx1"/>
                </a:solidFill>
                <a:latin typeface="Arial" charset="0"/>
              </a:defRPr>
            </a:lvl6pPr>
            <a:lvl7pPr marL="2971800" indent="-228600" defTabSz="968375" eaLnBrk="0" fontAlgn="base" hangingPunct="0">
              <a:spcBef>
                <a:spcPct val="0"/>
              </a:spcBef>
              <a:spcAft>
                <a:spcPct val="0"/>
              </a:spcAft>
              <a:defRPr sz="1000">
                <a:solidFill>
                  <a:schemeClr val="tx1"/>
                </a:solidFill>
                <a:latin typeface="Arial" charset="0"/>
              </a:defRPr>
            </a:lvl7pPr>
            <a:lvl8pPr marL="3429000" indent="-228600" defTabSz="968375" eaLnBrk="0" fontAlgn="base" hangingPunct="0">
              <a:spcBef>
                <a:spcPct val="0"/>
              </a:spcBef>
              <a:spcAft>
                <a:spcPct val="0"/>
              </a:spcAft>
              <a:defRPr sz="1000">
                <a:solidFill>
                  <a:schemeClr val="tx1"/>
                </a:solidFill>
                <a:latin typeface="Arial" charset="0"/>
              </a:defRPr>
            </a:lvl8pPr>
            <a:lvl9pPr marL="3886200" indent="-228600" defTabSz="968375" eaLnBrk="0" fontAlgn="base" hangingPunct="0">
              <a:spcBef>
                <a:spcPct val="0"/>
              </a:spcBef>
              <a:spcAft>
                <a:spcPct val="0"/>
              </a:spcAft>
              <a:defRPr sz="1000">
                <a:solidFill>
                  <a:schemeClr val="tx1"/>
                </a:solidFill>
                <a:latin typeface="Arial" charset="0"/>
              </a:defRPr>
            </a:lvl9pPr>
          </a:lstStyle>
          <a:p>
            <a:pPr algn="r">
              <a:spcBef>
                <a:spcPct val="50000"/>
              </a:spcBef>
              <a:defRPr/>
            </a:pPr>
            <a:r>
              <a:rPr lang="es-ES_tradnl" sz="831" b="1" dirty="0"/>
              <a:t>SINBA-SIS-40-P</a:t>
            </a:r>
            <a:endParaRPr lang="es-ES_tradnl" sz="923" b="1" dirty="0"/>
          </a:p>
        </p:txBody>
      </p:sp>
      <p:sp>
        <p:nvSpPr>
          <p:cNvPr id="313" name="Line 21">
            <a:extLst>
              <a:ext uri="{FF2B5EF4-FFF2-40B4-BE49-F238E27FC236}">
                <a16:creationId xmlns:a16="http://schemas.microsoft.com/office/drawing/2014/main" id="{9CA7B974-8F0E-4C07-AF02-9887BBA11B8C}"/>
              </a:ext>
            </a:extLst>
          </p:cNvPr>
          <p:cNvSpPr>
            <a:spLocks noChangeShapeType="1"/>
          </p:cNvSpPr>
          <p:nvPr/>
        </p:nvSpPr>
        <p:spPr bwMode="auto">
          <a:xfrm flipH="1">
            <a:off x="224858" y="1535271"/>
            <a:ext cx="11783257" cy="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s-MX" sz="1662"/>
          </a:p>
        </p:txBody>
      </p:sp>
      <p:sp>
        <p:nvSpPr>
          <p:cNvPr id="316" name="Rectangle 25">
            <a:extLst>
              <a:ext uri="{FF2B5EF4-FFF2-40B4-BE49-F238E27FC236}">
                <a16:creationId xmlns:a16="http://schemas.microsoft.com/office/drawing/2014/main" id="{EBDCB3EC-9B64-4924-844E-BC50333E768A}"/>
              </a:ext>
            </a:extLst>
          </p:cNvPr>
          <p:cNvSpPr>
            <a:spLocks noChangeArrowheads="1"/>
          </p:cNvSpPr>
          <p:nvPr/>
        </p:nvSpPr>
        <p:spPr bwMode="auto">
          <a:xfrm>
            <a:off x="215560" y="1200166"/>
            <a:ext cx="11792555" cy="5522021"/>
          </a:xfrm>
          <a:prstGeom prst="rect">
            <a:avLst/>
          </a:prstGeom>
          <a:noFill/>
          <a:ln w="222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defRPr/>
            </a:pPr>
            <a:endParaRPr lang="es-MX" altLang="es-MX" sz="923"/>
          </a:p>
        </p:txBody>
      </p:sp>
      <p:sp>
        <p:nvSpPr>
          <p:cNvPr id="317" name="Rectangle 36">
            <a:extLst>
              <a:ext uri="{FF2B5EF4-FFF2-40B4-BE49-F238E27FC236}">
                <a16:creationId xmlns:a16="http://schemas.microsoft.com/office/drawing/2014/main" id="{7EA2777B-2A7B-4926-B70F-1B415C7473AC}"/>
              </a:ext>
            </a:extLst>
          </p:cNvPr>
          <p:cNvSpPr>
            <a:spLocks noChangeArrowheads="1"/>
          </p:cNvSpPr>
          <p:nvPr/>
        </p:nvSpPr>
        <p:spPr bwMode="auto">
          <a:xfrm>
            <a:off x="1412175" y="1179148"/>
            <a:ext cx="9662829" cy="36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386" tIns="44693" rIns="89386" bIns="44693" anchor="ctr"/>
          <a:lstStyle>
            <a:lvl1pPr defTabSz="968375">
              <a:defRPr sz="1000">
                <a:solidFill>
                  <a:schemeClr val="tx1"/>
                </a:solidFill>
                <a:latin typeface="Arial" panose="020B0604020202020204" pitchFamily="34" charset="0"/>
              </a:defRPr>
            </a:lvl1pPr>
            <a:lvl2pPr marL="742950" indent="-285750" defTabSz="968375">
              <a:defRPr sz="1000">
                <a:solidFill>
                  <a:schemeClr val="tx1"/>
                </a:solidFill>
                <a:latin typeface="Arial" panose="020B0604020202020204" pitchFamily="34" charset="0"/>
              </a:defRPr>
            </a:lvl2pPr>
            <a:lvl3pPr marL="1143000" indent="-228600" defTabSz="968375">
              <a:defRPr sz="1000">
                <a:solidFill>
                  <a:schemeClr val="tx1"/>
                </a:solidFill>
                <a:latin typeface="Arial" panose="020B0604020202020204" pitchFamily="34" charset="0"/>
              </a:defRPr>
            </a:lvl3pPr>
            <a:lvl4pPr marL="1600200" indent="-228600" defTabSz="968375">
              <a:defRPr sz="1000">
                <a:solidFill>
                  <a:schemeClr val="tx1"/>
                </a:solidFill>
                <a:latin typeface="Arial" panose="020B0604020202020204" pitchFamily="34" charset="0"/>
              </a:defRPr>
            </a:lvl4pPr>
            <a:lvl5pPr marL="2057400" indent="-228600" defTabSz="968375">
              <a:defRPr sz="1000">
                <a:solidFill>
                  <a:schemeClr val="tx1"/>
                </a:solidFill>
                <a:latin typeface="Arial" panose="020B0604020202020204" pitchFamily="34" charset="0"/>
              </a:defRPr>
            </a:lvl5pPr>
            <a:lvl6pPr marL="2514600" indent="-228600" defTabSz="968375" eaLnBrk="0" fontAlgn="base" hangingPunct="0">
              <a:spcBef>
                <a:spcPct val="0"/>
              </a:spcBef>
              <a:spcAft>
                <a:spcPct val="0"/>
              </a:spcAft>
              <a:defRPr sz="1000">
                <a:solidFill>
                  <a:schemeClr val="tx1"/>
                </a:solidFill>
                <a:latin typeface="Arial" panose="020B0604020202020204" pitchFamily="34" charset="0"/>
              </a:defRPr>
            </a:lvl6pPr>
            <a:lvl7pPr marL="2971800" indent="-228600" defTabSz="968375" eaLnBrk="0" fontAlgn="base" hangingPunct="0">
              <a:spcBef>
                <a:spcPct val="0"/>
              </a:spcBef>
              <a:spcAft>
                <a:spcPct val="0"/>
              </a:spcAft>
              <a:defRPr sz="1000">
                <a:solidFill>
                  <a:schemeClr val="tx1"/>
                </a:solidFill>
                <a:latin typeface="Arial" panose="020B0604020202020204" pitchFamily="34" charset="0"/>
              </a:defRPr>
            </a:lvl7pPr>
            <a:lvl8pPr marL="3429000" indent="-228600" defTabSz="968375" eaLnBrk="0" fontAlgn="base" hangingPunct="0">
              <a:spcBef>
                <a:spcPct val="0"/>
              </a:spcBef>
              <a:spcAft>
                <a:spcPct val="0"/>
              </a:spcAft>
              <a:defRPr sz="1000">
                <a:solidFill>
                  <a:schemeClr val="tx1"/>
                </a:solidFill>
                <a:latin typeface="Arial" panose="020B0604020202020204" pitchFamily="34" charset="0"/>
              </a:defRPr>
            </a:lvl8pPr>
            <a:lvl9pPr marL="3886200" indent="-228600" defTabSz="968375" eaLnBrk="0" fontAlgn="base" hangingPunct="0">
              <a:spcBef>
                <a:spcPct val="0"/>
              </a:spcBef>
              <a:spcAft>
                <a:spcPct val="0"/>
              </a:spcAft>
              <a:defRPr sz="1000">
                <a:solidFill>
                  <a:schemeClr val="tx1"/>
                </a:solidFill>
                <a:latin typeface="Arial" panose="020B0604020202020204" pitchFamily="34" charset="0"/>
              </a:defRPr>
            </a:lvl9pPr>
          </a:lstStyle>
          <a:p>
            <a:pPr algn="ctr">
              <a:defRPr/>
            </a:pPr>
            <a:r>
              <a:rPr lang="en-US" altLang="es-MX" sz="1200" b="1" dirty="0">
                <a:solidFill>
                  <a:schemeClr val="tx2"/>
                </a:solidFill>
              </a:rPr>
              <a:t>H O J A   D I A R I A   D E   A T E N C I O N E S   A   D I S T A N C I A</a:t>
            </a:r>
          </a:p>
        </p:txBody>
      </p:sp>
      <p:grpSp>
        <p:nvGrpSpPr>
          <p:cNvPr id="318" name="Group 44">
            <a:extLst>
              <a:ext uri="{FF2B5EF4-FFF2-40B4-BE49-F238E27FC236}">
                <a16:creationId xmlns:a16="http://schemas.microsoft.com/office/drawing/2014/main" id="{8EFD959E-0414-4F9B-8D1F-CE1135CAB43B}"/>
              </a:ext>
            </a:extLst>
          </p:cNvPr>
          <p:cNvGrpSpPr>
            <a:grpSpLocks/>
          </p:cNvGrpSpPr>
          <p:nvPr/>
        </p:nvGrpSpPr>
        <p:grpSpPr bwMode="auto">
          <a:xfrm>
            <a:off x="9853587" y="1226439"/>
            <a:ext cx="1965426" cy="367940"/>
            <a:chOff x="3368" y="354"/>
            <a:chExt cx="1268" cy="323"/>
          </a:xfrm>
        </p:grpSpPr>
        <p:sp>
          <p:nvSpPr>
            <p:cNvPr id="320" name="Text Box 45">
              <a:extLst>
                <a:ext uri="{FF2B5EF4-FFF2-40B4-BE49-F238E27FC236}">
                  <a16:creationId xmlns:a16="http://schemas.microsoft.com/office/drawing/2014/main" id="{AB1F4150-CB20-46C1-A2EB-D1B2C22E0234}"/>
                </a:ext>
              </a:extLst>
            </p:cNvPr>
            <p:cNvSpPr txBox="1">
              <a:spLocks noChangeArrowheads="1"/>
            </p:cNvSpPr>
            <p:nvPr userDrawn="1"/>
          </p:nvSpPr>
          <p:spPr bwMode="auto">
            <a:xfrm>
              <a:off x="3368" y="369"/>
              <a:ext cx="400" cy="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660" tIns="47330" rIns="94660" bIns="47330">
              <a:spAutoFit/>
            </a:bodyPr>
            <a:lstStyle>
              <a:lvl1pPr defTabSz="968375">
                <a:defRPr sz="1000">
                  <a:solidFill>
                    <a:schemeClr val="tx1"/>
                  </a:solidFill>
                  <a:latin typeface="Arial" charset="0"/>
                </a:defRPr>
              </a:lvl1pPr>
              <a:lvl2pPr marL="742950" indent="-285750" defTabSz="968375">
                <a:defRPr sz="1000">
                  <a:solidFill>
                    <a:schemeClr val="tx1"/>
                  </a:solidFill>
                  <a:latin typeface="Arial" charset="0"/>
                </a:defRPr>
              </a:lvl2pPr>
              <a:lvl3pPr marL="1143000" indent="-228600" defTabSz="968375">
                <a:defRPr sz="1000">
                  <a:solidFill>
                    <a:schemeClr val="tx1"/>
                  </a:solidFill>
                  <a:latin typeface="Arial" charset="0"/>
                </a:defRPr>
              </a:lvl3pPr>
              <a:lvl4pPr marL="1600200" indent="-228600" defTabSz="968375">
                <a:defRPr sz="1000">
                  <a:solidFill>
                    <a:schemeClr val="tx1"/>
                  </a:solidFill>
                  <a:latin typeface="Arial" charset="0"/>
                </a:defRPr>
              </a:lvl4pPr>
              <a:lvl5pPr marL="2057400" indent="-228600" defTabSz="968375">
                <a:defRPr sz="1000">
                  <a:solidFill>
                    <a:schemeClr val="tx1"/>
                  </a:solidFill>
                  <a:latin typeface="Arial" charset="0"/>
                </a:defRPr>
              </a:lvl5pPr>
              <a:lvl6pPr marL="2514600" indent="-228600" defTabSz="968375" eaLnBrk="0" fontAlgn="base" hangingPunct="0">
                <a:spcBef>
                  <a:spcPct val="0"/>
                </a:spcBef>
                <a:spcAft>
                  <a:spcPct val="0"/>
                </a:spcAft>
                <a:defRPr sz="1000">
                  <a:solidFill>
                    <a:schemeClr val="tx1"/>
                  </a:solidFill>
                  <a:latin typeface="Arial" charset="0"/>
                </a:defRPr>
              </a:lvl6pPr>
              <a:lvl7pPr marL="2971800" indent="-228600" defTabSz="968375" eaLnBrk="0" fontAlgn="base" hangingPunct="0">
                <a:spcBef>
                  <a:spcPct val="0"/>
                </a:spcBef>
                <a:spcAft>
                  <a:spcPct val="0"/>
                </a:spcAft>
                <a:defRPr sz="1000">
                  <a:solidFill>
                    <a:schemeClr val="tx1"/>
                  </a:solidFill>
                  <a:latin typeface="Arial" charset="0"/>
                </a:defRPr>
              </a:lvl7pPr>
              <a:lvl8pPr marL="3429000" indent="-228600" defTabSz="968375" eaLnBrk="0" fontAlgn="base" hangingPunct="0">
                <a:spcBef>
                  <a:spcPct val="0"/>
                </a:spcBef>
                <a:spcAft>
                  <a:spcPct val="0"/>
                </a:spcAft>
                <a:defRPr sz="1000">
                  <a:solidFill>
                    <a:schemeClr val="tx1"/>
                  </a:solidFill>
                  <a:latin typeface="Arial" charset="0"/>
                </a:defRPr>
              </a:lvl8pPr>
              <a:lvl9pPr marL="3886200" indent="-228600" defTabSz="968375" eaLnBrk="0" fontAlgn="base" hangingPunct="0">
                <a:spcBef>
                  <a:spcPct val="0"/>
                </a:spcBef>
                <a:spcAft>
                  <a:spcPct val="0"/>
                </a:spcAft>
                <a:defRPr sz="1000">
                  <a:solidFill>
                    <a:schemeClr val="tx1"/>
                  </a:solidFill>
                  <a:latin typeface="Arial" charset="0"/>
                </a:defRPr>
              </a:lvl9pPr>
            </a:lstStyle>
            <a:p>
              <a:pPr>
                <a:spcBef>
                  <a:spcPct val="50000"/>
                </a:spcBef>
                <a:defRPr/>
              </a:pPr>
              <a:r>
                <a:rPr lang="es-ES_tradnl" sz="738" b="1" dirty="0"/>
                <a:t>FECHA:</a:t>
              </a:r>
              <a:endParaRPr lang="es-ES_tradnl" sz="1015" b="1" dirty="0"/>
            </a:p>
          </p:txBody>
        </p:sp>
        <p:sp>
          <p:nvSpPr>
            <p:cNvPr id="323" name="Text Box 46">
              <a:extLst>
                <a:ext uri="{FF2B5EF4-FFF2-40B4-BE49-F238E27FC236}">
                  <a16:creationId xmlns:a16="http://schemas.microsoft.com/office/drawing/2014/main" id="{FAE41959-0893-40B0-BDDD-8C19B0882808}"/>
                </a:ext>
              </a:extLst>
            </p:cNvPr>
            <p:cNvSpPr txBox="1">
              <a:spLocks noChangeArrowheads="1"/>
            </p:cNvSpPr>
            <p:nvPr userDrawn="1"/>
          </p:nvSpPr>
          <p:spPr bwMode="auto">
            <a:xfrm>
              <a:off x="3706" y="487"/>
              <a:ext cx="930" cy="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660" tIns="47330" rIns="94660" bIns="47330">
              <a:spAutoFit/>
            </a:bodyPr>
            <a:lstStyle>
              <a:lvl1pPr defTabSz="968375">
                <a:defRPr sz="1000">
                  <a:solidFill>
                    <a:schemeClr val="tx1"/>
                  </a:solidFill>
                  <a:latin typeface="Arial" charset="0"/>
                </a:defRPr>
              </a:lvl1pPr>
              <a:lvl2pPr marL="742950" indent="-285750" defTabSz="968375">
                <a:defRPr sz="1000">
                  <a:solidFill>
                    <a:schemeClr val="tx1"/>
                  </a:solidFill>
                  <a:latin typeface="Arial" charset="0"/>
                </a:defRPr>
              </a:lvl2pPr>
              <a:lvl3pPr marL="1143000" indent="-228600" defTabSz="968375">
                <a:defRPr sz="1000">
                  <a:solidFill>
                    <a:schemeClr val="tx1"/>
                  </a:solidFill>
                  <a:latin typeface="Arial" charset="0"/>
                </a:defRPr>
              </a:lvl3pPr>
              <a:lvl4pPr marL="1600200" indent="-228600" defTabSz="968375">
                <a:defRPr sz="1000">
                  <a:solidFill>
                    <a:schemeClr val="tx1"/>
                  </a:solidFill>
                  <a:latin typeface="Arial" charset="0"/>
                </a:defRPr>
              </a:lvl4pPr>
              <a:lvl5pPr marL="2057400" indent="-228600" defTabSz="968375">
                <a:defRPr sz="1000">
                  <a:solidFill>
                    <a:schemeClr val="tx1"/>
                  </a:solidFill>
                  <a:latin typeface="Arial" charset="0"/>
                </a:defRPr>
              </a:lvl5pPr>
              <a:lvl6pPr marL="2514600" indent="-228600" defTabSz="968375" eaLnBrk="0" fontAlgn="base" hangingPunct="0">
                <a:spcBef>
                  <a:spcPct val="0"/>
                </a:spcBef>
                <a:spcAft>
                  <a:spcPct val="0"/>
                </a:spcAft>
                <a:defRPr sz="1000">
                  <a:solidFill>
                    <a:schemeClr val="tx1"/>
                  </a:solidFill>
                  <a:latin typeface="Arial" charset="0"/>
                </a:defRPr>
              </a:lvl6pPr>
              <a:lvl7pPr marL="2971800" indent="-228600" defTabSz="968375" eaLnBrk="0" fontAlgn="base" hangingPunct="0">
                <a:spcBef>
                  <a:spcPct val="0"/>
                </a:spcBef>
                <a:spcAft>
                  <a:spcPct val="0"/>
                </a:spcAft>
                <a:defRPr sz="1000">
                  <a:solidFill>
                    <a:schemeClr val="tx1"/>
                  </a:solidFill>
                  <a:latin typeface="Arial" charset="0"/>
                </a:defRPr>
              </a:lvl7pPr>
              <a:lvl8pPr marL="3429000" indent="-228600" defTabSz="968375" eaLnBrk="0" fontAlgn="base" hangingPunct="0">
                <a:spcBef>
                  <a:spcPct val="0"/>
                </a:spcBef>
                <a:spcAft>
                  <a:spcPct val="0"/>
                </a:spcAft>
                <a:defRPr sz="1000">
                  <a:solidFill>
                    <a:schemeClr val="tx1"/>
                  </a:solidFill>
                  <a:latin typeface="Arial" charset="0"/>
                </a:defRPr>
              </a:lvl8pPr>
              <a:lvl9pPr marL="3886200" indent="-228600" defTabSz="968375" eaLnBrk="0" fontAlgn="base" hangingPunct="0">
                <a:spcBef>
                  <a:spcPct val="0"/>
                </a:spcBef>
                <a:spcAft>
                  <a:spcPct val="0"/>
                </a:spcAft>
                <a:defRPr sz="1000">
                  <a:solidFill>
                    <a:schemeClr val="tx1"/>
                  </a:solidFill>
                  <a:latin typeface="Arial" charset="0"/>
                </a:defRPr>
              </a:lvl9pPr>
            </a:lstStyle>
            <a:p>
              <a:pPr>
                <a:defRPr/>
              </a:pPr>
              <a:r>
                <a:rPr lang="es-ES_tradnl" sz="554" b="1" dirty="0"/>
                <a:t>     DÍA                 MES              AÑO</a:t>
              </a:r>
              <a:endParaRPr lang="es-ES_tradnl" sz="554" dirty="0">
                <a:latin typeface="Times New Roman" pitchFamily="18" charset="0"/>
              </a:endParaRPr>
            </a:p>
          </p:txBody>
        </p:sp>
        <p:grpSp>
          <p:nvGrpSpPr>
            <p:cNvPr id="324" name="Group 47">
              <a:extLst>
                <a:ext uri="{FF2B5EF4-FFF2-40B4-BE49-F238E27FC236}">
                  <a16:creationId xmlns:a16="http://schemas.microsoft.com/office/drawing/2014/main" id="{6B5B04E1-C176-497F-AFE6-66BA34221D50}"/>
                </a:ext>
              </a:extLst>
            </p:cNvPr>
            <p:cNvGrpSpPr>
              <a:grpSpLocks/>
            </p:cNvGrpSpPr>
            <p:nvPr userDrawn="1"/>
          </p:nvGrpSpPr>
          <p:grpSpPr bwMode="auto">
            <a:xfrm>
              <a:off x="3702" y="354"/>
              <a:ext cx="931" cy="249"/>
              <a:chOff x="3702" y="360"/>
              <a:chExt cx="931" cy="249"/>
            </a:xfrm>
          </p:grpSpPr>
          <p:sp>
            <p:nvSpPr>
              <p:cNvPr id="327" name="Rectangle 48">
                <a:extLst>
                  <a:ext uri="{FF2B5EF4-FFF2-40B4-BE49-F238E27FC236}">
                    <a16:creationId xmlns:a16="http://schemas.microsoft.com/office/drawing/2014/main" id="{E35E6A9E-1C33-4E46-9E27-44C2130B3639}"/>
                  </a:ext>
                </a:extLst>
              </p:cNvPr>
              <p:cNvSpPr>
                <a:spLocks noChangeArrowheads="1"/>
              </p:cNvSpPr>
              <p:nvPr userDrawn="1"/>
            </p:nvSpPr>
            <p:spPr bwMode="auto">
              <a:xfrm>
                <a:off x="3702" y="360"/>
                <a:ext cx="931" cy="249"/>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94660" tIns="47330" rIns="94660" bIns="47330">
                <a:spAutoFit/>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defRPr/>
                </a:pPr>
                <a:endParaRPr lang="es-MX" altLang="es-MX" sz="923"/>
              </a:p>
            </p:txBody>
          </p:sp>
          <p:sp>
            <p:nvSpPr>
              <p:cNvPr id="328" name="Line 49">
                <a:extLst>
                  <a:ext uri="{FF2B5EF4-FFF2-40B4-BE49-F238E27FC236}">
                    <a16:creationId xmlns:a16="http://schemas.microsoft.com/office/drawing/2014/main" id="{7CB30465-D492-4DBA-B541-AF4776BC5A41}"/>
                  </a:ext>
                </a:extLst>
              </p:cNvPr>
              <p:cNvSpPr>
                <a:spLocks noChangeShapeType="1"/>
              </p:cNvSpPr>
              <p:nvPr userDrawn="1"/>
            </p:nvSpPr>
            <p:spPr bwMode="auto">
              <a:xfrm flipV="1">
                <a:off x="4325" y="363"/>
                <a:ext cx="0" cy="15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lIns="94660" tIns="47330" rIns="94660" bIns="47330">
                <a:spAutoFit/>
              </a:bodyPr>
              <a:lstStyle/>
              <a:p>
                <a:endParaRPr lang="es-MX" sz="1662"/>
              </a:p>
            </p:txBody>
          </p:sp>
          <p:sp>
            <p:nvSpPr>
              <p:cNvPr id="330" name="Line 50">
                <a:extLst>
                  <a:ext uri="{FF2B5EF4-FFF2-40B4-BE49-F238E27FC236}">
                    <a16:creationId xmlns:a16="http://schemas.microsoft.com/office/drawing/2014/main" id="{15F05C78-2730-4BF4-B129-3439689E9F9E}"/>
                  </a:ext>
                </a:extLst>
              </p:cNvPr>
              <p:cNvSpPr>
                <a:spLocks noChangeShapeType="1"/>
              </p:cNvSpPr>
              <p:nvPr userDrawn="1"/>
            </p:nvSpPr>
            <p:spPr bwMode="auto">
              <a:xfrm flipV="1">
                <a:off x="4016" y="363"/>
                <a:ext cx="0" cy="14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lIns="94660" tIns="47330" rIns="94660" bIns="47330">
                <a:spAutoFit/>
              </a:bodyPr>
              <a:lstStyle/>
              <a:p>
                <a:endParaRPr lang="es-MX" sz="1662"/>
              </a:p>
            </p:txBody>
          </p:sp>
          <p:sp>
            <p:nvSpPr>
              <p:cNvPr id="331" name="Line 51">
                <a:extLst>
                  <a:ext uri="{FF2B5EF4-FFF2-40B4-BE49-F238E27FC236}">
                    <a16:creationId xmlns:a16="http://schemas.microsoft.com/office/drawing/2014/main" id="{57927E56-509F-4BB0-AB74-9FDAC7E2A8D2}"/>
                  </a:ext>
                </a:extLst>
              </p:cNvPr>
              <p:cNvSpPr>
                <a:spLocks noChangeShapeType="1"/>
              </p:cNvSpPr>
              <p:nvPr userDrawn="1"/>
            </p:nvSpPr>
            <p:spPr bwMode="auto">
              <a:xfrm>
                <a:off x="3861" y="447"/>
                <a:ext cx="0" cy="6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s-MX" sz="1662"/>
              </a:p>
            </p:txBody>
          </p:sp>
          <p:sp>
            <p:nvSpPr>
              <p:cNvPr id="332" name="Line 52">
                <a:extLst>
                  <a:ext uri="{FF2B5EF4-FFF2-40B4-BE49-F238E27FC236}">
                    <a16:creationId xmlns:a16="http://schemas.microsoft.com/office/drawing/2014/main" id="{F1F7CA61-874B-4A7A-9E6A-CC0EB25BD9FC}"/>
                  </a:ext>
                </a:extLst>
              </p:cNvPr>
              <p:cNvSpPr>
                <a:spLocks noChangeShapeType="1"/>
              </p:cNvSpPr>
              <p:nvPr userDrawn="1"/>
            </p:nvSpPr>
            <p:spPr bwMode="auto">
              <a:xfrm>
                <a:off x="4477" y="442"/>
                <a:ext cx="0" cy="6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s-MX" sz="1662"/>
              </a:p>
            </p:txBody>
          </p:sp>
          <p:sp>
            <p:nvSpPr>
              <p:cNvPr id="333" name="Line 53">
                <a:extLst>
                  <a:ext uri="{FF2B5EF4-FFF2-40B4-BE49-F238E27FC236}">
                    <a16:creationId xmlns:a16="http://schemas.microsoft.com/office/drawing/2014/main" id="{F4609151-45DA-4D5B-9AD1-71724CF42E2F}"/>
                  </a:ext>
                </a:extLst>
              </p:cNvPr>
              <p:cNvSpPr>
                <a:spLocks noChangeShapeType="1"/>
              </p:cNvSpPr>
              <p:nvPr userDrawn="1"/>
            </p:nvSpPr>
            <p:spPr bwMode="auto">
              <a:xfrm>
                <a:off x="4171" y="445"/>
                <a:ext cx="0" cy="6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s-MX" sz="1662"/>
              </a:p>
            </p:txBody>
          </p:sp>
        </p:grpSp>
      </p:grpSp>
      <p:sp>
        <p:nvSpPr>
          <p:cNvPr id="334" name="Text Box 381">
            <a:extLst>
              <a:ext uri="{FF2B5EF4-FFF2-40B4-BE49-F238E27FC236}">
                <a16:creationId xmlns:a16="http://schemas.microsoft.com/office/drawing/2014/main" id="{3F7B1ED9-273E-463F-8E32-63D6499BB1E9}"/>
              </a:ext>
            </a:extLst>
          </p:cNvPr>
          <p:cNvSpPr txBox="1">
            <a:spLocks noChangeArrowheads="1"/>
          </p:cNvSpPr>
          <p:nvPr/>
        </p:nvSpPr>
        <p:spPr bwMode="auto">
          <a:xfrm>
            <a:off x="10951496" y="6702549"/>
            <a:ext cx="1172576" cy="26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386" tIns="44693" rIns="89386" bIns="44693"/>
          <a:lstStyle>
            <a:lvl1pPr defTabSz="968375">
              <a:defRPr sz="1000">
                <a:solidFill>
                  <a:schemeClr val="tx1"/>
                </a:solidFill>
                <a:latin typeface="Arial" panose="020B0604020202020204" pitchFamily="34" charset="0"/>
              </a:defRPr>
            </a:lvl1pPr>
            <a:lvl2pPr marL="742950" indent="-285750" defTabSz="968375">
              <a:defRPr sz="1000">
                <a:solidFill>
                  <a:schemeClr val="tx1"/>
                </a:solidFill>
                <a:latin typeface="Arial" panose="020B0604020202020204" pitchFamily="34" charset="0"/>
              </a:defRPr>
            </a:lvl2pPr>
            <a:lvl3pPr marL="1143000" indent="-228600" defTabSz="968375">
              <a:defRPr sz="1000">
                <a:solidFill>
                  <a:schemeClr val="tx1"/>
                </a:solidFill>
                <a:latin typeface="Arial" panose="020B0604020202020204" pitchFamily="34" charset="0"/>
              </a:defRPr>
            </a:lvl3pPr>
            <a:lvl4pPr marL="1600200" indent="-228600" defTabSz="968375">
              <a:defRPr sz="1000">
                <a:solidFill>
                  <a:schemeClr val="tx1"/>
                </a:solidFill>
                <a:latin typeface="Arial" panose="020B0604020202020204" pitchFamily="34" charset="0"/>
              </a:defRPr>
            </a:lvl4pPr>
            <a:lvl5pPr marL="2057400" indent="-228600" defTabSz="968375">
              <a:defRPr sz="1000">
                <a:solidFill>
                  <a:schemeClr val="tx1"/>
                </a:solidFill>
                <a:latin typeface="Arial" panose="020B0604020202020204" pitchFamily="34" charset="0"/>
              </a:defRPr>
            </a:lvl5pPr>
            <a:lvl6pPr marL="2514600" indent="-228600" defTabSz="968375" eaLnBrk="0" fontAlgn="base" hangingPunct="0">
              <a:spcBef>
                <a:spcPct val="0"/>
              </a:spcBef>
              <a:spcAft>
                <a:spcPct val="0"/>
              </a:spcAft>
              <a:defRPr sz="1000">
                <a:solidFill>
                  <a:schemeClr val="tx1"/>
                </a:solidFill>
                <a:latin typeface="Arial" panose="020B0604020202020204" pitchFamily="34" charset="0"/>
              </a:defRPr>
            </a:lvl6pPr>
            <a:lvl7pPr marL="2971800" indent="-228600" defTabSz="968375" eaLnBrk="0" fontAlgn="base" hangingPunct="0">
              <a:spcBef>
                <a:spcPct val="0"/>
              </a:spcBef>
              <a:spcAft>
                <a:spcPct val="0"/>
              </a:spcAft>
              <a:defRPr sz="1000">
                <a:solidFill>
                  <a:schemeClr val="tx1"/>
                </a:solidFill>
                <a:latin typeface="Arial" panose="020B0604020202020204" pitchFamily="34" charset="0"/>
              </a:defRPr>
            </a:lvl7pPr>
            <a:lvl8pPr marL="3429000" indent="-228600" defTabSz="968375" eaLnBrk="0" fontAlgn="base" hangingPunct="0">
              <a:spcBef>
                <a:spcPct val="0"/>
              </a:spcBef>
              <a:spcAft>
                <a:spcPct val="0"/>
              </a:spcAft>
              <a:defRPr sz="1000">
                <a:solidFill>
                  <a:schemeClr val="tx1"/>
                </a:solidFill>
                <a:latin typeface="Arial" panose="020B0604020202020204" pitchFamily="34" charset="0"/>
              </a:defRPr>
            </a:lvl8pPr>
            <a:lvl9pPr marL="3886200" indent="-228600" defTabSz="968375" eaLnBrk="0" fontAlgn="base" hangingPunct="0">
              <a:spcBef>
                <a:spcPct val="0"/>
              </a:spcBef>
              <a:spcAft>
                <a:spcPct val="0"/>
              </a:spcAft>
              <a:defRPr sz="1000">
                <a:solidFill>
                  <a:schemeClr val="tx1"/>
                </a:solidFill>
                <a:latin typeface="Arial" panose="020B0604020202020204" pitchFamily="34" charset="0"/>
              </a:defRPr>
            </a:lvl9pPr>
          </a:lstStyle>
          <a:p>
            <a:pPr algn="r">
              <a:spcBef>
                <a:spcPct val="50000"/>
              </a:spcBef>
            </a:pPr>
            <a:r>
              <a:rPr lang="es-ES_tradnl" altLang="es-MX" sz="831" b="1" dirty="0"/>
              <a:t>SIS-2021</a:t>
            </a:r>
            <a:endParaRPr lang="es-ES_tradnl" altLang="es-MX" sz="923" b="1" dirty="0"/>
          </a:p>
        </p:txBody>
      </p:sp>
      <p:pic>
        <p:nvPicPr>
          <p:cNvPr id="335" name="Imagen 334">
            <a:extLst>
              <a:ext uri="{FF2B5EF4-FFF2-40B4-BE49-F238E27FC236}">
                <a16:creationId xmlns:a16="http://schemas.microsoft.com/office/drawing/2014/main" id="{7765A77A-A4E2-477E-91A9-79B2D4D2DA2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6700" y="1162884"/>
            <a:ext cx="1578557" cy="397192"/>
          </a:xfrm>
          <a:prstGeom prst="rect">
            <a:avLst/>
          </a:prstGeom>
        </p:spPr>
      </p:pic>
      <p:sp>
        <p:nvSpPr>
          <p:cNvPr id="8" name="Rectángulo 7">
            <a:extLst>
              <a:ext uri="{FF2B5EF4-FFF2-40B4-BE49-F238E27FC236}">
                <a16:creationId xmlns:a16="http://schemas.microsoft.com/office/drawing/2014/main" id="{28AF2919-3D05-4439-B489-8C61ED2FC369}"/>
              </a:ext>
            </a:extLst>
          </p:cNvPr>
          <p:cNvSpPr/>
          <p:nvPr/>
        </p:nvSpPr>
        <p:spPr bwMode="auto">
          <a:xfrm>
            <a:off x="6117537" y="2543421"/>
            <a:ext cx="1092888" cy="2533189"/>
          </a:xfrm>
          <a:prstGeom prst="rect">
            <a:avLst/>
          </a:prstGeom>
          <a:solidFill>
            <a:srgbClr val="00B050">
              <a:alpha val="21000"/>
            </a:srgbClr>
          </a:solidFill>
          <a:ln w="9525" cap="flat" cmpd="sng" algn="ctr">
            <a:solidFill>
              <a:schemeClr val="tx1"/>
            </a:solidFill>
            <a:prstDash val="solid"/>
            <a:round/>
            <a:headEnd type="none" w="med" len="med"/>
            <a:tailEnd type="none" w="med" len="med"/>
          </a:ln>
          <a:effectLst/>
        </p:spPr>
        <p:txBody>
          <a:bodyPr vert="horz" wrap="square" lIns="84406" tIns="42203" rIns="84406" bIns="42203" numCol="1" rtlCol="0" anchor="t" anchorCtr="0" compatLnSpc="1">
            <a:prstTxWarp prst="textNoShape">
              <a:avLst/>
            </a:prstTxWarp>
          </a:bodyPr>
          <a:lstStyle/>
          <a:p>
            <a:pPr defTabSz="844083" eaLnBrk="0" fontAlgn="base" hangingPunct="0">
              <a:spcBef>
                <a:spcPct val="0"/>
              </a:spcBef>
              <a:spcAft>
                <a:spcPct val="0"/>
              </a:spcAft>
            </a:pPr>
            <a:endParaRPr lang="es-MX" sz="923" dirty="0">
              <a:latin typeface="Arial" charset="0"/>
            </a:endParaRPr>
          </a:p>
        </p:txBody>
      </p:sp>
      <p:sp>
        <p:nvSpPr>
          <p:cNvPr id="336" name="Line 331"/>
          <p:cNvSpPr>
            <a:spLocks noChangeShapeType="1"/>
          </p:cNvSpPr>
          <p:nvPr/>
        </p:nvSpPr>
        <p:spPr bwMode="auto">
          <a:xfrm>
            <a:off x="506582" y="2429133"/>
            <a:ext cx="0" cy="264198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s-MX" sz="1662"/>
          </a:p>
        </p:txBody>
      </p:sp>
      <p:sp>
        <p:nvSpPr>
          <p:cNvPr id="337" name="Título 5"/>
          <p:cNvSpPr txBox="1">
            <a:spLocks/>
          </p:cNvSpPr>
          <p:nvPr/>
        </p:nvSpPr>
        <p:spPr>
          <a:xfrm>
            <a:off x="444689" y="84798"/>
            <a:ext cx="1142492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dirty="0">
                <a:solidFill>
                  <a:srgbClr val="A42145"/>
                </a:solidFill>
                <a:latin typeface="Montserrat SemiBold" panose="00000700000000000000" pitchFamily="2" charset="0"/>
              </a:rPr>
              <a:t>Asesoría a distancia </a:t>
            </a:r>
            <a:r>
              <a:rPr lang="es-MX" dirty="0">
                <a:solidFill>
                  <a:schemeClr val="tx1">
                    <a:lumMod val="75000"/>
                    <a:lumOff val="25000"/>
                  </a:schemeClr>
                </a:solidFill>
                <a:latin typeface="Montserrat SemiBold" panose="00000700000000000000" pitchFamily="2" charset="0"/>
              </a:rPr>
              <a:t>NO COVID</a:t>
            </a:r>
            <a:br>
              <a:rPr lang="es-MX" dirty="0">
                <a:solidFill>
                  <a:srgbClr val="A42145"/>
                </a:solidFill>
                <a:latin typeface="Montserrat SemiBold" panose="00000700000000000000" pitchFamily="2" charset="0"/>
              </a:rPr>
            </a:br>
            <a:r>
              <a:rPr lang="es-ES_tradnl" sz="2800" dirty="0">
                <a:solidFill>
                  <a:srgbClr val="A42145"/>
                </a:solidFill>
                <a:latin typeface="Montserrat SemiBold" panose="00000700000000000000" pitchFamily="2" charset="0"/>
              </a:rPr>
              <a:t>Consejería de Planificación familiar</a:t>
            </a:r>
            <a:endParaRPr lang="es-MX" sz="2800" dirty="0">
              <a:solidFill>
                <a:srgbClr val="A42145"/>
              </a:solidFill>
              <a:latin typeface="Montserrat SemiBold" panose="00000700000000000000" pitchFamily="2" charset="0"/>
            </a:endParaRPr>
          </a:p>
        </p:txBody>
      </p:sp>
    </p:spTree>
    <p:extLst>
      <p:ext uri="{BB962C8B-B14F-4D97-AF65-F5344CB8AC3E}">
        <p14:creationId xmlns:p14="http://schemas.microsoft.com/office/powerpoint/2010/main" val="14304788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81000" y="503269"/>
            <a:ext cx="11424920" cy="1325563"/>
          </a:xfrm>
        </p:spPr>
        <p:txBody>
          <a:bodyPr/>
          <a:lstStyle/>
          <a:p>
            <a:r>
              <a:rPr lang="es-MX" dirty="0"/>
              <a:t>TRIAGE a distancia de casos sospechosos de COVID-19</a:t>
            </a:r>
          </a:p>
        </p:txBody>
      </p:sp>
      <p:sp>
        <p:nvSpPr>
          <p:cNvPr id="3" name="Subtítulo 2">
            <a:extLst>
              <a:ext uri="{FF2B5EF4-FFF2-40B4-BE49-F238E27FC236}">
                <a16:creationId xmlns:a16="http://schemas.microsoft.com/office/drawing/2014/main" id="{331D73AC-37E8-4FD3-AC6E-9231512D0B7C}"/>
              </a:ext>
            </a:extLst>
          </p:cNvPr>
          <p:cNvSpPr txBox="1">
            <a:spLocks/>
          </p:cNvSpPr>
          <p:nvPr/>
        </p:nvSpPr>
        <p:spPr>
          <a:xfrm>
            <a:off x="797183" y="2084698"/>
            <a:ext cx="10592553" cy="4272559"/>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404040"/>
                </a:solidFill>
                <a:latin typeface="Montserrat SemiBold" panose="000007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00000"/>
              </a:lnSpc>
            </a:pPr>
            <a:r>
              <a:rPr lang="es-ES_tradnl" sz="1800" dirty="0">
                <a:latin typeface="Montserrat" panose="00000500000000000000" pitchFamily="2" charset="0"/>
                <a:ea typeface="Times New Roman" panose="02020603050405020304" pitchFamily="18" charset="0"/>
                <a:cs typeface="Arial" panose="020B0604020202020204" pitchFamily="34" charset="0"/>
              </a:rPr>
              <a:t>Para realizar un </a:t>
            </a:r>
            <a:r>
              <a:rPr lang="es-ES_tradnl" sz="1800" dirty="0" err="1">
                <a:latin typeface="Montserrat" panose="00000500000000000000" pitchFamily="2" charset="0"/>
                <a:ea typeface="Times New Roman" panose="02020603050405020304" pitchFamily="18" charset="0"/>
                <a:cs typeface="Arial" panose="020B0604020202020204" pitchFamily="34" charset="0"/>
              </a:rPr>
              <a:t>triage</a:t>
            </a:r>
            <a:r>
              <a:rPr lang="es-ES_tradnl" sz="1800" dirty="0">
                <a:latin typeface="Montserrat" panose="00000500000000000000" pitchFamily="2" charset="0"/>
                <a:ea typeface="Times New Roman" panose="02020603050405020304" pitchFamily="18" charset="0"/>
                <a:cs typeface="Arial" panose="020B0604020202020204" pitchFamily="34" charset="0"/>
              </a:rPr>
              <a:t> a distancia de una persona que menciona tener la sospecha de haber enfermado de COVID-19. </a:t>
            </a:r>
          </a:p>
          <a:p>
            <a:pPr>
              <a:lnSpc>
                <a:spcPct val="100000"/>
              </a:lnSpc>
            </a:pPr>
            <a:r>
              <a:rPr lang="es-ES_tradnl" sz="1600" dirty="0">
                <a:latin typeface="Montserrat" panose="00000500000000000000" pitchFamily="2" charset="0"/>
                <a:ea typeface="Times New Roman" panose="02020603050405020304" pitchFamily="18" charset="0"/>
                <a:cs typeface="Arial" panose="020B0604020202020204" pitchFamily="34" charset="0"/>
              </a:rPr>
              <a:t>Con base a la información que proporcione el paciente o el familiar, pregunte cada síntoma, en caso de que la respuesta sea afirmativa marque una “X” en la celda según corresponda:</a:t>
            </a:r>
          </a:p>
          <a:p>
            <a:pPr marL="342900" indent="-342900" algn="just">
              <a:lnSpc>
                <a:spcPct val="100000"/>
              </a:lnSpc>
              <a:buFont typeface="Wingdings" panose="05000000000000000000" pitchFamily="2" charset="2"/>
              <a:buChar char=""/>
              <a:tabLst>
                <a:tab pos="4385945" algn="l"/>
                <a:tab pos="5779135" algn="l"/>
                <a:tab pos="7172325" algn="l"/>
                <a:tab pos="8565515" algn="l"/>
                <a:tab pos="9958705" algn="l"/>
                <a:tab pos="10064750" algn="l"/>
                <a:tab pos="10170795" algn="l"/>
                <a:tab pos="10276840" algn="l"/>
                <a:tab pos="10382885" algn="l"/>
                <a:tab pos="10488930" algn="l"/>
                <a:tab pos="10594975" algn="l"/>
              </a:tabLst>
            </a:pPr>
            <a:r>
              <a:rPr lang="es-MX" sz="1600" dirty="0">
                <a:latin typeface="Montserrat" panose="00000500000000000000" pitchFamily="2" charset="0"/>
                <a:ea typeface="Times New Roman" panose="02020603050405020304" pitchFamily="18" charset="0"/>
                <a:cs typeface="Arial" panose="020B0604020202020204" pitchFamily="34" charset="0"/>
              </a:rPr>
              <a:t>Fiebre</a:t>
            </a:r>
            <a:endParaRPr lang="es-MX" sz="1600" dirty="0">
              <a:latin typeface="Arial" panose="020B0604020202020204" pitchFamily="34" charset="0"/>
              <a:ea typeface="Times New Roman" panose="02020603050405020304" pitchFamily="18" charset="0"/>
              <a:cs typeface="Times New Roman" panose="02020603050405020304" pitchFamily="18" charset="0"/>
            </a:endParaRPr>
          </a:p>
          <a:p>
            <a:pPr marL="342900" indent="-342900" algn="just">
              <a:lnSpc>
                <a:spcPct val="100000"/>
              </a:lnSpc>
              <a:buFont typeface="Wingdings" panose="05000000000000000000" pitchFamily="2" charset="2"/>
              <a:buChar char=""/>
              <a:tabLst>
                <a:tab pos="4385945" algn="l"/>
                <a:tab pos="5779135" algn="l"/>
                <a:tab pos="7172325" algn="l"/>
                <a:tab pos="8565515" algn="l"/>
                <a:tab pos="9958705" algn="l"/>
                <a:tab pos="10064750" algn="l"/>
                <a:tab pos="10170795" algn="l"/>
                <a:tab pos="10276840" algn="l"/>
                <a:tab pos="10382885" algn="l"/>
                <a:tab pos="10488930" algn="l"/>
                <a:tab pos="10594975" algn="l"/>
              </a:tabLst>
            </a:pPr>
            <a:r>
              <a:rPr lang="es-MX" sz="1600" dirty="0">
                <a:latin typeface="Montserrat" panose="00000500000000000000" pitchFamily="2" charset="0"/>
                <a:ea typeface="Times New Roman" panose="02020603050405020304" pitchFamily="18" charset="0"/>
                <a:cs typeface="Arial" panose="020B0604020202020204" pitchFamily="34" charset="0"/>
              </a:rPr>
              <a:t>Escalofríos</a:t>
            </a:r>
            <a:endParaRPr lang="es-MX" sz="1600" dirty="0">
              <a:latin typeface="Arial" panose="020B0604020202020204" pitchFamily="34" charset="0"/>
              <a:ea typeface="Times New Roman" panose="02020603050405020304" pitchFamily="18" charset="0"/>
              <a:cs typeface="Times New Roman" panose="02020603050405020304" pitchFamily="18" charset="0"/>
            </a:endParaRPr>
          </a:p>
          <a:p>
            <a:pPr marL="342900" indent="-342900" algn="just">
              <a:lnSpc>
                <a:spcPct val="100000"/>
              </a:lnSpc>
              <a:buFont typeface="Wingdings" panose="05000000000000000000" pitchFamily="2" charset="2"/>
              <a:buChar char=""/>
              <a:tabLst>
                <a:tab pos="4385945" algn="l"/>
                <a:tab pos="5779135" algn="l"/>
                <a:tab pos="7172325" algn="l"/>
                <a:tab pos="8565515" algn="l"/>
                <a:tab pos="9958705" algn="l"/>
                <a:tab pos="10064750" algn="l"/>
                <a:tab pos="10170795" algn="l"/>
                <a:tab pos="10276840" algn="l"/>
                <a:tab pos="10382885" algn="l"/>
                <a:tab pos="10488930" algn="l"/>
                <a:tab pos="10594975" algn="l"/>
              </a:tabLst>
            </a:pPr>
            <a:r>
              <a:rPr lang="es-MX" sz="1600" dirty="0">
                <a:latin typeface="Montserrat" panose="00000500000000000000" pitchFamily="2" charset="0"/>
                <a:ea typeface="Times New Roman" panose="02020603050405020304" pitchFamily="18" charset="0"/>
                <a:cs typeface="Arial" panose="020B0604020202020204" pitchFamily="34" charset="0"/>
              </a:rPr>
              <a:t>Odinofagia</a:t>
            </a:r>
            <a:endParaRPr lang="es-MX" sz="1600" dirty="0">
              <a:latin typeface="Arial" panose="020B0604020202020204" pitchFamily="34" charset="0"/>
              <a:ea typeface="Times New Roman" panose="02020603050405020304" pitchFamily="18" charset="0"/>
              <a:cs typeface="Times New Roman" panose="02020603050405020304" pitchFamily="18" charset="0"/>
            </a:endParaRPr>
          </a:p>
          <a:p>
            <a:pPr marL="342900" indent="-342900" algn="just">
              <a:lnSpc>
                <a:spcPct val="100000"/>
              </a:lnSpc>
              <a:buFont typeface="Wingdings" panose="05000000000000000000" pitchFamily="2" charset="2"/>
              <a:buChar char=""/>
              <a:tabLst>
                <a:tab pos="4385945" algn="l"/>
                <a:tab pos="5779135" algn="l"/>
                <a:tab pos="7172325" algn="l"/>
                <a:tab pos="8565515" algn="l"/>
                <a:tab pos="9958705" algn="l"/>
                <a:tab pos="10064750" algn="l"/>
                <a:tab pos="10170795" algn="l"/>
                <a:tab pos="10276840" algn="l"/>
                <a:tab pos="10382885" algn="l"/>
                <a:tab pos="10488930" algn="l"/>
                <a:tab pos="10594975" algn="l"/>
              </a:tabLst>
            </a:pPr>
            <a:r>
              <a:rPr lang="es-MX" sz="1600" dirty="0">
                <a:latin typeface="Montserrat" panose="00000500000000000000" pitchFamily="2" charset="0"/>
                <a:ea typeface="Times New Roman" panose="02020603050405020304" pitchFamily="18" charset="0"/>
                <a:cs typeface="Arial" panose="020B0604020202020204" pitchFamily="34" charset="0"/>
              </a:rPr>
              <a:t>Rinorrea</a:t>
            </a:r>
            <a:endParaRPr lang="es-MX" sz="1600" dirty="0">
              <a:latin typeface="Arial" panose="020B0604020202020204" pitchFamily="34" charset="0"/>
              <a:ea typeface="Times New Roman" panose="02020603050405020304" pitchFamily="18" charset="0"/>
              <a:cs typeface="Times New Roman" panose="02020603050405020304" pitchFamily="18" charset="0"/>
            </a:endParaRPr>
          </a:p>
          <a:p>
            <a:pPr marL="342900" indent="-342900" algn="just">
              <a:lnSpc>
                <a:spcPct val="100000"/>
              </a:lnSpc>
              <a:buFont typeface="Wingdings" panose="05000000000000000000" pitchFamily="2" charset="2"/>
              <a:buChar char=""/>
              <a:tabLst>
                <a:tab pos="4385945" algn="l"/>
                <a:tab pos="5779135" algn="l"/>
                <a:tab pos="7172325" algn="l"/>
                <a:tab pos="8565515" algn="l"/>
                <a:tab pos="9958705" algn="l"/>
                <a:tab pos="10064750" algn="l"/>
                <a:tab pos="10170795" algn="l"/>
                <a:tab pos="10276840" algn="l"/>
                <a:tab pos="10382885" algn="l"/>
                <a:tab pos="10488930" algn="l"/>
                <a:tab pos="10594975" algn="l"/>
              </a:tabLst>
            </a:pPr>
            <a:r>
              <a:rPr lang="es-MX" sz="1600" dirty="0">
                <a:latin typeface="Montserrat" panose="00000500000000000000" pitchFamily="2" charset="0"/>
                <a:ea typeface="Times New Roman" panose="02020603050405020304" pitchFamily="18" charset="0"/>
                <a:cs typeface="Arial" panose="020B0604020202020204" pitchFamily="34" charset="0"/>
              </a:rPr>
              <a:t>Conjuntivitis</a:t>
            </a:r>
            <a:endParaRPr lang="es-MX" sz="1600" dirty="0">
              <a:latin typeface="Arial" panose="020B0604020202020204" pitchFamily="34" charset="0"/>
              <a:ea typeface="Times New Roman" panose="02020603050405020304" pitchFamily="18" charset="0"/>
              <a:cs typeface="Times New Roman" panose="02020603050405020304" pitchFamily="18" charset="0"/>
            </a:endParaRPr>
          </a:p>
          <a:p>
            <a:pPr marL="342900" indent="-342900" algn="just">
              <a:lnSpc>
                <a:spcPct val="100000"/>
              </a:lnSpc>
              <a:buFont typeface="Wingdings" panose="05000000000000000000" pitchFamily="2" charset="2"/>
              <a:buChar char=""/>
              <a:tabLst>
                <a:tab pos="4385945" algn="l"/>
                <a:tab pos="5779135" algn="l"/>
                <a:tab pos="7172325" algn="l"/>
                <a:tab pos="8565515" algn="l"/>
                <a:tab pos="9958705" algn="l"/>
                <a:tab pos="10064750" algn="l"/>
                <a:tab pos="10170795" algn="l"/>
                <a:tab pos="10276840" algn="l"/>
                <a:tab pos="10382885" algn="l"/>
                <a:tab pos="10488930" algn="l"/>
                <a:tab pos="10594975" algn="l"/>
              </a:tabLst>
            </a:pPr>
            <a:r>
              <a:rPr lang="es-MX" sz="1600" dirty="0">
                <a:latin typeface="Montserrat" panose="00000500000000000000" pitchFamily="2" charset="0"/>
                <a:ea typeface="Times New Roman" panose="02020603050405020304" pitchFamily="18" charset="0"/>
                <a:cs typeface="Arial" panose="020B0604020202020204" pitchFamily="34" charset="0"/>
              </a:rPr>
              <a:t>Tos</a:t>
            </a:r>
            <a:endParaRPr lang="es-MX" sz="1600" dirty="0">
              <a:latin typeface="Arial" panose="020B0604020202020204" pitchFamily="34" charset="0"/>
              <a:ea typeface="Times New Roman" panose="02020603050405020304" pitchFamily="18" charset="0"/>
              <a:cs typeface="Times New Roman" panose="02020603050405020304" pitchFamily="18" charset="0"/>
            </a:endParaRPr>
          </a:p>
          <a:p>
            <a:pPr marL="342900" indent="-342900" algn="just">
              <a:lnSpc>
                <a:spcPct val="100000"/>
              </a:lnSpc>
              <a:buFont typeface="Wingdings" panose="05000000000000000000" pitchFamily="2" charset="2"/>
              <a:buChar char=""/>
              <a:tabLst>
                <a:tab pos="4385945" algn="l"/>
                <a:tab pos="5779135" algn="l"/>
                <a:tab pos="7172325" algn="l"/>
                <a:tab pos="8565515" algn="l"/>
                <a:tab pos="9958705" algn="l"/>
                <a:tab pos="10064750" algn="l"/>
                <a:tab pos="10170795" algn="l"/>
                <a:tab pos="10276840" algn="l"/>
                <a:tab pos="10382885" algn="l"/>
                <a:tab pos="10488930" algn="l"/>
                <a:tab pos="10594975" algn="l"/>
              </a:tabLst>
            </a:pPr>
            <a:r>
              <a:rPr lang="es-MX" sz="1600" dirty="0">
                <a:latin typeface="Montserrat" panose="00000500000000000000" pitchFamily="2" charset="0"/>
                <a:ea typeface="Times New Roman" panose="02020603050405020304" pitchFamily="18" charset="0"/>
                <a:cs typeface="Arial" panose="020B0604020202020204" pitchFamily="34" charset="0"/>
              </a:rPr>
              <a:t>Cefalea</a:t>
            </a:r>
            <a:endParaRPr lang="es-MX" sz="1600" dirty="0">
              <a:latin typeface="Arial" panose="020B0604020202020204" pitchFamily="34" charset="0"/>
              <a:ea typeface="Times New Roman" panose="02020603050405020304" pitchFamily="18" charset="0"/>
              <a:cs typeface="Times New Roman" panose="02020603050405020304" pitchFamily="18" charset="0"/>
            </a:endParaRPr>
          </a:p>
          <a:p>
            <a:pPr marL="342900" indent="-342900" algn="just">
              <a:lnSpc>
                <a:spcPct val="100000"/>
              </a:lnSpc>
              <a:buFont typeface="Wingdings" panose="05000000000000000000" pitchFamily="2" charset="2"/>
              <a:buChar char=""/>
              <a:tabLst>
                <a:tab pos="4385945" algn="l"/>
                <a:tab pos="5779135" algn="l"/>
                <a:tab pos="7172325" algn="l"/>
                <a:tab pos="8565515" algn="l"/>
                <a:tab pos="9958705" algn="l"/>
                <a:tab pos="10064750" algn="l"/>
                <a:tab pos="10170795" algn="l"/>
                <a:tab pos="10276840" algn="l"/>
                <a:tab pos="10382885" algn="l"/>
                <a:tab pos="10488930" algn="l"/>
                <a:tab pos="10594975" algn="l"/>
              </a:tabLst>
            </a:pPr>
            <a:r>
              <a:rPr lang="es-MX" sz="1600" dirty="0">
                <a:latin typeface="Montserrat" panose="00000500000000000000" pitchFamily="2" charset="0"/>
                <a:ea typeface="Times New Roman" panose="02020603050405020304" pitchFamily="18" charset="0"/>
                <a:cs typeface="Arial" panose="020B0604020202020204" pitchFamily="34" charset="0"/>
              </a:rPr>
              <a:t>Mialgias</a:t>
            </a:r>
            <a:endParaRPr lang="es-MX" sz="1600" dirty="0">
              <a:latin typeface="Arial" panose="020B0604020202020204" pitchFamily="34" charset="0"/>
              <a:ea typeface="Times New Roman" panose="02020603050405020304" pitchFamily="18" charset="0"/>
              <a:cs typeface="Times New Roman" panose="02020603050405020304" pitchFamily="18" charset="0"/>
            </a:endParaRPr>
          </a:p>
          <a:p>
            <a:pPr>
              <a:lnSpc>
                <a:spcPct val="100000"/>
              </a:lnSpc>
            </a:pPr>
            <a:endParaRPr lang="es-MX" sz="1600" dirty="0">
              <a:latin typeface="Arial" panose="020B0604020202020204" pitchFamily="34" charset="0"/>
              <a:ea typeface="Times New Roman" panose="02020603050405020304" pitchFamily="18" charset="0"/>
              <a:cs typeface="Times New Roman" panose="02020603050405020304" pitchFamily="18" charset="0"/>
            </a:endParaRPr>
          </a:p>
          <a:p>
            <a:pPr>
              <a:lnSpc>
                <a:spcPct val="100000"/>
              </a:lnSpc>
            </a:pPr>
            <a:endParaRPr lang="es-ES_tradnl" sz="1600" dirty="0">
              <a:latin typeface="Montserrat Medium" panose="00000600000000000000" pitchFamily="2" charset="0"/>
              <a:ea typeface="Times New Roman" panose="02020603050405020304" pitchFamily="18" charset="0"/>
              <a:cs typeface="Arial" panose="020B0604020202020204" pitchFamily="34" charset="0"/>
            </a:endParaRPr>
          </a:p>
          <a:p>
            <a:pPr>
              <a:lnSpc>
                <a:spcPct val="100000"/>
              </a:lnSpc>
            </a:pPr>
            <a:endParaRPr lang="es-ES_tradnl" sz="1600" dirty="0">
              <a:latin typeface="Montserrat Medium" panose="00000600000000000000" pitchFamily="2" charset="0"/>
              <a:ea typeface="Times New Roman" panose="02020603050405020304" pitchFamily="18" charset="0"/>
              <a:cs typeface="Arial" panose="020B0604020202020204" pitchFamily="34" charset="0"/>
            </a:endParaRPr>
          </a:p>
          <a:p>
            <a:pPr>
              <a:lnSpc>
                <a:spcPct val="100000"/>
              </a:lnSpc>
            </a:pPr>
            <a:endParaRPr lang="es-MX" sz="1600" dirty="0">
              <a:latin typeface="Montserrat Medium" panose="00000600000000000000" pitchFamily="2" charset="0"/>
              <a:ea typeface="Times New Roman" panose="02020603050405020304" pitchFamily="18" charset="0"/>
              <a:cs typeface="Times New Roman" panose="02020603050405020304" pitchFamily="18" charset="0"/>
            </a:endParaRPr>
          </a:p>
          <a:p>
            <a:pPr>
              <a:lnSpc>
                <a:spcPct val="100000"/>
              </a:lnSpc>
            </a:pPr>
            <a:endParaRPr lang="es-MX" sz="1600" dirty="0"/>
          </a:p>
        </p:txBody>
      </p:sp>
      <p:sp>
        <p:nvSpPr>
          <p:cNvPr id="4" name="Rectángulo 3"/>
          <p:cNvSpPr/>
          <p:nvPr/>
        </p:nvSpPr>
        <p:spPr>
          <a:xfrm>
            <a:off x="5353426" y="3516068"/>
            <a:ext cx="6096000" cy="2585323"/>
          </a:xfrm>
          <a:prstGeom prst="rect">
            <a:avLst/>
          </a:prstGeom>
        </p:spPr>
        <p:txBody>
          <a:bodyPr>
            <a:spAutoFit/>
          </a:bodyPr>
          <a:lstStyle/>
          <a:p>
            <a:pPr algn="just">
              <a:spcBef>
                <a:spcPts val="1000"/>
              </a:spcBef>
              <a:buFont typeface="Wingdings" panose="05000000000000000000" pitchFamily="2" charset="2"/>
              <a:buChar char=""/>
              <a:tabLst>
                <a:tab pos="4385945" algn="l"/>
                <a:tab pos="5779135" algn="l"/>
                <a:tab pos="7172325" algn="l"/>
                <a:tab pos="8565515" algn="l"/>
                <a:tab pos="9958705" algn="l"/>
                <a:tab pos="10064750" algn="l"/>
                <a:tab pos="10170795" algn="l"/>
                <a:tab pos="10276840" algn="l"/>
                <a:tab pos="10382885" algn="l"/>
                <a:tab pos="10488930" algn="l"/>
                <a:tab pos="10594975" algn="l"/>
              </a:tabLst>
            </a:pPr>
            <a:r>
              <a:rPr lang="es-MX" sz="1600" dirty="0">
                <a:solidFill>
                  <a:srgbClr val="404040"/>
                </a:solidFill>
                <a:latin typeface="Montserrat" panose="00000500000000000000" pitchFamily="2" charset="0"/>
                <a:ea typeface="Times New Roman" panose="02020603050405020304" pitchFamily="18" charset="0"/>
                <a:cs typeface="Arial" panose="020B0604020202020204" pitchFamily="34" charset="0"/>
              </a:rPr>
              <a:t>Artralgias</a:t>
            </a:r>
          </a:p>
          <a:p>
            <a:pPr algn="just">
              <a:spcBef>
                <a:spcPts val="1000"/>
              </a:spcBef>
              <a:buFont typeface="Wingdings" panose="05000000000000000000" pitchFamily="2" charset="2"/>
              <a:buChar char=""/>
              <a:tabLst>
                <a:tab pos="4385945" algn="l"/>
                <a:tab pos="5779135" algn="l"/>
                <a:tab pos="7172325" algn="l"/>
                <a:tab pos="8565515" algn="l"/>
                <a:tab pos="9958705" algn="l"/>
                <a:tab pos="10064750" algn="l"/>
                <a:tab pos="10170795" algn="l"/>
                <a:tab pos="10276840" algn="l"/>
                <a:tab pos="10382885" algn="l"/>
                <a:tab pos="10488930" algn="l"/>
                <a:tab pos="10594975" algn="l"/>
              </a:tabLst>
            </a:pPr>
            <a:r>
              <a:rPr lang="es-MX" sz="1600" dirty="0">
                <a:solidFill>
                  <a:srgbClr val="404040"/>
                </a:solidFill>
                <a:latin typeface="Montserrat" panose="00000500000000000000" pitchFamily="2" charset="0"/>
                <a:ea typeface="Times New Roman" panose="02020603050405020304" pitchFamily="18" charset="0"/>
                <a:cs typeface="Arial" panose="020B0604020202020204" pitchFamily="34" charset="0"/>
              </a:rPr>
              <a:t>Ataque al estado general</a:t>
            </a:r>
          </a:p>
          <a:p>
            <a:pPr algn="just">
              <a:spcBef>
                <a:spcPts val="1000"/>
              </a:spcBef>
              <a:buFont typeface="Wingdings" panose="05000000000000000000" pitchFamily="2" charset="2"/>
              <a:buChar char=""/>
              <a:tabLst>
                <a:tab pos="4385945" algn="l"/>
                <a:tab pos="5779135" algn="l"/>
                <a:tab pos="7172325" algn="l"/>
                <a:tab pos="8565515" algn="l"/>
                <a:tab pos="9958705" algn="l"/>
                <a:tab pos="10064750" algn="l"/>
                <a:tab pos="10170795" algn="l"/>
                <a:tab pos="10276840" algn="l"/>
                <a:tab pos="10382885" algn="l"/>
                <a:tab pos="10488930" algn="l"/>
                <a:tab pos="10594975" algn="l"/>
              </a:tabLst>
            </a:pPr>
            <a:r>
              <a:rPr lang="es-MX" sz="1600" dirty="0">
                <a:solidFill>
                  <a:srgbClr val="404040"/>
                </a:solidFill>
                <a:latin typeface="Montserrat" panose="00000500000000000000" pitchFamily="2" charset="0"/>
                <a:ea typeface="Times New Roman" panose="02020603050405020304" pitchFamily="18" charset="0"/>
                <a:cs typeface="Arial" panose="020B0604020202020204" pitchFamily="34" charset="0"/>
              </a:rPr>
              <a:t>Diarrea y/o Vómito</a:t>
            </a:r>
          </a:p>
          <a:p>
            <a:pPr algn="just">
              <a:spcBef>
                <a:spcPts val="1000"/>
              </a:spcBef>
              <a:buFont typeface="Wingdings" panose="05000000000000000000" pitchFamily="2" charset="2"/>
              <a:buChar char=""/>
              <a:tabLst>
                <a:tab pos="4385945" algn="l"/>
                <a:tab pos="5779135" algn="l"/>
                <a:tab pos="7172325" algn="l"/>
                <a:tab pos="8565515" algn="l"/>
                <a:tab pos="9958705" algn="l"/>
                <a:tab pos="10064750" algn="l"/>
                <a:tab pos="10170795" algn="l"/>
                <a:tab pos="10276840" algn="l"/>
                <a:tab pos="10382885" algn="l"/>
                <a:tab pos="10488930" algn="l"/>
                <a:tab pos="10594975" algn="l"/>
              </a:tabLst>
            </a:pPr>
            <a:r>
              <a:rPr lang="es-MX" sz="1600" dirty="0">
                <a:solidFill>
                  <a:srgbClr val="404040"/>
                </a:solidFill>
                <a:latin typeface="Montserrat" panose="00000500000000000000" pitchFamily="2" charset="0"/>
                <a:ea typeface="Times New Roman" panose="02020603050405020304" pitchFamily="18" charset="0"/>
                <a:cs typeface="Arial" panose="020B0604020202020204" pitchFamily="34" charset="0"/>
              </a:rPr>
              <a:t>Dolor torácico</a:t>
            </a:r>
          </a:p>
          <a:p>
            <a:pPr algn="just">
              <a:spcBef>
                <a:spcPts val="1000"/>
              </a:spcBef>
              <a:buFont typeface="Wingdings" panose="05000000000000000000" pitchFamily="2" charset="2"/>
              <a:buChar char=""/>
              <a:tabLst>
                <a:tab pos="4385945" algn="l"/>
                <a:tab pos="5779135" algn="l"/>
                <a:tab pos="7172325" algn="l"/>
                <a:tab pos="8565515" algn="l"/>
                <a:tab pos="9958705" algn="l"/>
                <a:tab pos="10064750" algn="l"/>
                <a:tab pos="10170795" algn="l"/>
                <a:tab pos="10276840" algn="l"/>
                <a:tab pos="10382885" algn="l"/>
                <a:tab pos="10488930" algn="l"/>
                <a:tab pos="10594975" algn="l"/>
              </a:tabLst>
            </a:pPr>
            <a:r>
              <a:rPr lang="es-MX" sz="1600" dirty="0">
                <a:solidFill>
                  <a:srgbClr val="404040"/>
                </a:solidFill>
                <a:latin typeface="Montserrat" panose="00000500000000000000" pitchFamily="2" charset="0"/>
                <a:ea typeface="Times New Roman" panose="02020603050405020304" pitchFamily="18" charset="0"/>
                <a:cs typeface="Arial" panose="020B0604020202020204" pitchFamily="34" charset="0"/>
              </a:rPr>
              <a:t>Disnea</a:t>
            </a:r>
          </a:p>
          <a:p>
            <a:pPr algn="just">
              <a:spcBef>
                <a:spcPts val="1000"/>
              </a:spcBef>
              <a:buFont typeface="Wingdings" panose="05000000000000000000" pitchFamily="2" charset="2"/>
              <a:buChar char=""/>
              <a:tabLst>
                <a:tab pos="4385945" algn="l"/>
                <a:tab pos="5779135" algn="l"/>
                <a:tab pos="7172325" algn="l"/>
                <a:tab pos="8565515" algn="l"/>
                <a:tab pos="9958705" algn="l"/>
                <a:tab pos="10064750" algn="l"/>
                <a:tab pos="10170795" algn="l"/>
                <a:tab pos="10276840" algn="l"/>
                <a:tab pos="10382885" algn="l"/>
                <a:tab pos="10488930" algn="l"/>
                <a:tab pos="10594975" algn="l"/>
              </a:tabLst>
            </a:pPr>
            <a:r>
              <a:rPr lang="es-MX" sz="1600" dirty="0">
                <a:solidFill>
                  <a:srgbClr val="404040"/>
                </a:solidFill>
                <a:latin typeface="Montserrat" panose="00000500000000000000" pitchFamily="2" charset="0"/>
                <a:ea typeface="Times New Roman" panose="02020603050405020304" pitchFamily="18" charset="0"/>
                <a:cs typeface="Arial" panose="020B0604020202020204" pitchFamily="34" charset="0"/>
              </a:rPr>
              <a:t>Disgeusia y/o Anosmia</a:t>
            </a:r>
          </a:p>
          <a:p>
            <a:pPr algn="just">
              <a:spcBef>
                <a:spcPts val="1000"/>
              </a:spcBef>
              <a:buFont typeface="Wingdings" panose="05000000000000000000" pitchFamily="2" charset="2"/>
              <a:buChar char=""/>
              <a:tabLst>
                <a:tab pos="4385945" algn="l"/>
                <a:tab pos="5779135" algn="l"/>
                <a:tab pos="7172325" algn="l"/>
                <a:tab pos="8565515" algn="l"/>
                <a:tab pos="9958705" algn="l"/>
                <a:tab pos="10064750" algn="l"/>
                <a:tab pos="10170795" algn="l"/>
                <a:tab pos="10276840" algn="l"/>
                <a:tab pos="10382885" algn="l"/>
                <a:tab pos="10488930" algn="l"/>
                <a:tab pos="10594975" algn="l"/>
              </a:tabLst>
            </a:pPr>
            <a:r>
              <a:rPr lang="es-MX" sz="1600" dirty="0">
                <a:solidFill>
                  <a:srgbClr val="404040"/>
                </a:solidFill>
                <a:latin typeface="Montserrat" panose="00000500000000000000" pitchFamily="2" charset="0"/>
                <a:ea typeface="Times New Roman" panose="02020603050405020304" pitchFamily="18" charset="0"/>
                <a:cs typeface="Arial" panose="020B0604020202020204" pitchFamily="34" charset="0"/>
              </a:rPr>
              <a:t>Otro</a:t>
            </a:r>
          </a:p>
        </p:txBody>
      </p:sp>
    </p:spTree>
    <p:extLst>
      <p:ext uri="{BB962C8B-B14F-4D97-AF65-F5344CB8AC3E}">
        <p14:creationId xmlns:p14="http://schemas.microsoft.com/office/powerpoint/2010/main" val="3976472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81000" y="507923"/>
            <a:ext cx="11424920" cy="1325563"/>
          </a:xfrm>
        </p:spPr>
        <p:txBody>
          <a:bodyPr/>
          <a:lstStyle/>
          <a:p>
            <a:r>
              <a:rPr lang="es-MX" dirty="0"/>
              <a:t>TRIAGE a distancia de casos sospechosos de COVID-19 </a:t>
            </a:r>
            <a:r>
              <a:rPr lang="es-MX" sz="3200" dirty="0">
                <a:solidFill>
                  <a:srgbClr val="235D3C"/>
                </a:solidFill>
              </a:rPr>
              <a:t>Comorbilidades</a:t>
            </a:r>
            <a:endParaRPr lang="es-MX" dirty="0">
              <a:solidFill>
                <a:srgbClr val="235D3C"/>
              </a:solidFill>
            </a:endParaRPr>
          </a:p>
        </p:txBody>
      </p:sp>
      <p:sp>
        <p:nvSpPr>
          <p:cNvPr id="4" name="Subtítulo 2">
            <a:extLst>
              <a:ext uri="{FF2B5EF4-FFF2-40B4-BE49-F238E27FC236}">
                <a16:creationId xmlns:a16="http://schemas.microsoft.com/office/drawing/2014/main" id="{331D73AC-37E8-4FD3-AC6E-9231512D0B7C}"/>
              </a:ext>
            </a:extLst>
          </p:cNvPr>
          <p:cNvSpPr txBox="1">
            <a:spLocks/>
          </p:cNvSpPr>
          <p:nvPr/>
        </p:nvSpPr>
        <p:spPr>
          <a:xfrm>
            <a:off x="171541" y="1489716"/>
            <a:ext cx="10592553" cy="452607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404040"/>
                </a:solidFill>
                <a:latin typeface="Montserrat SemiBold" panose="000007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s-ES_tradnl" sz="1800" dirty="0">
              <a:latin typeface="Montserrat" panose="00000500000000000000" pitchFamily="2" charset="0"/>
              <a:ea typeface="Times New Roman" panose="02020603050405020304" pitchFamily="18" charset="0"/>
              <a:cs typeface="Arial" panose="020B0604020202020204" pitchFamily="34" charset="0"/>
            </a:endParaRPr>
          </a:p>
          <a:p>
            <a:r>
              <a:rPr lang="es-ES_tradnl" sz="1800" dirty="0">
                <a:latin typeface="Montserrat" panose="00000500000000000000" pitchFamily="2" charset="0"/>
                <a:ea typeface="Times New Roman" panose="02020603050405020304" pitchFamily="18" charset="0"/>
                <a:cs typeface="Arial" panose="020B0604020202020204" pitchFamily="34" charset="0"/>
              </a:rPr>
              <a:t>Posteriormente pregunte y registre las </a:t>
            </a:r>
            <a:r>
              <a:rPr lang="es-ES_tradnl" sz="1800" b="1" dirty="0">
                <a:latin typeface="Montserrat" panose="00000500000000000000" pitchFamily="2" charset="0"/>
                <a:ea typeface="Times New Roman" panose="02020603050405020304" pitchFamily="18" charset="0"/>
                <a:cs typeface="Arial" panose="020B0604020202020204" pitchFamily="34" charset="0"/>
              </a:rPr>
              <a:t>comorbilidades</a:t>
            </a:r>
            <a:r>
              <a:rPr lang="es-ES_tradnl" sz="1800" dirty="0">
                <a:latin typeface="Montserrat" panose="00000500000000000000" pitchFamily="2" charset="0"/>
                <a:ea typeface="Times New Roman" panose="02020603050405020304" pitchFamily="18" charset="0"/>
                <a:cs typeface="Arial" panose="020B0604020202020204" pitchFamily="34" charset="0"/>
              </a:rPr>
              <a:t> que presenta la persona evaluada según corresponda:</a:t>
            </a:r>
            <a:endParaRPr lang="es-MX" sz="1800" dirty="0">
              <a:latin typeface="Arial" panose="020B0604020202020204" pitchFamily="34" charset="0"/>
              <a:ea typeface="Times New Roman" panose="02020603050405020304" pitchFamily="18" charset="0"/>
              <a:cs typeface="Times New Roman" panose="02020603050405020304" pitchFamily="18" charset="0"/>
            </a:endParaRPr>
          </a:p>
          <a:p>
            <a:pPr marL="342900" indent="-342900" algn="just">
              <a:buFont typeface="Wingdings" panose="05000000000000000000" pitchFamily="2" charset="2"/>
              <a:buChar char=""/>
              <a:tabLst>
                <a:tab pos="4385945" algn="l"/>
                <a:tab pos="5779135" algn="l"/>
                <a:tab pos="7172325" algn="l"/>
                <a:tab pos="8565515" algn="l"/>
                <a:tab pos="9958705" algn="l"/>
                <a:tab pos="10064750" algn="l"/>
                <a:tab pos="10170795" algn="l"/>
                <a:tab pos="10276840" algn="l"/>
                <a:tab pos="10382885" algn="l"/>
                <a:tab pos="10488930" algn="l"/>
                <a:tab pos="10594975" algn="l"/>
              </a:tabLst>
            </a:pPr>
            <a:r>
              <a:rPr lang="es-MX" sz="1800" b="1" dirty="0">
                <a:latin typeface="Montserrat" panose="00000500000000000000" pitchFamily="2" charset="0"/>
                <a:ea typeface="Times New Roman" panose="02020603050405020304" pitchFamily="18" charset="0"/>
                <a:cs typeface="Arial" panose="020B0604020202020204" pitchFamily="34" charset="0"/>
              </a:rPr>
              <a:t>Embarazo</a:t>
            </a:r>
            <a:r>
              <a:rPr lang="es-MX" sz="1800" dirty="0">
                <a:latin typeface="Montserrat" panose="00000500000000000000" pitchFamily="2" charset="0"/>
                <a:ea typeface="Times New Roman" panose="02020603050405020304" pitchFamily="18" charset="0"/>
                <a:cs typeface="Arial" panose="020B0604020202020204" pitchFamily="34" charset="0"/>
              </a:rPr>
              <a:t>: semanas de gestación.</a:t>
            </a:r>
            <a:endParaRPr lang="es-MX" sz="1800" dirty="0">
              <a:latin typeface="Arial" panose="020B0604020202020204" pitchFamily="34" charset="0"/>
              <a:ea typeface="Times New Roman" panose="02020603050405020304" pitchFamily="18" charset="0"/>
              <a:cs typeface="Times New Roman" panose="02020603050405020304" pitchFamily="18" charset="0"/>
            </a:endParaRPr>
          </a:p>
          <a:p>
            <a:pPr marL="342900" indent="-342900" algn="just">
              <a:buFont typeface="Wingdings" panose="05000000000000000000" pitchFamily="2" charset="2"/>
              <a:buChar char=""/>
              <a:tabLst>
                <a:tab pos="4385945" algn="l"/>
                <a:tab pos="5779135" algn="l"/>
                <a:tab pos="7172325" algn="l"/>
                <a:tab pos="8565515" algn="l"/>
                <a:tab pos="9958705" algn="l"/>
                <a:tab pos="10064750" algn="l"/>
                <a:tab pos="10170795" algn="l"/>
                <a:tab pos="10276840" algn="l"/>
                <a:tab pos="10382885" algn="l"/>
                <a:tab pos="10488930" algn="l"/>
                <a:tab pos="10594975" algn="l"/>
              </a:tabLst>
            </a:pPr>
            <a:r>
              <a:rPr lang="es-MX" sz="1800" b="1" dirty="0">
                <a:latin typeface="Montserrat" panose="00000500000000000000" pitchFamily="2" charset="0"/>
                <a:ea typeface="Times New Roman" panose="02020603050405020304" pitchFamily="18" charset="0"/>
                <a:cs typeface="Arial" panose="020B0604020202020204" pitchFamily="34" charset="0"/>
              </a:rPr>
              <a:t>Puerperio</a:t>
            </a:r>
            <a:r>
              <a:rPr lang="es-MX" sz="1800" dirty="0">
                <a:latin typeface="Montserrat" panose="00000500000000000000" pitchFamily="2" charset="0"/>
                <a:ea typeface="Times New Roman" panose="02020603050405020304" pitchFamily="18" charset="0"/>
                <a:cs typeface="Arial" panose="020B0604020202020204" pitchFamily="34" charset="0"/>
              </a:rPr>
              <a:t>: días posterior al parto o cesárea</a:t>
            </a:r>
          </a:p>
          <a:p>
            <a:pPr marL="342900" indent="-342900" algn="just">
              <a:buFont typeface="Wingdings" panose="05000000000000000000" pitchFamily="2" charset="2"/>
              <a:buChar char=""/>
              <a:tabLst>
                <a:tab pos="4385945" algn="l"/>
                <a:tab pos="5779135" algn="l"/>
                <a:tab pos="7172325" algn="l"/>
                <a:tab pos="8565515" algn="l"/>
                <a:tab pos="9958705" algn="l"/>
                <a:tab pos="10064750" algn="l"/>
                <a:tab pos="10170795" algn="l"/>
                <a:tab pos="10276840" algn="l"/>
                <a:tab pos="10382885" algn="l"/>
                <a:tab pos="10488930" algn="l"/>
                <a:tab pos="10594975" algn="l"/>
              </a:tabLst>
            </a:pPr>
            <a:endParaRPr lang="es-MX" sz="1800" dirty="0">
              <a:latin typeface="Arial" panose="020B0604020202020204" pitchFamily="34" charset="0"/>
              <a:ea typeface="Times New Roman" panose="02020603050405020304" pitchFamily="18" charset="0"/>
              <a:cs typeface="Times New Roman" panose="02020603050405020304" pitchFamily="18" charset="0"/>
            </a:endParaRPr>
          </a:p>
          <a:p>
            <a:pPr algn="just">
              <a:tabLst>
                <a:tab pos="4385945" algn="l"/>
                <a:tab pos="5779135" algn="l"/>
                <a:tab pos="7172325" algn="l"/>
                <a:tab pos="8565515" algn="l"/>
                <a:tab pos="9958705" algn="l"/>
                <a:tab pos="10064750" algn="l"/>
                <a:tab pos="10170795" algn="l"/>
                <a:tab pos="10276840" algn="l"/>
                <a:tab pos="10382885" algn="l"/>
                <a:tab pos="10488930" algn="l"/>
                <a:tab pos="10594975" algn="l"/>
              </a:tabLst>
            </a:pPr>
            <a:r>
              <a:rPr lang="es-MX" sz="1800" dirty="0">
                <a:latin typeface="Montserrat" panose="00000500000000000000" pitchFamily="2" charset="0"/>
                <a:ea typeface="Times New Roman" panose="02020603050405020304" pitchFamily="18" charset="0"/>
                <a:cs typeface="Arial" panose="020B0604020202020204" pitchFamily="34" charset="0"/>
              </a:rPr>
              <a:t>Marcar una “X” si la respuesta es afirmativa</a:t>
            </a:r>
          </a:p>
          <a:p>
            <a:pPr marL="342900" indent="-342900" algn="just">
              <a:buFont typeface="Wingdings" panose="05000000000000000000" pitchFamily="2" charset="2"/>
              <a:buChar char=""/>
              <a:tabLst>
                <a:tab pos="4385945" algn="l"/>
                <a:tab pos="5779135" algn="l"/>
                <a:tab pos="7172325" algn="l"/>
                <a:tab pos="8565515" algn="l"/>
                <a:tab pos="9958705" algn="l"/>
                <a:tab pos="10064750" algn="l"/>
                <a:tab pos="10170795" algn="l"/>
                <a:tab pos="10276840" algn="l"/>
                <a:tab pos="10382885" algn="l"/>
                <a:tab pos="10488930" algn="l"/>
                <a:tab pos="10594975" algn="l"/>
              </a:tabLst>
            </a:pPr>
            <a:r>
              <a:rPr lang="es-MX" sz="1800" dirty="0">
                <a:latin typeface="Montserrat" panose="00000500000000000000" pitchFamily="2" charset="0"/>
                <a:ea typeface="Times New Roman" panose="02020603050405020304" pitchFamily="18" charset="0"/>
                <a:cs typeface="Arial" panose="020B0604020202020204" pitchFamily="34" charset="0"/>
              </a:rPr>
              <a:t>Obesidad</a:t>
            </a:r>
            <a:endParaRPr lang="es-MX" sz="1800" dirty="0">
              <a:latin typeface="Arial" panose="020B0604020202020204" pitchFamily="34" charset="0"/>
              <a:ea typeface="Times New Roman" panose="02020603050405020304" pitchFamily="18" charset="0"/>
              <a:cs typeface="Times New Roman" panose="02020603050405020304" pitchFamily="18" charset="0"/>
            </a:endParaRPr>
          </a:p>
          <a:p>
            <a:pPr marL="342900" indent="-342900" algn="just">
              <a:buFont typeface="Wingdings" panose="05000000000000000000" pitchFamily="2" charset="2"/>
              <a:buChar char=""/>
              <a:tabLst>
                <a:tab pos="4385945" algn="l"/>
                <a:tab pos="5779135" algn="l"/>
                <a:tab pos="7172325" algn="l"/>
                <a:tab pos="8565515" algn="l"/>
                <a:tab pos="9958705" algn="l"/>
                <a:tab pos="10064750" algn="l"/>
                <a:tab pos="10170795" algn="l"/>
                <a:tab pos="10276840" algn="l"/>
                <a:tab pos="10382885" algn="l"/>
                <a:tab pos="10488930" algn="l"/>
                <a:tab pos="10594975" algn="l"/>
              </a:tabLst>
            </a:pPr>
            <a:r>
              <a:rPr lang="es-MX" sz="1800" dirty="0">
                <a:latin typeface="Montserrat" panose="00000500000000000000" pitchFamily="2" charset="0"/>
                <a:ea typeface="Times New Roman" panose="02020603050405020304" pitchFamily="18" charset="0"/>
                <a:cs typeface="Arial" panose="020B0604020202020204" pitchFamily="34" charset="0"/>
              </a:rPr>
              <a:t>Diabetes</a:t>
            </a:r>
            <a:endParaRPr lang="es-MX" sz="1800" dirty="0">
              <a:latin typeface="Arial" panose="020B0604020202020204" pitchFamily="34" charset="0"/>
              <a:ea typeface="Times New Roman" panose="02020603050405020304" pitchFamily="18" charset="0"/>
              <a:cs typeface="Times New Roman" panose="02020603050405020304" pitchFamily="18" charset="0"/>
            </a:endParaRPr>
          </a:p>
          <a:p>
            <a:pPr marL="342900" indent="-342900" algn="just">
              <a:buFont typeface="Wingdings" panose="05000000000000000000" pitchFamily="2" charset="2"/>
              <a:buChar char=""/>
              <a:tabLst>
                <a:tab pos="4385945" algn="l"/>
                <a:tab pos="5779135" algn="l"/>
                <a:tab pos="7172325" algn="l"/>
                <a:tab pos="8565515" algn="l"/>
                <a:tab pos="9958705" algn="l"/>
                <a:tab pos="10064750" algn="l"/>
                <a:tab pos="10170795" algn="l"/>
                <a:tab pos="10276840" algn="l"/>
                <a:tab pos="10382885" algn="l"/>
                <a:tab pos="10488930" algn="l"/>
                <a:tab pos="10594975" algn="l"/>
              </a:tabLst>
            </a:pPr>
            <a:r>
              <a:rPr lang="es-MX" sz="1800" dirty="0">
                <a:latin typeface="Montserrat" panose="00000500000000000000" pitchFamily="2" charset="0"/>
                <a:ea typeface="Times New Roman" panose="02020603050405020304" pitchFamily="18" charset="0"/>
                <a:cs typeface="Arial" panose="020B0604020202020204" pitchFamily="34" charset="0"/>
              </a:rPr>
              <a:t>Hipertensión</a:t>
            </a:r>
            <a:endParaRPr lang="es-MX" sz="1800" dirty="0">
              <a:latin typeface="Arial" panose="020B0604020202020204" pitchFamily="34" charset="0"/>
              <a:ea typeface="Times New Roman" panose="02020603050405020304" pitchFamily="18" charset="0"/>
              <a:cs typeface="Times New Roman" panose="02020603050405020304" pitchFamily="18" charset="0"/>
            </a:endParaRPr>
          </a:p>
          <a:p>
            <a:pPr marL="342900" indent="-342900" algn="just">
              <a:buFont typeface="Wingdings" panose="05000000000000000000" pitchFamily="2" charset="2"/>
              <a:buChar char=""/>
              <a:tabLst>
                <a:tab pos="4385945" algn="l"/>
                <a:tab pos="5779135" algn="l"/>
                <a:tab pos="7172325" algn="l"/>
                <a:tab pos="8565515" algn="l"/>
                <a:tab pos="9958705" algn="l"/>
                <a:tab pos="10064750" algn="l"/>
                <a:tab pos="10170795" algn="l"/>
                <a:tab pos="10276840" algn="l"/>
                <a:tab pos="10382885" algn="l"/>
                <a:tab pos="10488930" algn="l"/>
                <a:tab pos="10594975" algn="l"/>
              </a:tabLst>
            </a:pPr>
            <a:r>
              <a:rPr lang="es-MX" sz="1800" dirty="0">
                <a:latin typeface="Montserrat" panose="00000500000000000000" pitchFamily="2" charset="0"/>
                <a:ea typeface="Times New Roman" panose="02020603050405020304" pitchFamily="18" charset="0"/>
                <a:cs typeface="Arial" panose="020B0604020202020204" pitchFamily="34" charset="0"/>
              </a:rPr>
              <a:t>Enfermedad cardiovascular</a:t>
            </a:r>
          </a:p>
          <a:p>
            <a:pPr marL="342900" indent="-342900" algn="just">
              <a:buFont typeface="Wingdings" panose="05000000000000000000" pitchFamily="2" charset="2"/>
              <a:buChar char=""/>
              <a:tabLst>
                <a:tab pos="4385945" algn="l"/>
                <a:tab pos="5779135" algn="l"/>
                <a:tab pos="7172325" algn="l"/>
                <a:tab pos="8565515" algn="l"/>
                <a:tab pos="9958705" algn="l"/>
                <a:tab pos="10064750" algn="l"/>
                <a:tab pos="10170795" algn="l"/>
                <a:tab pos="10276840" algn="l"/>
                <a:tab pos="10382885" algn="l"/>
                <a:tab pos="10488930" algn="l"/>
                <a:tab pos="10594975" algn="l"/>
              </a:tabLst>
            </a:pPr>
            <a:r>
              <a:rPr lang="es-MX" sz="1800" dirty="0">
                <a:latin typeface="Montserrat" panose="00000500000000000000" pitchFamily="2" charset="0"/>
                <a:ea typeface="Times New Roman" panose="02020603050405020304" pitchFamily="18" charset="0"/>
                <a:cs typeface="Arial" panose="020B0604020202020204" pitchFamily="34" charset="0"/>
              </a:rPr>
              <a:t>Asma</a:t>
            </a:r>
          </a:p>
          <a:p>
            <a:pPr marL="342900" indent="-342900" algn="just">
              <a:buFont typeface="Wingdings" panose="05000000000000000000" pitchFamily="2" charset="2"/>
              <a:buChar char=""/>
              <a:tabLst>
                <a:tab pos="4385945" algn="l"/>
                <a:tab pos="5779135" algn="l"/>
                <a:tab pos="7172325" algn="l"/>
                <a:tab pos="8565515" algn="l"/>
                <a:tab pos="9958705" algn="l"/>
                <a:tab pos="10064750" algn="l"/>
                <a:tab pos="10170795" algn="l"/>
                <a:tab pos="10276840" algn="l"/>
                <a:tab pos="10382885" algn="l"/>
                <a:tab pos="10488930" algn="l"/>
                <a:tab pos="10594975" algn="l"/>
              </a:tabLst>
            </a:pPr>
            <a:r>
              <a:rPr lang="es-MX" sz="1800" dirty="0">
                <a:latin typeface="Montserrat" panose="00000500000000000000" pitchFamily="2" charset="0"/>
                <a:ea typeface="Times New Roman" panose="02020603050405020304" pitchFamily="18" charset="0"/>
                <a:cs typeface="Arial" panose="020B0604020202020204" pitchFamily="34" charset="0"/>
              </a:rPr>
              <a:t>EPOC</a:t>
            </a:r>
            <a:endParaRPr lang="es-ES_tradnl" sz="1800" dirty="0">
              <a:latin typeface="Montserrat Medium" panose="00000600000000000000" pitchFamily="2" charset="0"/>
              <a:ea typeface="Times New Roman" panose="02020603050405020304" pitchFamily="18" charset="0"/>
              <a:cs typeface="Arial" panose="020B0604020202020204" pitchFamily="34" charset="0"/>
            </a:endParaRPr>
          </a:p>
        </p:txBody>
      </p:sp>
      <p:sp>
        <p:nvSpPr>
          <p:cNvPr id="5" name="Subtítulo 2">
            <a:extLst>
              <a:ext uri="{FF2B5EF4-FFF2-40B4-BE49-F238E27FC236}">
                <a16:creationId xmlns:a16="http://schemas.microsoft.com/office/drawing/2014/main" id="{331D73AC-37E8-4FD3-AC6E-9231512D0B7C}"/>
              </a:ext>
            </a:extLst>
          </p:cNvPr>
          <p:cNvSpPr txBox="1">
            <a:spLocks/>
          </p:cNvSpPr>
          <p:nvPr/>
        </p:nvSpPr>
        <p:spPr>
          <a:xfrm>
            <a:off x="5844898" y="4056030"/>
            <a:ext cx="6169569" cy="2521233"/>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404040"/>
                </a:solidFill>
                <a:latin typeface="Montserrat SemiBold" panose="000007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gn="just">
              <a:buFont typeface="Wingdings" panose="05000000000000000000" pitchFamily="2" charset="2"/>
              <a:buChar char=""/>
              <a:tabLst>
                <a:tab pos="4385945" algn="l"/>
                <a:tab pos="5779135" algn="l"/>
                <a:tab pos="7172325" algn="l"/>
                <a:tab pos="8565515" algn="l"/>
                <a:tab pos="9958705" algn="l"/>
                <a:tab pos="10064750" algn="l"/>
                <a:tab pos="10170795" algn="l"/>
                <a:tab pos="10276840" algn="l"/>
                <a:tab pos="10382885" algn="l"/>
                <a:tab pos="10488930" algn="l"/>
                <a:tab pos="10594975" algn="l"/>
              </a:tabLst>
            </a:pPr>
            <a:r>
              <a:rPr lang="es-MX" sz="1800" dirty="0">
                <a:latin typeface="Montserrat" panose="00000500000000000000" pitchFamily="2" charset="0"/>
                <a:ea typeface="Times New Roman" panose="02020603050405020304" pitchFamily="18" charset="0"/>
                <a:cs typeface="Arial" panose="020B0604020202020204" pitchFamily="34" charset="0"/>
              </a:rPr>
              <a:t>Inmunosupresión diferente a VIH/SIDA.</a:t>
            </a:r>
            <a:endParaRPr lang="es-MX" sz="1800" dirty="0">
              <a:latin typeface="Montserrat" panose="00000500000000000000" pitchFamily="2" charset="0"/>
              <a:ea typeface="Times New Roman" panose="02020603050405020304" pitchFamily="18" charset="0"/>
              <a:cs typeface="Times New Roman" panose="02020603050405020304" pitchFamily="18" charset="0"/>
            </a:endParaRPr>
          </a:p>
          <a:p>
            <a:pPr marL="342900" indent="-342900" algn="just">
              <a:buFont typeface="Wingdings" panose="05000000000000000000" pitchFamily="2" charset="2"/>
              <a:buChar char=""/>
              <a:tabLst>
                <a:tab pos="4385945" algn="l"/>
                <a:tab pos="5779135" algn="l"/>
                <a:tab pos="7172325" algn="l"/>
                <a:tab pos="8565515" algn="l"/>
                <a:tab pos="9958705" algn="l"/>
                <a:tab pos="10064750" algn="l"/>
                <a:tab pos="10170795" algn="l"/>
                <a:tab pos="10276840" algn="l"/>
                <a:tab pos="10382885" algn="l"/>
                <a:tab pos="10488930" algn="l"/>
                <a:tab pos="10594975" algn="l"/>
              </a:tabLst>
            </a:pPr>
            <a:r>
              <a:rPr lang="es-MX" sz="1800" dirty="0">
                <a:latin typeface="Montserrat" panose="00000500000000000000" pitchFamily="2" charset="0"/>
                <a:ea typeface="Times New Roman" panose="02020603050405020304" pitchFamily="18" charset="0"/>
                <a:cs typeface="Arial" panose="020B0604020202020204" pitchFamily="34" charset="0"/>
              </a:rPr>
              <a:t>Insuficiencia renal crónica</a:t>
            </a:r>
            <a:endParaRPr lang="es-MX" sz="1800" dirty="0">
              <a:latin typeface="Montserrat" panose="00000500000000000000" pitchFamily="2" charset="0"/>
              <a:ea typeface="Times New Roman" panose="02020603050405020304" pitchFamily="18" charset="0"/>
              <a:cs typeface="Times New Roman" panose="02020603050405020304" pitchFamily="18" charset="0"/>
            </a:endParaRPr>
          </a:p>
          <a:p>
            <a:pPr marL="342900" indent="-342900" algn="just">
              <a:buFont typeface="Wingdings" panose="05000000000000000000" pitchFamily="2" charset="2"/>
              <a:buChar char=""/>
              <a:tabLst>
                <a:tab pos="4385945" algn="l"/>
                <a:tab pos="5779135" algn="l"/>
                <a:tab pos="7172325" algn="l"/>
                <a:tab pos="8565515" algn="l"/>
                <a:tab pos="9958705" algn="l"/>
                <a:tab pos="10064750" algn="l"/>
                <a:tab pos="10170795" algn="l"/>
                <a:tab pos="10276840" algn="l"/>
                <a:tab pos="10382885" algn="l"/>
                <a:tab pos="10488930" algn="l"/>
                <a:tab pos="10594975" algn="l"/>
              </a:tabLst>
            </a:pPr>
            <a:r>
              <a:rPr lang="es-MX" sz="1800" dirty="0">
                <a:latin typeface="Montserrat" panose="00000500000000000000" pitchFamily="2" charset="0"/>
                <a:ea typeface="Times New Roman" panose="02020603050405020304" pitchFamily="18" charset="0"/>
                <a:cs typeface="Arial" panose="020B0604020202020204" pitchFamily="34" charset="0"/>
              </a:rPr>
              <a:t>Tabaquismo</a:t>
            </a:r>
            <a:endParaRPr lang="es-MX" sz="1800" dirty="0">
              <a:latin typeface="Montserrat" panose="00000500000000000000" pitchFamily="2" charset="0"/>
              <a:ea typeface="Times New Roman" panose="02020603050405020304" pitchFamily="18" charset="0"/>
              <a:cs typeface="Times New Roman" panose="02020603050405020304" pitchFamily="18" charset="0"/>
            </a:endParaRPr>
          </a:p>
          <a:p>
            <a:pPr marL="342900" indent="-342900" algn="just">
              <a:buFont typeface="Wingdings" panose="05000000000000000000" pitchFamily="2" charset="2"/>
              <a:buChar char=""/>
              <a:tabLst>
                <a:tab pos="4385945" algn="l"/>
                <a:tab pos="5779135" algn="l"/>
                <a:tab pos="7172325" algn="l"/>
                <a:tab pos="8565515" algn="l"/>
                <a:tab pos="9958705" algn="l"/>
                <a:tab pos="10064750" algn="l"/>
                <a:tab pos="10170795" algn="l"/>
                <a:tab pos="10276840" algn="l"/>
                <a:tab pos="10382885" algn="l"/>
                <a:tab pos="10488930" algn="l"/>
                <a:tab pos="10594975" algn="l"/>
              </a:tabLst>
            </a:pPr>
            <a:r>
              <a:rPr lang="es-MX" sz="1800" dirty="0">
                <a:latin typeface="Montserrat" panose="00000500000000000000" pitchFamily="2" charset="0"/>
                <a:ea typeface="Times New Roman" panose="02020603050405020304" pitchFamily="18" charset="0"/>
                <a:cs typeface="Arial" panose="020B0604020202020204" pitchFamily="34" charset="0"/>
              </a:rPr>
              <a:t>VIH/SIDA si es VIH positivo.</a:t>
            </a:r>
            <a:endParaRPr lang="es-MX" sz="1800" dirty="0">
              <a:latin typeface="Montserrat" panose="00000500000000000000" pitchFamily="2" charset="0"/>
              <a:ea typeface="Times New Roman" panose="02020603050405020304" pitchFamily="18" charset="0"/>
              <a:cs typeface="Times New Roman" panose="02020603050405020304" pitchFamily="18" charset="0"/>
            </a:endParaRPr>
          </a:p>
          <a:p>
            <a:pPr marL="342900" indent="-342900" algn="just">
              <a:buFont typeface="Wingdings" panose="05000000000000000000" pitchFamily="2" charset="2"/>
              <a:buChar char=""/>
              <a:tabLst>
                <a:tab pos="4385945" algn="l"/>
                <a:tab pos="5779135" algn="l"/>
                <a:tab pos="7172325" algn="l"/>
                <a:tab pos="8565515" algn="l"/>
                <a:tab pos="9958705" algn="l"/>
                <a:tab pos="10064750" algn="l"/>
                <a:tab pos="10170795" algn="l"/>
                <a:tab pos="10276840" algn="l"/>
                <a:tab pos="10382885" algn="l"/>
                <a:tab pos="10488930" algn="l"/>
                <a:tab pos="10594975" algn="l"/>
              </a:tabLst>
            </a:pPr>
            <a:r>
              <a:rPr lang="es-MX" sz="1800" dirty="0">
                <a:latin typeface="Montserrat" panose="00000500000000000000" pitchFamily="2" charset="0"/>
                <a:ea typeface="Times New Roman" panose="02020603050405020304" pitchFamily="18" charset="0"/>
                <a:cs typeface="Arial" panose="020B0604020202020204" pitchFamily="34" charset="0"/>
              </a:rPr>
              <a:t>Cáncer algún tipo de cáncer.</a:t>
            </a:r>
            <a:endParaRPr lang="es-MX" sz="1800" dirty="0">
              <a:latin typeface="Montserrat" panose="00000500000000000000" pitchFamily="2" charset="0"/>
              <a:ea typeface="Times New Roman" panose="02020603050405020304" pitchFamily="18" charset="0"/>
              <a:cs typeface="Times New Roman" panose="02020603050405020304" pitchFamily="18" charset="0"/>
            </a:endParaRPr>
          </a:p>
          <a:p>
            <a:pPr marL="342900" indent="-342900" algn="just">
              <a:buFont typeface="Wingdings" panose="05000000000000000000" pitchFamily="2" charset="2"/>
              <a:buChar char=""/>
              <a:tabLst>
                <a:tab pos="4385945" algn="l"/>
                <a:tab pos="5779135" algn="l"/>
                <a:tab pos="7172325" algn="l"/>
                <a:tab pos="8565515" algn="l"/>
                <a:tab pos="9958705" algn="l"/>
                <a:tab pos="10064750" algn="l"/>
                <a:tab pos="10170795" algn="l"/>
                <a:tab pos="10276840" algn="l"/>
                <a:tab pos="10382885" algn="l"/>
                <a:tab pos="10488930" algn="l"/>
                <a:tab pos="10594975" algn="l"/>
              </a:tabLst>
            </a:pPr>
            <a:r>
              <a:rPr lang="es-MX" sz="1800" dirty="0">
                <a:latin typeface="Montserrat" panose="00000500000000000000" pitchFamily="2" charset="0"/>
                <a:ea typeface="Times New Roman" panose="02020603050405020304" pitchFamily="18" charset="0"/>
                <a:cs typeface="Arial" panose="020B0604020202020204" pitchFamily="34" charset="0"/>
              </a:rPr>
              <a:t>Otro problema crónico o de importancia médica.</a:t>
            </a:r>
            <a:endParaRPr lang="es-MX" sz="1800" dirty="0">
              <a:latin typeface="Montserrat" panose="00000500000000000000" pitchFamily="2"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80059594"/>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2742</TotalTime>
  <Words>11434</Words>
  <Application>Microsoft Macintosh PowerPoint</Application>
  <PresentationFormat>Panorámica</PresentationFormat>
  <Paragraphs>1150</Paragraphs>
  <Slides>23</Slides>
  <Notes>19</Notes>
  <HiddenSlides>0</HiddenSlides>
  <MMClips>0</MMClips>
  <ScaleCrop>false</ScaleCrop>
  <HeadingPairs>
    <vt:vector size="6" baseType="variant">
      <vt:variant>
        <vt:lpstr>Fuentes usadas</vt:lpstr>
      </vt:variant>
      <vt:variant>
        <vt:i4>10</vt:i4>
      </vt:variant>
      <vt:variant>
        <vt:lpstr>Tema</vt:lpstr>
      </vt:variant>
      <vt:variant>
        <vt:i4>1</vt:i4>
      </vt:variant>
      <vt:variant>
        <vt:lpstr>Títulos de diapositiva</vt:lpstr>
      </vt:variant>
      <vt:variant>
        <vt:i4>23</vt:i4>
      </vt:variant>
    </vt:vector>
  </HeadingPairs>
  <TitlesOfParts>
    <vt:vector size="34" baseType="lpstr">
      <vt:lpstr>Monotype Corsiva</vt:lpstr>
      <vt:lpstr>Tahoma</vt:lpstr>
      <vt:lpstr>Symbol</vt:lpstr>
      <vt:lpstr>Montserrat SemiBold</vt:lpstr>
      <vt:lpstr>Times New Roman</vt:lpstr>
      <vt:lpstr>Calibri</vt:lpstr>
      <vt:lpstr>Montserrat</vt:lpstr>
      <vt:lpstr>Arial</vt:lpstr>
      <vt:lpstr>Montserrat Medium</vt:lpstr>
      <vt:lpstr>Wingdings</vt:lpstr>
      <vt:lpstr>Tema de Office</vt:lpstr>
      <vt:lpstr>Casos de uso para el registro de Atenciones a distancia</vt:lpstr>
      <vt:lpstr>Tipo de servicio de atención a distancia</vt:lpstr>
      <vt:lpstr>Asesoría a distancia</vt:lpstr>
      <vt:lpstr>Asesoría a distancia COVID-19</vt:lpstr>
      <vt:lpstr>Asesoría a distancia NO COVID Consejería de Planificación familiar</vt:lpstr>
      <vt:lpstr>Asesoría a distancia NO COVID Otros temas de salud</vt:lpstr>
      <vt:lpstr>Presentación de PowerPoint</vt:lpstr>
      <vt:lpstr>TRIAGE a distancia de casos sospechosos de COVID-19</vt:lpstr>
      <vt:lpstr>TRIAGE a distancia de casos sospechosos de COVID-19 Comorbilidades</vt:lpstr>
      <vt:lpstr>Presentación de PowerPoint</vt:lpstr>
      <vt:lpstr>SEGUIMIENTO A DISTANCIA</vt:lpstr>
      <vt:lpstr>SEGUIMIENTO A DISTANCIA</vt:lpstr>
      <vt:lpstr>Presentación de PowerPoint</vt:lpstr>
      <vt:lpstr>MONITOREO A DISTANCIA</vt:lpstr>
      <vt:lpstr>MONITOREO A DISTANCIA Otro problema de salud</vt:lpstr>
      <vt:lpstr>Presentación de PowerPoint</vt:lpstr>
      <vt:lpstr>INTERCONSULTA A DISTANCIA COVID-19</vt:lpstr>
      <vt:lpstr>INTERCONSULTA A DISTANCIA Otro problema de salud</vt:lpstr>
      <vt:lpstr>Presentación de PowerPoint</vt:lpstr>
      <vt:lpstr>PASE DE VISITA A DISTANCIA</vt:lpstr>
      <vt:lpstr>Presentación de PowerPoint</vt:lpstr>
      <vt:lpstr>REFERIDO A:</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Microsoft Office User</dc:creator>
  <cp:lastModifiedBy>Microsoft Office User</cp:lastModifiedBy>
  <cp:revision>146</cp:revision>
  <dcterms:created xsi:type="dcterms:W3CDTF">2018-12-04T03:27:02Z</dcterms:created>
  <dcterms:modified xsi:type="dcterms:W3CDTF">2021-09-27T18:52:49Z</dcterms:modified>
</cp:coreProperties>
</file>