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0"/>
  </p:notesMasterIdLst>
  <p:sldIdLst>
    <p:sldId id="291" r:id="rId2"/>
    <p:sldId id="262" r:id="rId3"/>
    <p:sldId id="265" r:id="rId4"/>
    <p:sldId id="273" r:id="rId5"/>
    <p:sldId id="285" r:id="rId6"/>
    <p:sldId id="292" r:id="rId7"/>
    <p:sldId id="295" r:id="rId8"/>
    <p:sldId id="272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Montserrat Medium" pitchFamily="2" charset="77"/>
      <p:regular r:id="rId19"/>
      <p:italic r:id="rId20"/>
    </p:embeddedFont>
    <p:embeddedFont>
      <p:font typeface="Montserrat SemiBold" pitchFamily="2" charset="77"/>
      <p:regular r:id="rId21"/>
      <p:bold r:id="rId22"/>
      <p:italic r:id="rId23"/>
      <p:boldItalic r:id="rId24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945A"/>
    <a:srgbClr val="00B6F1"/>
    <a:srgbClr val="4DE1CD"/>
    <a:srgbClr val="41ABA7"/>
    <a:srgbClr val="AC68C3"/>
    <a:srgbClr val="87F240"/>
    <a:srgbClr val="D4FB00"/>
    <a:srgbClr val="65ABF9"/>
    <a:srgbClr val="561F85"/>
    <a:srgbClr val="8C1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5" autoAdjust="0"/>
    <p:restoredTop sz="95206" autoAdjust="0"/>
  </p:normalViewPr>
  <p:slideViewPr>
    <p:cSldViewPr snapToGrid="0" snapToObjects="1">
      <p:cViewPr varScale="1">
        <p:scale>
          <a:sx n="125" d="100"/>
          <a:sy n="125" d="100"/>
        </p:scale>
        <p:origin x="896" y="1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6372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516FB4C-D80E-574A-85E4-0DF8B29E79BF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4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080" y="568859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536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2120" y="542983"/>
            <a:ext cx="4114800" cy="102914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844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7" y="578802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0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802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6B79C-27DF-DA46-9B64-4E0256DA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611618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>
                <a:solidFill>
                  <a:srgbClr val="404040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CLICK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36762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72445"/>
            <a:ext cx="5682932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0021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37754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09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02F6A71-34EE-B34B-AFA7-18487432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14938F-592E-C442-8304-19C2B2DCC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B6C953-D0A6-0944-AF6E-40BEA205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24DA103-E0A4-614B-B8A5-B5EC39AB2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639" y="285618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372707F-ED60-CD4B-B079-83E5321898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44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31901168-FEF9-924E-8853-923253593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32B3750D-6380-9D46-8C74-61632B62325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F7D969CF-33B8-2E42-BA1B-8D19A4FC2066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30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540702"/>
            <a:ext cx="1140460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84DDB3BA-74B1-8B40-84C0-F183D1F24F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840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2242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2489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79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897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49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3" r:id="rId8"/>
    <p:sldLayoutId id="2147483664" r:id="rId9"/>
    <p:sldLayoutId id="2147483666" r:id="rId10"/>
    <p:sldLayoutId id="2147483667" r:id="rId11"/>
    <p:sldLayoutId id="2147483668" r:id="rId12"/>
    <p:sldLayoutId id="2147483652" r:id="rId13"/>
    <p:sldLayoutId id="2147483653" r:id="rId14"/>
    <p:sldLayoutId id="2147483654" r:id="rId15"/>
    <p:sldLayoutId id="2147483656" r:id="rId16"/>
    <p:sldLayoutId id="21474836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7.pn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7.png"/><Relationship Id="rId7" Type="http://schemas.openxmlformats.org/officeDocument/2006/relationships/image" Target="../media/image46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FBE54E-50F5-5D42-993F-3FC0B29C4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220" y="3270824"/>
            <a:ext cx="11465560" cy="1137921"/>
          </a:xfrm>
        </p:spPr>
        <p:txBody>
          <a:bodyPr>
            <a:normAutofit/>
          </a:bodyPr>
          <a:lstStyle/>
          <a:p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SERVICIOS DE PLANIFICACIÓN FAMILIAR Y ANTICONCEPCIÓN POR TELEMEDICINA.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FE0F850-2B40-C744-98D5-C22A2ADC8B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8088" y="4408746"/>
            <a:ext cx="2361451" cy="26496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178" y="5157366"/>
            <a:ext cx="1747474" cy="1539441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CCE3D816-0452-AE43-995F-82FF19009E62}"/>
              </a:ext>
            </a:extLst>
          </p:cNvPr>
          <p:cNvSpPr txBox="1">
            <a:spLocks/>
          </p:cNvSpPr>
          <p:nvPr/>
        </p:nvSpPr>
        <p:spPr>
          <a:xfrm>
            <a:off x="503180" y="2211300"/>
            <a:ext cx="11465560" cy="621806"/>
          </a:xfrm>
          <a:prstGeom prst="rect">
            <a:avLst/>
          </a:prstGeom>
          <a:noFill/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DEC9A2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PROYECTO PRIORITARIO</a:t>
            </a:r>
            <a:b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MX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98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54F4FBE7-C34F-463E-A52B-BBF2E416E2DE}"/>
              </a:ext>
            </a:extLst>
          </p:cNvPr>
          <p:cNvSpPr/>
          <p:nvPr/>
        </p:nvSpPr>
        <p:spPr>
          <a:xfrm>
            <a:off x="4751475" y="5079955"/>
            <a:ext cx="4596876" cy="1297219"/>
          </a:xfrm>
          <a:prstGeom prst="roundRect">
            <a:avLst>
              <a:gd name="adj" fmla="val 16667"/>
            </a:avLst>
          </a:prstGeom>
          <a:solidFill>
            <a:srgbClr val="B0450B"/>
          </a:solidFill>
          <a:ln>
            <a:solidFill>
              <a:srgbClr val="B045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03C41490-4BAA-42EF-8251-62EC607C25DA}"/>
              </a:ext>
            </a:extLst>
          </p:cNvPr>
          <p:cNvSpPr/>
          <p:nvPr/>
        </p:nvSpPr>
        <p:spPr>
          <a:xfrm>
            <a:off x="4925420" y="5185255"/>
            <a:ext cx="4442600" cy="1297219"/>
          </a:xfrm>
          <a:prstGeom prst="roundRect">
            <a:avLst>
              <a:gd name="adj" fmla="val 16667"/>
            </a:avLst>
          </a:prstGeom>
          <a:solidFill>
            <a:srgbClr val="D4852D"/>
          </a:solidFill>
          <a:ln>
            <a:solidFill>
              <a:srgbClr val="D485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E11E1A59-9863-4038-BDC9-5FEC45BDD2EA}"/>
              </a:ext>
            </a:extLst>
          </p:cNvPr>
          <p:cNvSpPr/>
          <p:nvPr/>
        </p:nvSpPr>
        <p:spPr>
          <a:xfrm>
            <a:off x="4599074" y="596244"/>
            <a:ext cx="4596876" cy="1297219"/>
          </a:xfrm>
          <a:prstGeom prst="roundRect">
            <a:avLst>
              <a:gd name="adj" fmla="val 16667"/>
            </a:avLst>
          </a:prstGeom>
          <a:solidFill>
            <a:srgbClr val="0782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C50D3886-6339-43D3-9177-8AD512B9AEBF}"/>
              </a:ext>
            </a:extLst>
          </p:cNvPr>
          <p:cNvSpPr/>
          <p:nvPr/>
        </p:nvSpPr>
        <p:spPr>
          <a:xfrm>
            <a:off x="4773019" y="701544"/>
            <a:ext cx="4442600" cy="1297219"/>
          </a:xfrm>
          <a:prstGeom prst="roundRect">
            <a:avLst>
              <a:gd name="adj" fmla="val 16667"/>
            </a:avLst>
          </a:prstGeom>
          <a:solidFill>
            <a:srgbClr val="259A84"/>
          </a:solidFill>
          <a:ln>
            <a:solidFill>
              <a:srgbClr val="259A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FF8B389-081E-A241-9DC9-5F64D5E73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46" y="321804"/>
            <a:ext cx="8623493" cy="1126635"/>
          </a:xfrm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MX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8102" y="5798265"/>
            <a:ext cx="2122717" cy="858344"/>
          </a:xfr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9328B2A-9A67-DD48-B2C0-512D0A172D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4367" y="371650"/>
            <a:ext cx="652438" cy="7599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5449" y="630563"/>
            <a:ext cx="953405" cy="311902"/>
          </a:xfrm>
          <a:prstGeom prst="rect">
            <a:avLst/>
          </a:prstGeom>
        </p:spPr>
      </p:pic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75EE4C57-4AC0-42BD-87B5-D851F32063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448" y="833790"/>
            <a:ext cx="3748372" cy="4994888"/>
          </a:xfrm>
          <a:prstGeom prst="rect">
            <a:avLst/>
          </a:prstGeom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31A085E8-F6EA-42BF-A2BD-7A58F8200317}"/>
              </a:ext>
            </a:extLst>
          </p:cNvPr>
          <p:cNvSpPr/>
          <p:nvPr/>
        </p:nvSpPr>
        <p:spPr>
          <a:xfrm>
            <a:off x="398352" y="1645090"/>
            <a:ext cx="3223181" cy="3153247"/>
          </a:xfrm>
          <a:prstGeom prst="ellipse">
            <a:avLst/>
          </a:prstGeom>
          <a:solidFill>
            <a:schemeClr val="bg1"/>
          </a:solidFill>
          <a:ln w="28575">
            <a:solidFill>
              <a:srgbClr val="6E1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1BDF8D5-EF6B-4773-851E-4A97A86F1702}"/>
              </a:ext>
            </a:extLst>
          </p:cNvPr>
          <p:cNvSpPr txBox="1"/>
          <p:nvPr/>
        </p:nvSpPr>
        <p:spPr>
          <a:xfrm>
            <a:off x="709142" y="2229306"/>
            <a:ext cx="263418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500" dirty="0">
                <a:latin typeface="Arial" panose="020B0604020202020204" pitchFamily="34" charset="0"/>
                <a:cs typeface="Arial" panose="020B0604020202020204" pitchFamily="34" charset="0"/>
              </a:rPr>
              <a:t>Favorecer la continuidad y el acceso de la población a servicios esenciales de planificación familiar y anticoncepción, a través de la disponibilidad de información, orientación y asesorías a distancia (telemedicina) en la Secretaría de Salud.</a:t>
            </a:r>
            <a:endParaRPr lang="es-MX" sz="1500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ED73955B-0175-406A-A15F-272D872D24A6}"/>
              </a:ext>
            </a:extLst>
          </p:cNvPr>
          <p:cNvSpPr txBox="1">
            <a:spLocks/>
          </p:cNvSpPr>
          <p:nvPr/>
        </p:nvSpPr>
        <p:spPr>
          <a:xfrm>
            <a:off x="1078297" y="1772082"/>
            <a:ext cx="1961566" cy="595513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r>
              <a:rPr lang="es-E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  <a:endParaRPr lang="es-MX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2B3C0156-ECD7-4B69-9A53-48512475D979}"/>
              </a:ext>
            </a:extLst>
          </p:cNvPr>
          <p:cNvSpPr txBox="1">
            <a:spLocks/>
          </p:cNvSpPr>
          <p:nvPr/>
        </p:nvSpPr>
        <p:spPr>
          <a:xfrm>
            <a:off x="3270319" y="1262281"/>
            <a:ext cx="1195184" cy="595513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Específico</a:t>
            </a:r>
          </a:p>
          <a:p>
            <a:pPr algn="ctr"/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MX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1C51CA2D-BA03-4196-83F3-4ADBB5C84809}"/>
              </a:ext>
            </a:extLst>
          </p:cNvPr>
          <p:cNvSpPr txBox="1">
            <a:spLocks/>
          </p:cNvSpPr>
          <p:nvPr/>
        </p:nvSpPr>
        <p:spPr>
          <a:xfrm>
            <a:off x="3361631" y="4955786"/>
            <a:ext cx="1103872" cy="595513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Específico</a:t>
            </a:r>
          </a:p>
          <a:p>
            <a:pPr algn="ctr"/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MX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6C60851-11E9-43F9-A5AC-C549EAC996E1}"/>
              </a:ext>
            </a:extLst>
          </p:cNvPr>
          <p:cNvSpPr/>
          <p:nvPr/>
        </p:nvSpPr>
        <p:spPr>
          <a:xfrm>
            <a:off x="5043739" y="5324035"/>
            <a:ext cx="42360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Documentar la demanda y las características de los servicios de anticoncepción y planificación familiar por telemedicina en cada una de las 32 entidades federativas del país.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AAB9775-3E5F-4EB2-9707-B3F7F7A7EDFE}"/>
              </a:ext>
            </a:extLst>
          </p:cNvPr>
          <p:cNvSpPr/>
          <p:nvPr/>
        </p:nvSpPr>
        <p:spPr>
          <a:xfrm>
            <a:off x="5088023" y="605130"/>
            <a:ext cx="4010710" cy="1419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800"/>
              </a:spcAft>
            </a:pPr>
            <a:r>
              <a:rPr lang="es-MX" sz="1500" dirty="0">
                <a:solidFill>
                  <a:schemeClr val="bg1"/>
                </a:solidFill>
                <a:latin typeface="Arial" panose="020B0604020202020204" pitchFamily="34" charset="0"/>
                <a:ea typeface="Montserrat" panose="00000500000000000000" pitchFamily="2" charset="0"/>
                <a:cs typeface="Arial" panose="020B0604020202020204" pitchFamily="34" charset="0"/>
              </a:rPr>
              <a:t>Establecer servicios de anticoncepción y planificación familiar por telemedicina en las 32 entidades federativas del país para reducir las barreras de acceso a los centros de salud que hoy en día enfrenta </a:t>
            </a:r>
            <a:endParaRPr lang="es-MX" sz="15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Resultado de imagen de telemedicina">
            <a:extLst>
              <a:ext uri="{FF2B5EF4-FFF2-40B4-BE49-F238E27FC236}">
                <a16:creationId xmlns:a16="http://schemas.microsoft.com/office/drawing/2014/main" id="{32F15DAB-9D45-401B-94D0-43E870B55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7804" y="2032243"/>
            <a:ext cx="2888694" cy="293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74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E484285-1EBA-D04A-984D-C3BDBBDFF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774" y="2713992"/>
            <a:ext cx="2489200" cy="2489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16C1623-7A46-7D4D-9CA9-CAAF73FE5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060" y="0"/>
            <a:ext cx="10521950" cy="858344"/>
          </a:xfrm>
        </p:spPr>
        <p:txBody>
          <a:bodyPr>
            <a:normAutofit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Justificación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9D163EB-4B0D-9645-A822-103C875D3F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9926" y="371650"/>
            <a:ext cx="736880" cy="85834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210" y="620721"/>
            <a:ext cx="1076800" cy="352270"/>
          </a:xfrm>
          <a:prstGeom prst="rect">
            <a:avLst/>
          </a:prstGeom>
        </p:spPr>
      </p:pic>
      <p:pic>
        <p:nvPicPr>
          <p:cNvPr id="9" name="Gráfico 8" descr="Contrato">
            <a:extLst>
              <a:ext uri="{FF2B5EF4-FFF2-40B4-BE49-F238E27FC236}">
                <a16:creationId xmlns:a16="http://schemas.microsoft.com/office/drawing/2014/main" id="{85385D6D-38FA-49C0-8463-F1D72395D4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6971" y="1086571"/>
            <a:ext cx="1762197" cy="176219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D3A245B0-4BB2-46CB-9E5D-0ACD8BA7A26D}"/>
              </a:ext>
            </a:extLst>
          </p:cNvPr>
          <p:cNvSpPr txBox="1"/>
          <p:nvPr/>
        </p:nvSpPr>
        <p:spPr>
          <a:xfrm>
            <a:off x="1842955" y="1338902"/>
            <a:ext cx="9473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Cuatro décadas de institucionalización del primer programa de planificación familiar en México, aún existen retos para hacer efectivo el </a:t>
            </a:r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Derecho a decidir el número y espaciamiento de hijos e hijas.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990B88F-AB6D-40C9-B7E6-F56422F308DA}"/>
              </a:ext>
            </a:extLst>
          </p:cNvPr>
          <p:cNvSpPr txBox="1"/>
          <p:nvPr/>
        </p:nvSpPr>
        <p:spPr>
          <a:xfrm>
            <a:off x="497748" y="3123541"/>
            <a:ext cx="9473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Según los resultados de la Encuesta Nacional de Dinámica Demográfica (ENADID) de 2018  en el país.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2997370-EC54-4F02-B0E8-F2509E9B4DE5}"/>
              </a:ext>
            </a:extLst>
          </p:cNvPr>
          <p:cNvSpPr txBox="1"/>
          <p:nvPr/>
        </p:nvSpPr>
        <p:spPr>
          <a:xfrm>
            <a:off x="1399795" y="4372195"/>
            <a:ext cx="749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75.5% de la mujeres de 15 a 45 años, sexualmente activas, utilizan un método anticonceptivo.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651762E-C604-4AF6-AC52-9F90C5653172}"/>
              </a:ext>
            </a:extLst>
          </p:cNvPr>
          <p:cNvSpPr txBox="1"/>
          <p:nvPr/>
        </p:nvSpPr>
        <p:spPr>
          <a:xfrm>
            <a:off x="4015145" y="5286021"/>
            <a:ext cx="7498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Existe la necesidad de atender la demanda no satisfecha de anticonceptivos, que asciende al 11.1%  en este grupo de mujeres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Gráfico 20" descr="Mujer embarazada">
            <a:extLst>
              <a:ext uri="{FF2B5EF4-FFF2-40B4-BE49-F238E27FC236}">
                <a16:creationId xmlns:a16="http://schemas.microsoft.com/office/drawing/2014/main" id="{DCE6A406-DB56-459F-A0A9-D0BBE7217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9605" y="5223265"/>
            <a:ext cx="1325840" cy="1325840"/>
          </a:xfrm>
          <a:prstGeom prst="rect">
            <a:avLst/>
          </a:prstGeom>
        </p:spPr>
      </p:pic>
      <p:pic>
        <p:nvPicPr>
          <p:cNvPr id="23" name="Gráfico 22" descr="Hombre y mujer">
            <a:extLst>
              <a:ext uri="{FF2B5EF4-FFF2-40B4-BE49-F238E27FC236}">
                <a16:creationId xmlns:a16="http://schemas.microsoft.com/office/drawing/2014/main" id="{33BC92C0-7803-40E4-925B-C90A0761BB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971" y="4091452"/>
            <a:ext cx="1177826" cy="117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9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6C1623-7A46-7D4D-9CA9-CAAF73FE5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060" y="114647"/>
            <a:ext cx="10521950" cy="858344"/>
          </a:xfrm>
        </p:spPr>
        <p:txBody>
          <a:bodyPr/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Justificación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9D163EB-4B0D-9645-A822-103C875D3F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9926" y="371650"/>
            <a:ext cx="736880" cy="85834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210" y="620721"/>
            <a:ext cx="1076800" cy="35227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02C9056-8D9F-4089-8C4C-E51E759315EF}"/>
              </a:ext>
            </a:extLst>
          </p:cNvPr>
          <p:cNvSpPr/>
          <p:nvPr/>
        </p:nvSpPr>
        <p:spPr>
          <a:xfrm>
            <a:off x="327060" y="1256119"/>
            <a:ext cx="11422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Para garantizar el acceso universal a los servicios de anticoncepción y planificación familiar y que la población tenga información clara y precisa, así como a dotación de insumos anticonceptivos modernos (incluyendo la anticoncepción de emergencia), se requiere eliminar barreras de acceso: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áfico 5" descr="Hospital">
            <a:extLst>
              <a:ext uri="{FF2B5EF4-FFF2-40B4-BE49-F238E27FC236}">
                <a16:creationId xmlns:a16="http://schemas.microsoft.com/office/drawing/2014/main" id="{51519E56-823B-41A9-B0F7-DA796B60C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217" y="2416487"/>
            <a:ext cx="1843877" cy="1843877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CF9EE68-957C-447C-8D9F-BCB58B58BFD8}"/>
              </a:ext>
            </a:extLst>
          </p:cNvPr>
          <p:cNvSpPr txBox="1"/>
          <p:nvPr/>
        </p:nvSpPr>
        <p:spPr>
          <a:xfrm>
            <a:off x="1708299" y="5054925"/>
            <a:ext cx="2969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Muchas personas no pueden acceder a este tipo de atención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áfico 10" descr="Sol">
            <a:extLst>
              <a:ext uri="{FF2B5EF4-FFF2-40B4-BE49-F238E27FC236}">
                <a16:creationId xmlns:a16="http://schemas.microsoft.com/office/drawing/2014/main" id="{FBCB086C-6B07-45C0-ACE4-C855F269039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912" y="2406821"/>
            <a:ext cx="681765" cy="681765"/>
          </a:xfrm>
          <a:prstGeom prst="rect">
            <a:avLst/>
          </a:prstGeom>
        </p:spPr>
      </p:pic>
      <p:pic>
        <p:nvPicPr>
          <p:cNvPr id="24" name="Gráfico 23" descr="Luna y estrellas">
            <a:extLst>
              <a:ext uri="{FF2B5EF4-FFF2-40B4-BE49-F238E27FC236}">
                <a16:creationId xmlns:a16="http://schemas.microsoft.com/office/drawing/2014/main" id="{18543554-FA7D-4AA0-A846-17593635FA3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08032" y="4264102"/>
            <a:ext cx="676314" cy="67631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6620441D-FBA5-4C48-8764-B62FF50DC460}"/>
              </a:ext>
            </a:extLst>
          </p:cNvPr>
          <p:cNvSpPr txBox="1"/>
          <p:nvPr/>
        </p:nvSpPr>
        <p:spPr>
          <a:xfrm>
            <a:off x="1789385" y="2933875"/>
            <a:ext cx="3404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- Matutinos y entre semana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Gráfico 26" descr="Ejecutar">
            <a:extLst>
              <a:ext uri="{FF2B5EF4-FFF2-40B4-BE49-F238E27FC236}">
                <a16:creationId xmlns:a16="http://schemas.microsoft.com/office/drawing/2014/main" id="{C6620EB5-25E5-43BE-9C8C-179DDB2B8D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553183" y="4633132"/>
            <a:ext cx="1135626" cy="1332983"/>
          </a:xfrm>
          <a:prstGeom prst="rect">
            <a:avLst/>
          </a:prstGeom>
        </p:spPr>
      </p:pic>
      <p:sp>
        <p:nvSpPr>
          <p:cNvPr id="29" name="Flecha: doblada 28">
            <a:extLst>
              <a:ext uri="{FF2B5EF4-FFF2-40B4-BE49-F238E27FC236}">
                <a16:creationId xmlns:a16="http://schemas.microsoft.com/office/drawing/2014/main" id="{B57D0616-D8FE-428B-9DD2-A663CB4F292D}"/>
              </a:ext>
            </a:extLst>
          </p:cNvPr>
          <p:cNvSpPr/>
          <p:nvPr/>
        </p:nvSpPr>
        <p:spPr>
          <a:xfrm rot="10800000">
            <a:off x="2380007" y="3717428"/>
            <a:ext cx="676314" cy="1130345"/>
          </a:xfrm>
          <a:prstGeom prst="bentArrow">
            <a:avLst/>
          </a:prstGeom>
          <a:solidFill>
            <a:srgbClr val="0782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749AEF6-37D5-4544-85CB-CCE35012867A}"/>
              </a:ext>
            </a:extLst>
          </p:cNvPr>
          <p:cNvSpPr txBox="1"/>
          <p:nvPr/>
        </p:nvSpPr>
        <p:spPr>
          <a:xfrm>
            <a:off x="6423614" y="2611186"/>
            <a:ext cx="5666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PANDEMIA ORIGINADA POR EL COVID-19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Resultado de imagen de CORONAVIRUS">
            <a:extLst>
              <a:ext uri="{FF2B5EF4-FFF2-40B4-BE49-F238E27FC236}">
                <a16:creationId xmlns:a16="http://schemas.microsoft.com/office/drawing/2014/main" id="{32EDFFDD-0C20-49F4-A897-D607384D2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4208" y="3291410"/>
            <a:ext cx="2208033" cy="220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7ABFE3B8-5ED8-44F9-B9E4-8C14FF057F2F}"/>
              </a:ext>
            </a:extLst>
          </p:cNvPr>
          <p:cNvSpPr txBox="1"/>
          <p:nvPr/>
        </p:nvSpPr>
        <p:spPr>
          <a:xfrm>
            <a:off x="6471935" y="3103325"/>
            <a:ext cx="4335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Acceso limitado o inoportuno a los centros de salud por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EB25CD81-7E2D-4F87-94EE-95032C08ADB3}"/>
              </a:ext>
            </a:extLst>
          </p:cNvPr>
          <p:cNvSpPr txBox="1"/>
          <p:nvPr/>
        </p:nvSpPr>
        <p:spPr>
          <a:xfrm>
            <a:off x="6784089" y="3963866"/>
            <a:ext cx="50227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Medidas sanitarias por confinamiento.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Temor de las personas a contagiarse si acuden a un centro de salud.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Reconversión de Unidades Médicas y Hospitales para atender pacientes con COVID 19</a:t>
            </a: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3DC4F8A2-EF8C-4E70-B0F7-396E0FBF2590}"/>
              </a:ext>
            </a:extLst>
          </p:cNvPr>
          <p:cNvSpPr txBox="1"/>
          <p:nvPr/>
        </p:nvSpPr>
        <p:spPr>
          <a:xfrm>
            <a:off x="875438" y="2631567"/>
            <a:ext cx="4870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HORARIOS DE ATENCIÓN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59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88DDF7-92D1-4B80-AF55-22DE4EA8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025" y="564204"/>
            <a:ext cx="10521950" cy="680199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Guía de implementación</a:t>
            </a:r>
            <a:b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100" dirty="0">
                <a:latin typeface="Arial" panose="020B0604020202020204" pitchFamily="34" charset="0"/>
                <a:cs typeface="Arial" panose="020B0604020202020204" pitchFamily="34" charset="0"/>
              </a:rPr>
              <a:t>Servicios otorgados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FE49565-C7F0-4E3A-B4D1-F99EC63802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9926" y="371650"/>
            <a:ext cx="736880" cy="85834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4378EFB-8991-405F-94A6-17BCDF0EC2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210" y="620721"/>
            <a:ext cx="1076800" cy="352270"/>
          </a:xfrm>
          <a:prstGeom prst="rect">
            <a:avLst/>
          </a:prstGeom>
        </p:spPr>
      </p:pic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5AD96866-EDDA-47A7-97F7-5FDB4C81D631}"/>
              </a:ext>
            </a:extLst>
          </p:cNvPr>
          <p:cNvSpPr/>
          <p:nvPr/>
        </p:nvSpPr>
        <p:spPr>
          <a:xfrm>
            <a:off x="262647" y="6435713"/>
            <a:ext cx="11673191" cy="2451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364FAC9F-9D99-443F-9FC8-1064491796B7}"/>
              </a:ext>
            </a:extLst>
          </p:cNvPr>
          <p:cNvSpPr/>
          <p:nvPr/>
        </p:nvSpPr>
        <p:spPr>
          <a:xfrm>
            <a:off x="116732" y="1575144"/>
            <a:ext cx="2130358" cy="4738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AF18A026-2AB4-4628-A168-4586DFE8F30D}"/>
              </a:ext>
            </a:extLst>
          </p:cNvPr>
          <p:cNvSpPr/>
          <p:nvPr/>
        </p:nvSpPr>
        <p:spPr>
          <a:xfrm>
            <a:off x="2535676" y="1575144"/>
            <a:ext cx="2130358" cy="4738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93715860-D8D6-4D4D-8CF5-F0B39D56056C}"/>
              </a:ext>
            </a:extLst>
          </p:cNvPr>
          <p:cNvSpPr/>
          <p:nvPr/>
        </p:nvSpPr>
        <p:spPr>
          <a:xfrm>
            <a:off x="5032441" y="1575144"/>
            <a:ext cx="2130358" cy="4738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3E99AB92-1DAB-4988-B2C8-D0EDBF28831E}"/>
              </a:ext>
            </a:extLst>
          </p:cNvPr>
          <p:cNvSpPr/>
          <p:nvPr/>
        </p:nvSpPr>
        <p:spPr>
          <a:xfrm>
            <a:off x="7451386" y="1575144"/>
            <a:ext cx="2130358" cy="4738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F6E3E257-C6A5-4575-8110-A7F36FE67143}"/>
              </a:ext>
            </a:extLst>
          </p:cNvPr>
          <p:cNvSpPr/>
          <p:nvPr/>
        </p:nvSpPr>
        <p:spPr>
          <a:xfrm>
            <a:off x="9878137" y="1575144"/>
            <a:ext cx="2130358" cy="4738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CAFF5A66-D3B9-4564-9799-376C9FEF655B}"/>
              </a:ext>
            </a:extLst>
          </p:cNvPr>
          <p:cNvSpPr/>
          <p:nvPr/>
        </p:nvSpPr>
        <p:spPr>
          <a:xfrm>
            <a:off x="107003" y="5749046"/>
            <a:ext cx="2130358" cy="544750"/>
          </a:xfrm>
          <a:prstGeom prst="roundRect">
            <a:avLst>
              <a:gd name="adj" fmla="val 50000"/>
            </a:avLst>
          </a:prstGeom>
          <a:solidFill>
            <a:srgbClr val="D4FB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id="{139A7496-B130-4EBE-B0EC-5BBF0CFCF25D}"/>
              </a:ext>
            </a:extLst>
          </p:cNvPr>
          <p:cNvSpPr/>
          <p:nvPr/>
        </p:nvSpPr>
        <p:spPr>
          <a:xfrm>
            <a:off x="2543483" y="5768502"/>
            <a:ext cx="2130358" cy="544750"/>
          </a:xfrm>
          <a:prstGeom prst="roundRect">
            <a:avLst>
              <a:gd name="adj" fmla="val 50000"/>
            </a:avLst>
          </a:prstGeom>
          <a:solidFill>
            <a:srgbClr val="87F2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Rectángulo: esquinas redondeadas 29">
            <a:extLst>
              <a:ext uri="{FF2B5EF4-FFF2-40B4-BE49-F238E27FC236}">
                <a16:creationId xmlns:a16="http://schemas.microsoft.com/office/drawing/2014/main" id="{D7B0A830-E0F1-4275-85D8-536D1AE6CDE1}"/>
              </a:ext>
            </a:extLst>
          </p:cNvPr>
          <p:cNvSpPr/>
          <p:nvPr/>
        </p:nvSpPr>
        <p:spPr>
          <a:xfrm>
            <a:off x="5040248" y="5768502"/>
            <a:ext cx="2130358" cy="544750"/>
          </a:xfrm>
          <a:prstGeom prst="roundRect">
            <a:avLst>
              <a:gd name="adj" fmla="val 50000"/>
            </a:avLst>
          </a:prstGeom>
          <a:solidFill>
            <a:srgbClr val="4DE1C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77F7FD5C-B46E-4DE1-96CD-932779280013}"/>
              </a:ext>
            </a:extLst>
          </p:cNvPr>
          <p:cNvSpPr/>
          <p:nvPr/>
        </p:nvSpPr>
        <p:spPr>
          <a:xfrm>
            <a:off x="7451386" y="5749046"/>
            <a:ext cx="2130358" cy="544750"/>
          </a:xfrm>
          <a:prstGeom prst="roundRect">
            <a:avLst>
              <a:gd name="adj" fmla="val 50000"/>
            </a:avLst>
          </a:prstGeom>
          <a:solidFill>
            <a:srgbClr val="65ABF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Rectángulo: esquinas redondeadas 31">
            <a:extLst>
              <a:ext uri="{FF2B5EF4-FFF2-40B4-BE49-F238E27FC236}">
                <a16:creationId xmlns:a16="http://schemas.microsoft.com/office/drawing/2014/main" id="{275BAF8F-B717-4633-A3E8-3799BF3B11AB}"/>
              </a:ext>
            </a:extLst>
          </p:cNvPr>
          <p:cNvSpPr/>
          <p:nvPr/>
        </p:nvSpPr>
        <p:spPr>
          <a:xfrm>
            <a:off x="9878137" y="5751911"/>
            <a:ext cx="2130358" cy="544750"/>
          </a:xfrm>
          <a:prstGeom prst="roundRect">
            <a:avLst>
              <a:gd name="adj" fmla="val 50000"/>
            </a:avLst>
          </a:prstGeom>
          <a:solidFill>
            <a:srgbClr val="AC68C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Diagrama de flujo: conector 7">
            <a:extLst>
              <a:ext uri="{FF2B5EF4-FFF2-40B4-BE49-F238E27FC236}">
                <a16:creationId xmlns:a16="http://schemas.microsoft.com/office/drawing/2014/main" id="{0C46A070-9BDE-4F85-8C3A-D71D794DF427}"/>
              </a:ext>
            </a:extLst>
          </p:cNvPr>
          <p:cNvSpPr/>
          <p:nvPr/>
        </p:nvSpPr>
        <p:spPr>
          <a:xfrm>
            <a:off x="980060" y="6313252"/>
            <a:ext cx="374516" cy="422287"/>
          </a:xfrm>
          <a:prstGeom prst="flowChartConnector">
            <a:avLst/>
          </a:prstGeom>
          <a:solidFill>
            <a:srgbClr val="D4FB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Diagrama de flujo: conector 32">
            <a:extLst>
              <a:ext uri="{FF2B5EF4-FFF2-40B4-BE49-F238E27FC236}">
                <a16:creationId xmlns:a16="http://schemas.microsoft.com/office/drawing/2014/main" id="{0E0CFDCF-A8FF-4BD5-A06A-39591E815BE0}"/>
              </a:ext>
            </a:extLst>
          </p:cNvPr>
          <p:cNvSpPr/>
          <p:nvPr/>
        </p:nvSpPr>
        <p:spPr>
          <a:xfrm>
            <a:off x="3421404" y="6317251"/>
            <a:ext cx="374516" cy="422287"/>
          </a:xfrm>
          <a:prstGeom prst="flowChartConnector">
            <a:avLst/>
          </a:prstGeom>
          <a:solidFill>
            <a:srgbClr val="87F2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Diagrama de flujo: conector 33">
            <a:extLst>
              <a:ext uri="{FF2B5EF4-FFF2-40B4-BE49-F238E27FC236}">
                <a16:creationId xmlns:a16="http://schemas.microsoft.com/office/drawing/2014/main" id="{9144C20E-FD82-4D56-955B-FBB6A9531FB8}"/>
              </a:ext>
            </a:extLst>
          </p:cNvPr>
          <p:cNvSpPr/>
          <p:nvPr/>
        </p:nvSpPr>
        <p:spPr>
          <a:xfrm>
            <a:off x="5932761" y="6317251"/>
            <a:ext cx="374516" cy="422287"/>
          </a:xfrm>
          <a:prstGeom prst="flowChartConnector">
            <a:avLst/>
          </a:prstGeom>
          <a:solidFill>
            <a:srgbClr val="4DE1C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Diagrama de flujo: conector 34">
            <a:extLst>
              <a:ext uri="{FF2B5EF4-FFF2-40B4-BE49-F238E27FC236}">
                <a16:creationId xmlns:a16="http://schemas.microsoft.com/office/drawing/2014/main" id="{BD9E04AC-BCE6-4F4E-B856-31FEEF966461}"/>
              </a:ext>
            </a:extLst>
          </p:cNvPr>
          <p:cNvSpPr/>
          <p:nvPr/>
        </p:nvSpPr>
        <p:spPr>
          <a:xfrm>
            <a:off x="8360922" y="6258616"/>
            <a:ext cx="374516" cy="422287"/>
          </a:xfrm>
          <a:prstGeom prst="flowChartConnector">
            <a:avLst/>
          </a:prstGeom>
          <a:solidFill>
            <a:srgbClr val="65ABF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Diagrama de flujo: conector 35">
            <a:extLst>
              <a:ext uri="{FF2B5EF4-FFF2-40B4-BE49-F238E27FC236}">
                <a16:creationId xmlns:a16="http://schemas.microsoft.com/office/drawing/2014/main" id="{FD47A654-FB69-4233-AB1C-E34149B895E9}"/>
              </a:ext>
            </a:extLst>
          </p:cNvPr>
          <p:cNvSpPr/>
          <p:nvPr/>
        </p:nvSpPr>
        <p:spPr>
          <a:xfrm>
            <a:off x="10830637" y="6258616"/>
            <a:ext cx="374516" cy="422287"/>
          </a:xfrm>
          <a:prstGeom prst="flowChartConnector">
            <a:avLst/>
          </a:prstGeom>
          <a:solidFill>
            <a:srgbClr val="AC68C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9F81BCD-457D-49C3-92BA-4781E5C3B72C}"/>
              </a:ext>
            </a:extLst>
          </p:cNvPr>
          <p:cNvSpPr txBox="1"/>
          <p:nvPr/>
        </p:nvSpPr>
        <p:spPr>
          <a:xfrm>
            <a:off x="286964" y="1770434"/>
            <a:ext cx="17607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Información y orientación para la adopción de un anticonceptivo, incluyendo la anticoncepción de emergencia.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áfico 10" descr="Documento">
            <a:extLst>
              <a:ext uri="{FF2B5EF4-FFF2-40B4-BE49-F238E27FC236}">
                <a16:creationId xmlns:a16="http://schemas.microsoft.com/office/drawing/2014/main" id="{E564F585-2DA5-4829-8B93-4E3FD818E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3910" y="4379693"/>
            <a:ext cx="1162824" cy="116282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FF1C4BDB-28D9-4D93-8291-96D7DE969CBA}"/>
              </a:ext>
            </a:extLst>
          </p:cNvPr>
          <p:cNvSpPr txBox="1"/>
          <p:nvPr/>
        </p:nvSpPr>
        <p:spPr>
          <a:xfrm>
            <a:off x="2720501" y="1757464"/>
            <a:ext cx="17607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Información para resolver dudas acerca del método anticonceptivo, que están utilizando, para favorecer su continuidad.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áfico 15" descr="Aguja">
            <a:extLst>
              <a:ext uri="{FF2B5EF4-FFF2-40B4-BE49-F238E27FC236}">
                <a16:creationId xmlns:a16="http://schemas.microsoft.com/office/drawing/2014/main" id="{2C560596-2823-475B-BC0D-EC4788EB61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51462" y="4539330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D7CE5782-DFFA-4DD3-BF8A-6FA2DA7921EB}"/>
              </a:ext>
            </a:extLst>
          </p:cNvPr>
          <p:cNvSpPr txBox="1"/>
          <p:nvPr/>
        </p:nvSpPr>
        <p:spPr>
          <a:xfrm>
            <a:off x="5215646" y="1832035"/>
            <a:ext cx="17607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Expedición de un vale para que pueda recoger su método anticonceptivo en el centro de salud más cercano.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Gráfico 37" descr="Lista de comprobación RTL">
            <a:extLst>
              <a:ext uri="{FF2B5EF4-FFF2-40B4-BE49-F238E27FC236}">
                <a16:creationId xmlns:a16="http://schemas.microsoft.com/office/drawing/2014/main" id="{E62CC7FB-2C19-43F5-AC78-E4BF8075B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62819" y="4826053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720957A5-D568-410F-B183-973F50B2ADAF}"/>
              </a:ext>
            </a:extLst>
          </p:cNvPr>
          <p:cNvSpPr txBox="1"/>
          <p:nvPr/>
        </p:nvSpPr>
        <p:spPr>
          <a:xfrm>
            <a:off x="7667826" y="1850763"/>
            <a:ext cx="17607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Referencia a un centro de salud más cercano para la inserción de un DIU, aplicación o retiro de implante o realización de una intervención quirúrgica.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B81A726-E59B-4321-BDFF-B4351C0BDE51}"/>
              </a:ext>
            </a:extLst>
          </p:cNvPr>
          <p:cNvSpPr txBox="1"/>
          <p:nvPr/>
        </p:nvSpPr>
        <p:spPr>
          <a:xfrm>
            <a:off x="10189572" y="1866536"/>
            <a:ext cx="17607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Envío del método anticonceptivo a su domicilio a través de mensajería, en caso de que una condición le impida salir del domicilio.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Gráfico 40" descr="Carro">
            <a:extLst>
              <a:ext uri="{FF2B5EF4-FFF2-40B4-BE49-F238E27FC236}">
                <a16:creationId xmlns:a16="http://schemas.microsoft.com/office/drawing/2014/main" id="{A0E7FBC8-B404-4959-9603-A7F91DB3D0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23966" y="4714441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</p:spTree>
    <p:extLst>
      <p:ext uri="{BB962C8B-B14F-4D97-AF65-F5344CB8AC3E}">
        <p14:creationId xmlns:p14="http://schemas.microsoft.com/office/powerpoint/2010/main" val="4249974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957" y="704334"/>
            <a:ext cx="9465275" cy="5533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/>
          <p:cNvSpPr txBox="1"/>
          <p:nvPr/>
        </p:nvSpPr>
        <p:spPr>
          <a:xfrm>
            <a:off x="3169081" y="3229372"/>
            <a:ext cx="757157" cy="3348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788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Llama Telefónica</a:t>
            </a:r>
          </a:p>
        </p:txBody>
      </p:sp>
    </p:spTree>
    <p:extLst>
      <p:ext uri="{BB962C8B-B14F-4D97-AF65-F5344CB8AC3E}">
        <p14:creationId xmlns:p14="http://schemas.microsoft.com/office/powerpoint/2010/main" val="2584662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468" y="940377"/>
            <a:ext cx="4341532" cy="48768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3988DDF7-92D1-4B80-AF55-22DE4EA8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336" y="260178"/>
            <a:ext cx="10521950" cy="680199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BC94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Dictamen técnico aprobado por CENETEC</a:t>
            </a:r>
            <a:endParaRPr lang="es-MX" sz="3600" b="1" dirty="0">
              <a:solidFill>
                <a:srgbClr val="BC94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548F7DA-55A9-3D41-9024-DB85E5DD97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940377"/>
            <a:ext cx="4287982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21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4BB73A87-C887-FB46-B2A3-7E9DFD5A7E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¡GRACIAS!</a:t>
            </a:r>
          </a:p>
          <a:p>
            <a:endParaRPr lang="es-MX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E42411-A390-D647-84BF-45B0C8BD79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2263" y="4192393"/>
            <a:ext cx="1885567" cy="218527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2544" y="4796398"/>
            <a:ext cx="8104077" cy="13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50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obierno Federal2020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691C32"/>
      </a:accent1>
      <a:accent2>
        <a:srgbClr val="10312B"/>
      </a:accent2>
      <a:accent3>
        <a:srgbClr val="235B4E"/>
      </a:accent3>
      <a:accent4>
        <a:srgbClr val="9F2241"/>
      </a:accent4>
      <a:accent5>
        <a:srgbClr val="BC955C"/>
      </a:accent5>
      <a:accent6>
        <a:srgbClr val="98989A"/>
      </a:accent6>
      <a:hlink>
        <a:srgbClr val="235B4E"/>
      </a:hlink>
      <a:folHlink>
        <a:srgbClr val="691C3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3451</TotalTime>
  <Words>442</Words>
  <Application>Microsoft Macintosh PowerPoint</Application>
  <PresentationFormat>Panorámica</PresentationFormat>
  <Paragraphs>37</Paragraphs>
  <Slides>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Montserrat SemiBold</vt:lpstr>
      <vt:lpstr>Calibri</vt:lpstr>
      <vt:lpstr>Montserrat</vt:lpstr>
      <vt:lpstr>Arial</vt:lpstr>
      <vt:lpstr>Montserrat Medium</vt:lpstr>
      <vt:lpstr>Tema de Office</vt:lpstr>
      <vt:lpstr>Presentación de PowerPoint</vt:lpstr>
      <vt:lpstr>Objetivos</vt:lpstr>
      <vt:lpstr>Justificación</vt:lpstr>
      <vt:lpstr>Justificación</vt:lpstr>
      <vt:lpstr>Guía de implementación Servicios otorgados</vt:lpstr>
      <vt:lpstr>Presentación de PowerPoint</vt:lpstr>
      <vt:lpstr>Dictamen técnico aprobado por CENETEC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121</cp:revision>
  <dcterms:created xsi:type="dcterms:W3CDTF">2018-12-04T03:27:02Z</dcterms:created>
  <dcterms:modified xsi:type="dcterms:W3CDTF">2021-09-27T19:00:22Z</dcterms:modified>
</cp:coreProperties>
</file>