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custDataLst>
    <p:tags r:id="rId8"/>
  </p:custData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352" y="184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7609FFF5-262F-BE4B-9727-825EDD3DA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37BDC73D-88AC-3D46-B0FC-8933DC5B58A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C516FB4C-D80E-574A-85E4-0DF8B29E79BF}"/>
              </a:ext>
            </a:extLst>
          </p:cNvPr>
          <p:cNvCxnSpPr/>
          <p:nvPr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5088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080" y="568859"/>
            <a:ext cx="4155440" cy="132556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29200" y="1825625"/>
            <a:ext cx="6324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691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2120" y="542983"/>
            <a:ext cx="4114800" cy="102914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88560" y="1825625"/>
            <a:ext cx="636524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4825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17" y="578802"/>
            <a:ext cx="4036423" cy="126047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900"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85360" y="1209040"/>
            <a:ext cx="6568440" cy="49679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2468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A57C4-7E93-7040-8A57-4BA7102B5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652" y="2164079"/>
            <a:ext cx="4008846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E4C7A-699F-8B48-881A-B5DA4F772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542" y="2164079"/>
            <a:ext cx="635725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43D9A1-AF1A-5C49-9963-CA564481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9B1503-FEA8-AE42-A3F9-8B406AE3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91CCD4-9468-2640-A697-0BC43344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/>
        </p:nvSpPr>
        <p:spPr>
          <a:xfrm>
            <a:off x="838200" y="1669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endParaRPr lang="es-MX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370114" y="366713"/>
            <a:ext cx="4008846" cy="130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4587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F6B79C-27DF-DA46-9B64-4E0256DA9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611618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i="0">
                <a:solidFill>
                  <a:srgbClr val="404040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CLICK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C9834F-FDDC-E444-AA42-F599DEF8A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36762"/>
            <a:ext cx="5682932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solidFill>
                  <a:srgbClr val="404040"/>
                </a:solidFill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04EBD2-6E8F-DD4D-A7F0-B009AC0DF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072445"/>
            <a:ext cx="5682932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solidFill>
                  <a:srgbClr val="404040"/>
                </a:solidFill>
                <a:latin typeface="Montserrat Medium" pitchFamily="2" charset="77"/>
              </a:defRPr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476336B-7889-A545-8051-B71747F39B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07960" y="2051684"/>
            <a:ext cx="396748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75D9E89-2F81-8E4E-8F00-6E2A93AE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07960" y="3072445"/>
            <a:ext cx="3967480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Montserrat Medium" pitchFamily="2" charset="77"/>
              </a:defRPr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A9B9FE-8B4D-2C49-9079-B4D8CA36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BB4BDA2-120C-E14E-8684-F8383129C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18733FD-8434-2949-8A2A-43A2A44F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67515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683DC7C-0DFD-A146-96AA-922A0BD91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3957" y="6356350"/>
            <a:ext cx="2743200" cy="365125"/>
          </a:xfrm>
        </p:spPr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F2200DE-3D26-A84D-8F5E-384E93FC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9D56C6E-3E4E-2E4E-A2D6-8B0B5AAE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37754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9912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con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54446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9679F33-61C9-2945-B5BA-0DBAD352B1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6" y="3898145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51815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02F6A71-34EE-B34B-AFA7-18487432D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A14938F-592E-C442-8304-19C2B2DCC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7B6C953-D0A6-0944-AF6E-40BEA205D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24DA103-E0A4-614B-B8A5-B5EC39AB2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2639" y="2856183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372707F-ED60-CD4B-B079-83E5321898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3852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7712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31901168-FEF9-924E-8853-923253593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32B3750D-6380-9D46-8C74-61632B62325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F7D969CF-33B8-2E42-BA1B-8D19A4FC2066}"/>
              </a:ext>
            </a:extLst>
          </p:cNvPr>
          <p:cNvCxnSpPr/>
          <p:nvPr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3481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23CAB6B-7A5A-6B4E-A033-229957EF0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4330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C92E3075-A055-6542-91AB-F62814FD3E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07026C3A-072A-4E4D-9ACD-01A67AD88FA7}"/>
              </a:ext>
            </a:extLst>
          </p:cNvPr>
          <p:cNvCxnSpPr/>
          <p:nvPr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BC9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48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50227"/>
            <a:ext cx="114249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072639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34669C8D-E6AE-DD4A-AC37-D27A5118864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2072639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393433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598714"/>
            <a:ext cx="10942320" cy="1213257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1480" y="1991359"/>
            <a:ext cx="10942320" cy="41856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189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640" y="540702"/>
            <a:ext cx="1140460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164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84DDB3BA-74B1-8B40-84C0-F183D1F24F1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4840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73936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2AFEB7-75D0-BE47-81B9-4E56BC16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F20D03-13BE-A948-A10F-E6525E78D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66C5EE-81CC-6D43-8FD4-29ED28862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20920309-05E5-DF4A-9915-FBFC0ED1E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B691BD6-0D46-9E42-AE79-4D3615065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84298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3A54153E-355E-3C40-B508-5337B24D6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82120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6560" y="996579"/>
            <a:ext cx="5720080" cy="285273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89019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6CB96C-1C06-3B44-8615-D726F4477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48694-356A-44E6-9DD4-EA31100DAA47}" type="datetimeFigureOut">
              <a:rPr lang="es-MX" smtClean="0"/>
              <a:t>27/09/21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D1A4B-ADA7-7043-82FA-F7032EB17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02CF53-648D-B74F-A473-B4CC8BB2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3124-74A5-4012-8189-2A01BB37329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06255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emf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7.emf"/><Relationship Id="rId7" Type="http://schemas.openxmlformats.org/officeDocument/2006/relationships/image" Target="../media/image24.emf"/><Relationship Id="rId12" Type="http://schemas.openxmlformats.org/officeDocument/2006/relationships/image" Target="../media/image33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30.emf"/><Relationship Id="rId11" Type="http://schemas.openxmlformats.org/officeDocument/2006/relationships/image" Target="../media/image32.emf"/><Relationship Id="rId5" Type="http://schemas.openxmlformats.org/officeDocument/2006/relationships/image" Target="../media/image29.emf"/><Relationship Id="rId10" Type="http://schemas.openxmlformats.org/officeDocument/2006/relationships/image" Target="../media/image31.emf"/><Relationship Id="rId4" Type="http://schemas.openxmlformats.org/officeDocument/2006/relationships/image" Target="../media/image28.emf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Relationship Id="rId9" Type="http://schemas.openxmlformats.org/officeDocument/2006/relationships/image" Target="../media/image4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image" Target="../media/image24.emf"/><Relationship Id="rId7" Type="http://schemas.openxmlformats.org/officeDocument/2006/relationships/image" Target="../media/image29.emf"/><Relationship Id="rId12" Type="http://schemas.openxmlformats.org/officeDocument/2006/relationships/image" Target="../media/image34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31.emf"/><Relationship Id="rId11" Type="http://schemas.openxmlformats.org/officeDocument/2006/relationships/image" Target="../media/image43.emf"/><Relationship Id="rId5" Type="http://schemas.openxmlformats.org/officeDocument/2006/relationships/image" Target="../media/image41.png"/><Relationship Id="rId10" Type="http://schemas.openxmlformats.org/officeDocument/2006/relationships/image" Target="../media/image19.emf"/><Relationship Id="rId4" Type="http://schemas.openxmlformats.org/officeDocument/2006/relationships/image" Target="../media/image25.emf"/><Relationship Id="rId9" Type="http://schemas.openxmlformats.org/officeDocument/2006/relationships/image" Target="../media/image3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6708" y="2165888"/>
            <a:ext cx="11465560" cy="816463"/>
          </a:xfrm>
        </p:spPr>
        <p:txBody>
          <a:bodyPr/>
          <a:lstStyle/>
          <a:p>
            <a:r>
              <a:rPr lang="es-MX" dirty="0"/>
              <a:t>Modelo de atención a distancia</a:t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Escenarios</a:t>
            </a:r>
            <a:endParaRPr lang="es-E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4210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oodle business charts infographics elements Free Vector"/>
          <p:cNvPicPr>
            <a:picLocks noChangeAspect="1" noChangeArrowheads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80499" y="68938"/>
            <a:ext cx="8803708" cy="650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480499" y="3392488"/>
            <a:ext cx="2751667" cy="11387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Montserrat" panose="00000500000000000000" pitchFamily="2" charset="0"/>
              </a:rPr>
              <a:t>Coordinador General de Telesalud Estatal</a:t>
            </a:r>
          </a:p>
          <a:p>
            <a:pPr algn="ctr"/>
            <a:endParaRPr lang="es-MX" dirty="0">
              <a:latin typeface="Montserrat" panose="00000500000000000000" pitchFamily="2" charset="0"/>
            </a:endParaRPr>
          </a:p>
          <a:p>
            <a:pPr algn="ctr"/>
            <a:r>
              <a:rPr lang="es-MX" sz="1400" b="1" dirty="0">
                <a:latin typeface="Montserrat" panose="00000500000000000000" pitchFamily="2" charset="0"/>
              </a:rPr>
              <a:t>Formal/Funcional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4959364" y="2535251"/>
            <a:ext cx="120167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s-MX" dirty="0"/>
              <a:t>Administra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5015566" y="3796784"/>
            <a:ext cx="1089273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s-MX" dirty="0"/>
              <a:t>Supervisa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5087573" y="5242983"/>
            <a:ext cx="1017266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MX" dirty="0"/>
              <a:t>Gestiona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7016447" y="2256910"/>
            <a:ext cx="3759200" cy="923330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dirty="0"/>
              <a:t>Establecer servicios, días y horarios de atención de acuerdo a los recursos existentes. </a:t>
            </a:r>
            <a:endParaRPr lang="es-MX" dirty="0"/>
          </a:p>
        </p:txBody>
      </p:sp>
      <p:cxnSp>
        <p:nvCxnSpPr>
          <p:cNvPr id="10" name="Conector recto de flecha 9"/>
          <p:cNvCxnSpPr>
            <a:stCxn id="4" idx="3"/>
            <a:endCxn id="5" idx="1"/>
          </p:cNvCxnSpPr>
          <p:nvPr/>
        </p:nvCxnSpPr>
        <p:spPr>
          <a:xfrm flipV="1">
            <a:off x="4232166" y="2719917"/>
            <a:ext cx="727198" cy="124195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/>
          <p:cNvCxnSpPr>
            <a:stCxn id="4" idx="3"/>
            <a:endCxn id="6" idx="1"/>
          </p:cNvCxnSpPr>
          <p:nvPr/>
        </p:nvCxnSpPr>
        <p:spPr>
          <a:xfrm>
            <a:off x="4232166" y="3961875"/>
            <a:ext cx="783400" cy="195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>
            <a:stCxn id="4" idx="3"/>
            <a:endCxn id="7" idx="1"/>
          </p:cNvCxnSpPr>
          <p:nvPr/>
        </p:nvCxnSpPr>
        <p:spPr>
          <a:xfrm>
            <a:off x="4232166" y="3961875"/>
            <a:ext cx="855407" cy="14657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/>
          <p:cNvCxnSpPr>
            <a:stCxn id="5" idx="3"/>
            <a:endCxn id="8" idx="1"/>
          </p:cNvCxnSpPr>
          <p:nvPr/>
        </p:nvCxnSpPr>
        <p:spPr>
          <a:xfrm flipV="1">
            <a:off x="6161040" y="2718575"/>
            <a:ext cx="855407" cy="134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/>
          <p:cNvSpPr txBox="1"/>
          <p:nvPr/>
        </p:nvSpPr>
        <p:spPr>
          <a:xfrm>
            <a:off x="7092647" y="3653135"/>
            <a:ext cx="3683000" cy="646331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dirty="0"/>
              <a:t>Procesos bajo lineamientos, para garantizar una buena atención.</a:t>
            </a:r>
            <a:endParaRPr lang="es-MX" dirty="0"/>
          </a:p>
        </p:txBody>
      </p:sp>
      <p:sp>
        <p:nvSpPr>
          <p:cNvPr id="20" name="CuadroTexto 19"/>
          <p:cNvSpPr txBox="1"/>
          <p:nvPr/>
        </p:nvSpPr>
        <p:spPr>
          <a:xfrm>
            <a:off x="7110480" y="5100108"/>
            <a:ext cx="3647333" cy="646331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dirty="0"/>
              <a:t>Recursos humanos, materiales y tecnológicos.</a:t>
            </a:r>
          </a:p>
        </p:txBody>
      </p:sp>
      <p:cxnSp>
        <p:nvCxnSpPr>
          <p:cNvPr id="22" name="Conector recto de flecha 21"/>
          <p:cNvCxnSpPr>
            <a:stCxn id="6" idx="3"/>
            <a:endCxn id="19" idx="1"/>
          </p:cNvCxnSpPr>
          <p:nvPr/>
        </p:nvCxnSpPr>
        <p:spPr>
          <a:xfrm flipV="1">
            <a:off x="6104839" y="3976301"/>
            <a:ext cx="987808" cy="514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>
            <a:stCxn id="7" idx="3"/>
            <a:endCxn id="20" idx="1"/>
          </p:cNvCxnSpPr>
          <p:nvPr/>
        </p:nvCxnSpPr>
        <p:spPr>
          <a:xfrm flipV="1">
            <a:off x="6104839" y="5423274"/>
            <a:ext cx="1005641" cy="43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upo 28"/>
          <p:cNvGrpSpPr/>
          <p:nvPr/>
        </p:nvGrpSpPr>
        <p:grpSpPr>
          <a:xfrm>
            <a:off x="1909284" y="1425814"/>
            <a:ext cx="1894098" cy="1966674"/>
            <a:chOff x="2254074" y="1171337"/>
            <a:chExt cx="1894098" cy="1966674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31922" y="1171337"/>
              <a:ext cx="1316250" cy="1732500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54074" y="1551761"/>
              <a:ext cx="1046250" cy="1586250"/>
            </a:xfrm>
            <a:prstGeom prst="rect">
              <a:avLst/>
            </a:prstGeom>
          </p:spPr>
        </p:pic>
      </p:grpSp>
      <p:sp>
        <p:nvSpPr>
          <p:cNvPr id="51" name="CuadroTexto 50"/>
          <p:cNvSpPr txBox="1"/>
          <p:nvPr/>
        </p:nvSpPr>
        <p:spPr>
          <a:xfrm>
            <a:off x="1509593" y="4805529"/>
            <a:ext cx="2466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/>
              <a:t>Responsables de unidades de telemedicina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0425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1580874" y="1699730"/>
            <a:ext cx="2452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Asesoría a distancia</a:t>
            </a:r>
            <a:endParaRPr lang="es-MX" dirty="0"/>
          </a:p>
        </p:txBody>
      </p:sp>
      <p:sp>
        <p:nvSpPr>
          <p:cNvPr id="16" name="Rectángulo 15"/>
          <p:cNvSpPr/>
          <p:nvPr/>
        </p:nvSpPr>
        <p:spPr>
          <a:xfrm>
            <a:off x="1501378" y="4417897"/>
            <a:ext cx="26119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Triage a distancia de casos sospechosos de covid-19</a:t>
            </a:r>
            <a:endParaRPr lang="es-MX" dirty="0"/>
          </a:p>
        </p:txBody>
      </p:sp>
      <p:sp>
        <p:nvSpPr>
          <p:cNvPr id="17" name="Rectángulo 16"/>
          <p:cNvSpPr/>
          <p:nvPr/>
        </p:nvSpPr>
        <p:spPr>
          <a:xfrm>
            <a:off x="8570963" y="1363051"/>
            <a:ext cx="2986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Seguimiento a distancia</a:t>
            </a:r>
            <a:endParaRPr lang="es-MX" dirty="0"/>
          </a:p>
        </p:txBody>
      </p:sp>
      <p:sp>
        <p:nvSpPr>
          <p:cNvPr id="18" name="Rectángulo 17"/>
          <p:cNvSpPr/>
          <p:nvPr/>
        </p:nvSpPr>
        <p:spPr>
          <a:xfrm>
            <a:off x="8570963" y="2069062"/>
            <a:ext cx="2762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Monitoreo a distancia</a:t>
            </a:r>
            <a:endParaRPr lang="es-MX" dirty="0">
              <a:latin typeface="Montserrat" panose="00000500000000000000" pitchFamily="2" charset="0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8587003" y="4182173"/>
            <a:ext cx="3026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Interconsulta a distancia</a:t>
            </a:r>
          </a:p>
        </p:txBody>
      </p:sp>
      <p:sp>
        <p:nvSpPr>
          <p:cNvPr id="20" name="Rectángulo 19"/>
          <p:cNvSpPr/>
          <p:nvPr/>
        </p:nvSpPr>
        <p:spPr>
          <a:xfrm>
            <a:off x="8604634" y="4742511"/>
            <a:ext cx="3050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Pase de visita a distancia</a:t>
            </a:r>
            <a:endParaRPr lang="es-MX" dirty="0">
              <a:latin typeface="Montserrat" panose="00000500000000000000" pitchFamily="2" charset="0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0378" y="2745484"/>
            <a:ext cx="1895404" cy="1132173"/>
          </a:xfrm>
          <a:prstGeom prst="rect">
            <a:avLst/>
          </a:prstGeom>
        </p:spPr>
      </p:pic>
      <p:grpSp>
        <p:nvGrpSpPr>
          <p:cNvPr id="22" name="Grupo 21"/>
          <p:cNvGrpSpPr/>
          <p:nvPr/>
        </p:nvGrpSpPr>
        <p:grpSpPr>
          <a:xfrm>
            <a:off x="1823984" y="2603198"/>
            <a:ext cx="1777613" cy="1255564"/>
            <a:chOff x="1466029" y="2703230"/>
            <a:chExt cx="1777613" cy="1255564"/>
          </a:xfrm>
        </p:grpSpPr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6029" y="2854534"/>
              <a:ext cx="772346" cy="1056857"/>
            </a:xfrm>
            <a:prstGeom prst="rect">
              <a:avLst/>
            </a:prstGeom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38375" y="2703230"/>
              <a:ext cx="1005267" cy="1255564"/>
            </a:xfrm>
            <a:prstGeom prst="rect">
              <a:avLst/>
            </a:prstGeom>
          </p:spPr>
        </p:pic>
      </p:grpSp>
      <p:sp>
        <p:nvSpPr>
          <p:cNvPr id="26" name="Rectángulo redondeado 25"/>
          <p:cNvSpPr/>
          <p:nvPr/>
        </p:nvSpPr>
        <p:spPr>
          <a:xfrm>
            <a:off x="5642297" y="352425"/>
            <a:ext cx="815653" cy="5381625"/>
          </a:xfrm>
          <a:custGeom>
            <a:avLst/>
            <a:gdLst>
              <a:gd name="connsiteX0" fmla="*/ 0 w 914400"/>
              <a:gd name="connsiteY0" fmla="*/ 152403 h 6096000"/>
              <a:gd name="connsiteX1" fmla="*/ 152403 w 914400"/>
              <a:gd name="connsiteY1" fmla="*/ 0 h 6096000"/>
              <a:gd name="connsiteX2" fmla="*/ 761997 w 914400"/>
              <a:gd name="connsiteY2" fmla="*/ 0 h 6096000"/>
              <a:gd name="connsiteX3" fmla="*/ 914400 w 914400"/>
              <a:gd name="connsiteY3" fmla="*/ 152403 h 6096000"/>
              <a:gd name="connsiteX4" fmla="*/ 914400 w 914400"/>
              <a:gd name="connsiteY4" fmla="*/ 5943597 h 6096000"/>
              <a:gd name="connsiteX5" fmla="*/ 761997 w 914400"/>
              <a:gd name="connsiteY5" fmla="*/ 6096000 h 6096000"/>
              <a:gd name="connsiteX6" fmla="*/ 152403 w 914400"/>
              <a:gd name="connsiteY6" fmla="*/ 6096000 h 6096000"/>
              <a:gd name="connsiteX7" fmla="*/ 0 w 914400"/>
              <a:gd name="connsiteY7" fmla="*/ 5943597 h 6096000"/>
              <a:gd name="connsiteX8" fmla="*/ 0 w 914400"/>
              <a:gd name="connsiteY8" fmla="*/ 152403 h 6096000"/>
              <a:gd name="connsiteX0" fmla="*/ 0 w 923925"/>
              <a:gd name="connsiteY0" fmla="*/ 152403 h 6096000"/>
              <a:gd name="connsiteX1" fmla="*/ 152403 w 923925"/>
              <a:gd name="connsiteY1" fmla="*/ 0 h 6096000"/>
              <a:gd name="connsiteX2" fmla="*/ 761997 w 923925"/>
              <a:gd name="connsiteY2" fmla="*/ 0 h 6096000"/>
              <a:gd name="connsiteX3" fmla="*/ 923925 w 923925"/>
              <a:gd name="connsiteY3" fmla="*/ 1228728 h 6096000"/>
              <a:gd name="connsiteX4" fmla="*/ 914400 w 923925"/>
              <a:gd name="connsiteY4" fmla="*/ 5943597 h 6096000"/>
              <a:gd name="connsiteX5" fmla="*/ 761997 w 923925"/>
              <a:gd name="connsiteY5" fmla="*/ 6096000 h 6096000"/>
              <a:gd name="connsiteX6" fmla="*/ 152403 w 923925"/>
              <a:gd name="connsiteY6" fmla="*/ 6096000 h 6096000"/>
              <a:gd name="connsiteX7" fmla="*/ 0 w 923925"/>
              <a:gd name="connsiteY7" fmla="*/ 5943597 h 6096000"/>
              <a:gd name="connsiteX8" fmla="*/ 0 w 923925"/>
              <a:gd name="connsiteY8" fmla="*/ 152403 h 6096000"/>
              <a:gd name="connsiteX0" fmla="*/ 0 w 923925"/>
              <a:gd name="connsiteY0" fmla="*/ 1343028 h 6096000"/>
              <a:gd name="connsiteX1" fmla="*/ 152403 w 923925"/>
              <a:gd name="connsiteY1" fmla="*/ 0 h 6096000"/>
              <a:gd name="connsiteX2" fmla="*/ 761997 w 923925"/>
              <a:gd name="connsiteY2" fmla="*/ 0 h 6096000"/>
              <a:gd name="connsiteX3" fmla="*/ 923925 w 923925"/>
              <a:gd name="connsiteY3" fmla="*/ 1228728 h 6096000"/>
              <a:gd name="connsiteX4" fmla="*/ 914400 w 923925"/>
              <a:gd name="connsiteY4" fmla="*/ 5943597 h 6096000"/>
              <a:gd name="connsiteX5" fmla="*/ 761997 w 923925"/>
              <a:gd name="connsiteY5" fmla="*/ 6096000 h 6096000"/>
              <a:gd name="connsiteX6" fmla="*/ 152403 w 923925"/>
              <a:gd name="connsiteY6" fmla="*/ 6096000 h 6096000"/>
              <a:gd name="connsiteX7" fmla="*/ 0 w 923925"/>
              <a:gd name="connsiteY7" fmla="*/ 5943597 h 6096000"/>
              <a:gd name="connsiteX8" fmla="*/ 0 w 923925"/>
              <a:gd name="connsiteY8" fmla="*/ 1343028 h 6096000"/>
              <a:gd name="connsiteX0" fmla="*/ 0 w 923925"/>
              <a:gd name="connsiteY0" fmla="*/ 1343028 h 6096000"/>
              <a:gd name="connsiteX1" fmla="*/ 152403 w 923925"/>
              <a:gd name="connsiteY1" fmla="*/ 0 h 6096000"/>
              <a:gd name="connsiteX2" fmla="*/ 761997 w 923925"/>
              <a:gd name="connsiteY2" fmla="*/ 0 h 6096000"/>
              <a:gd name="connsiteX3" fmla="*/ 923925 w 923925"/>
              <a:gd name="connsiteY3" fmla="*/ 1228728 h 6096000"/>
              <a:gd name="connsiteX4" fmla="*/ 914400 w 923925"/>
              <a:gd name="connsiteY4" fmla="*/ 5943597 h 6096000"/>
              <a:gd name="connsiteX5" fmla="*/ 761997 w 923925"/>
              <a:gd name="connsiteY5" fmla="*/ 6096000 h 6096000"/>
              <a:gd name="connsiteX6" fmla="*/ 152403 w 923925"/>
              <a:gd name="connsiteY6" fmla="*/ 6096000 h 6096000"/>
              <a:gd name="connsiteX7" fmla="*/ 0 w 923925"/>
              <a:gd name="connsiteY7" fmla="*/ 4895847 h 6096000"/>
              <a:gd name="connsiteX8" fmla="*/ 0 w 923925"/>
              <a:gd name="connsiteY8" fmla="*/ 1343028 h 6096000"/>
              <a:gd name="connsiteX0" fmla="*/ 0 w 923925"/>
              <a:gd name="connsiteY0" fmla="*/ 1343028 h 6096000"/>
              <a:gd name="connsiteX1" fmla="*/ 152403 w 923925"/>
              <a:gd name="connsiteY1" fmla="*/ 0 h 6096000"/>
              <a:gd name="connsiteX2" fmla="*/ 761997 w 923925"/>
              <a:gd name="connsiteY2" fmla="*/ 0 h 6096000"/>
              <a:gd name="connsiteX3" fmla="*/ 923925 w 923925"/>
              <a:gd name="connsiteY3" fmla="*/ 1228728 h 6096000"/>
              <a:gd name="connsiteX4" fmla="*/ 923925 w 923925"/>
              <a:gd name="connsiteY4" fmla="*/ 4800597 h 6096000"/>
              <a:gd name="connsiteX5" fmla="*/ 761997 w 923925"/>
              <a:gd name="connsiteY5" fmla="*/ 6096000 h 6096000"/>
              <a:gd name="connsiteX6" fmla="*/ 152403 w 923925"/>
              <a:gd name="connsiteY6" fmla="*/ 6096000 h 6096000"/>
              <a:gd name="connsiteX7" fmla="*/ 0 w 923925"/>
              <a:gd name="connsiteY7" fmla="*/ 4895847 h 6096000"/>
              <a:gd name="connsiteX8" fmla="*/ 0 w 923925"/>
              <a:gd name="connsiteY8" fmla="*/ 1343028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925" h="6096000">
                <a:moveTo>
                  <a:pt x="0" y="1343028"/>
                </a:moveTo>
                <a:cubicBezTo>
                  <a:pt x="0" y="1258858"/>
                  <a:pt x="68233" y="0"/>
                  <a:pt x="152403" y="0"/>
                </a:cubicBezTo>
                <a:lnTo>
                  <a:pt x="761997" y="0"/>
                </a:lnTo>
                <a:cubicBezTo>
                  <a:pt x="846167" y="0"/>
                  <a:pt x="923925" y="1144558"/>
                  <a:pt x="923925" y="1228728"/>
                </a:cubicBezTo>
                <a:lnTo>
                  <a:pt x="923925" y="4800597"/>
                </a:lnTo>
                <a:cubicBezTo>
                  <a:pt x="923925" y="4884767"/>
                  <a:pt x="846167" y="6096000"/>
                  <a:pt x="761997" y="6096000"/>
                </a:cubicBezTo>
                <a:lnTo>
                  <a:pt x="152403" y="6096000"/>
                </a:lnTo>
                <a:cubicBezTo>
                  <a:pt x="68233" y="6096000"/>
                  <a:pt x="0" y="4980017"/>
                  <a:pt x="0" y="4895847"/>
                </a:cubicBezTo>
                <a:lnTo>
                  <a:pt x="0" y="1343028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MX" sz="3200" dirty="0"/>
              <a:t>Módulo de Atención a Distancia</a:t>
            </a:r>
          </a:p>
        </p:txBody>
      </p:sp>
      <p:cxnSp>
        <p:nvCxnSpPr>
          <p:cNvPr id="28" name="Conector recto de flecha 27"/>
          <p:cNvCxnSpPr>
            <a:stCxn id="15" idx="3"/>
          </p:cNvCxnSpPr>
          <p:nvPr/>
        </p:nvCxnSpPr>
        <p:spPr>
          <a:xfrm>
            <a:off x="4033790" y="1884396"/>
            <a:ext cx="1385935" cy="131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>
            <a:stCxn id="16" idx="3"/>
          </p:cNvCxnSpPr>
          <p:nvPr/>
        </p:nvCxnSpPr>
        <p:spPr>
          <a:xfrm>
            <a:off x="4113287" y="4879562"/>
            <a:ext cx="136358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cto de flecha 49"/>
          <p:cNvCxnSpPr>
            <a:stCxn id="20" idx="1"/>
          </p:cNvCxnSpPr>
          <p:nvPr/>
        </p:nvCxnSpPr>
        <p:spPr>
          <a:xfrm flipH="1">
            <a:off x="7392523" y="4927177"/>
            <a:ext cx="1212111" cy="73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cto de flecha 51"/>
          <p:cNvCxnSpPr>
            <a:stCxn id="19" idx="1"/>
          </p:cNvCxnSpPr>
          <p:nvPr/>
        </p:nvCxnSpPr>
        <p:spPr>
          <a:xfrm flipH="1">
            <a:off x="7392523" y="4366839"/>
            <a:ext cx="1194480" cy="90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cto de flecha 53"/>
          <p:cNvCxnSpPr>
            <a:stCxn id="18" idx="1"/>
          </p:cNvCxnSpPr>
          <p:nvPr/>
        </p:nvCxnSpPr>
        <p:spPr>
          <a:xfrm flipH="1" flipV="1">
            <a:off x="7392523" y="2246740"/>
            <a:ext cx="1178440" cy="698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de flecha 55"/>
          <p:cNvCxnSpPr>
            <a:stCxn id="17" idx="1"/>
          </p:cNvCxnSpPr>
          <p:nvPr/>
        </p:nvCxnSpPr>
        <p:spPr>
          <a:xfrm flipH="1" flipV="1">
            <a:off x="7392523" y="1541889"/>
            <a:ext cx="1178440" cy="58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upo 62"/>
          <p:cNvGrpSpPr/>
          <p:nvPr/>
        </p:nvGrpSpPr>
        <p:grpSpPr>
          <a:xfrm>
            <a:off x="4825431" y="2521948"/>
            <a:ext cx="626994" cy="1985594"/>
            <a:chOff x="4633275" y="2521948"/>
            <a:chExt cx="819150" cy="2594122"/>
          </a:xfrm>
        </p:grpSpPr>
        <p:pic>
          <p:nvPicPr>
            <p:cNvPr id="57" name="Imagen 5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65975" y="2521948"/>
              <a:ext cx="753750" cy="506250"/>
            </a:xfrm>
            <a:prstGeom prst="rect">
              <a:avLst/>
            </a:prstGeom>
          </p:spPr>
        </p:pic>
        <p:pic>
          <p:nvPicPr>
            <p:cNvPr id="61" name="Imagen 6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56867" y="3144405"/>
              <a:ext cx="596250" cy="1080000"/>
            </a:xfrm>
            <a:prstGeom prst="rect">
              <a:avLst/>
            </a:prstGeom>
          </p:spPr>
        </p:pic>
        <p:pic>
          <p:nvPicPr>
            <p:cNvPr id="62" name="Imagen 6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33275" y="4268345"/>
              <a:ext cx="819150" cy="847725"/>
            </a:xfrm>
            <a:prstGeom prst="rect">
              <a:avLst/>
            </a:prstGeom>
          </p:spPr>
        </p:pic>
      </p:grpSp>
      <p:grpSp>
        <p:nvGrpSpPr>
          <p:cNvPr id="64" name="Grupo 63"/>
          <p:cNvGrpSpPr/>
          <p:nvPr/>
        </p:nvGrpSpPr>
        <p:grpSpPr>
          <a:xfrm>
            <a:off x="6576954" y="2536382"/>
            <a:ext cx="626994" cy="1985594"/>
            <a:chOff x="4633275" y="2521948"/>
            <a:chExt cx="819150" cy="2594122"/>
          </a:xfrm>
        </p:grpSpPr>
        <p:pic>
          <p:nvPicPr>
            <p:cNvPr id="65" name="Imagen 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65975" y="2521948"/>
              <a:ext cx="753750" cy="506250"/>
            </a:xfrm>
            <a:prstGeom prst="rect">
              <a:avLst/>
            </a:prstGeom>
          </p:spPr>
        </p:pic>
        <p:pic>
          <p:nvPicPr>
            <p:cNvPr id="66" name="Imagen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56867" y="3144405"/>
              <a:ext cx="596250" cy="1080000"/>
            </a:xfrm>
            <a:prstGeom prst="rect">
              <a:avLst/>
            </a:prstGeom>
          </p:spPr>
        </p:pic>
        <p:pic>
          <p:nvPicPr>
            <p:cNvPr id="67" name="Imagen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33275" y="4268345"/>
              <a:ext cx="819150" cy="847725"/>
            </a:xfrm>
            <a:prstGeom prst="rect">
              <a:avLst/>
            </a:prstGeom>
          </p:spPr>
        </p:pic>
      </p:grpSp>
      <p:sp>
        <p:nvSpPr>
          <p:cNvPr id="69" name="Rectángulo redondeado 68"/>
          <p:cNvSpPr/>
          <p:nvPr/>
        </p:nvSpPr>
        <p:spPr>
          <a:xfrm>
            <a:off x="590550" y="6143625"/>
            <a:ext cx="11163300" cy="4667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/>
              <a:t>Coordinación de Telesalud</a:t>
            </a:r>
            <a:endParaRPr lang="es-MX" dirty="0"/>
          </a:p>
        </p:txBody>
      </p:sp>
      <p:sp>
        <p:nvSpPr>
          <p:cNvPr id="70" name="Rectángulo 69"/>
          <p:cNvSpPr/>
          <p:nvPr/>
        </p:nvSpPr>
        <p:spPr>
          <a:xfrm>
            <a:off x="8622196" y="5499306"/>
            <a:ext cx="1425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Referencia</a:t>
            </a:r>
            <a:endParaRPr lang="es-MX" dirty="0">
              <a:latin typeface="Montserrat" panose="00000500000000000000" pitchFamily="2" charset="0"/>
            </a:endParaRPr>
          </a:p>
        </p:txBody>
      </p:sp>
      <p:cxnSp>
        <p:nvCxnSpPr>
          <p:cNvPr id="71" name="Conector recto de flecha 70"/>
          <p:cNvCxnSpPr/>
          <p:nvPr/>
        </p:nvCxnSpPr>
        <p:spPr>
          <a:xfrm flipH="1">
            <a:off x="7392523" y="5667622"/>
            <a:ext cx="1212111" cy="73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720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92375" y="6094804"/>
            <a:ext cx="2611909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dirty="0">
                <a:latin typeface="Montserrat" panose="00000500000000000000" pitchFamily="2" charset="0"/>
              </a:rPr>
              <a:t>Asesoría a distancia</a:t>
            </a:r>
            <a:endParaRPr lang="es-MX" dirty="0"/>
          </a:p>
        </p:txBody>
      </p:sp>
      <p:grpSp>
        <p:nvGrpSpPr>
          <p:cNvPr id="47" name="Grupo 46"/>
          <p:cNvGrpSpPr/>
          <p:nvPr/>
        </p:nvGrpSpPr>
        <p:grpSpPr>
          <a:xfrm>
            <a:off x="997536" y="1135733"/>
            <a:ext cx="2965194" cy="2190044"/>
            <a:chOff x="458614" y="1941999"/>
            <a:chExt cx="2965194" cy="2190044"/>
          </a:xfrm>
        </p:grpSpPr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8614" y="2132954"/>
              <a:ext cx="839727" cy="1289228"/>
            </a:xfrm>
            <a:prstGeom prst="rect">
              <a:avLst/>
            </a:prstGeom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872" y="1941999"/>
              <a:ext cx="817227" cy="1471993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7010" y="1988033"/>
              <a:ext cx="1105188" cy="1447797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8767" y="2138128"/>
              <a:ext cx="925041" cy="1298892"/>
            </a:xfrm>
            <a:prstGeom prst="rect">
              <a:avLst/>
            </a:prstGeom>
          </p:spPr>
        </p:pic>
        <p:sp>
          <p:nvSpPr>
            <p:cNvPr id="3" name="Rectángulo 2"/>
            <p:cNvSpPr/>
            <p:nvPr/>
          </p:nvSpPr>
          <p:spPr>
            <a:xfrm>
              <a:off x="622008" y="3208713"/>
              <a:ext cx="2611909" cy="92333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s-ES" dirty="0">
                  <a:latin typeface="Montserrat" panose="00000500000000000000" pitchFamily="2" charset="0"/>
                </a:rPr>
                <a:t>Triage a distancia de casos sospechosos de covid-19</a:t>
              </a:r>
              <a:endParaRPr lang="es-MX" dirty="0"/>
            </a:p>
          </p:txBody>
        </p:sp>
      </p:grpSp>
      <p:sp>
        <p:nvSpPr>
          <p:cNvPr id="21" name="Rectángulo 20"/>
          <p:cNvSpPr/>
          <p:nvPr/>
        </p:nvSpPr>
        <p:spPr>
          <a:xfrm>
            <a:off x="6216065" y="4715427"/>
            <a:ext cx="298671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Seguimiento a distancia</a:t>
            </a:r>
            <a:endParaRPr lang="es-MX" dirty="0"/>
          </a:p>
        </p:txBody>
      </p:sp>
      <p:sp>
        <p:nvSpPr>
          <p:cNvPr id="22" name="Rectángulo 21"/>
          <p:cNvSpPr/>
          <p:nvPr/>
        </p:nvSpPr>
        <p:spPr>
          <a:xfrm>
            <a:off x="6202417" y="5221400"/>
            <a:ext cx="328705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Monitoreo a distancia (uso de dispositivos médicos)</a:t>
            </a:r>
            <a:endParaRPr lang="es-MX" dirty="0"/>
          </a:p>
        </p:txBody>
      </p:sp>
      <p:grpSp>
        <p:nvGrpSpPr>
          <p:cNvPr id="55" name="Grupo 54"/>
          <p:cNvGrpSpPr/>
          <p:nvPr/>
        </p:nvGrpSpPr>
        <p:grpSpPr>
          <a:xfrm>
            <a:off x="1671422" y="1325283"/>
            <a:ext cx="2901945" cy="2808545"/>
            <a:chOff x="1159595" y="1470982"/>
            <a:chExt cx="2901945" cy="2808545"/>
          </a:xfrm>
        </p:grpSpPr>
        <p:sp>
          <p:nvSpPr>
            <p:cNvPr id="49" name="Arco 48"/>
            <p:cNvSpPr/>
            <p:nvPr/>
          </p:nvSpPr>
          <p:spPr>
            <a:xfrm rot="5079851">
              <a:off x="1159595" y="1470982"/>
              <a:ext cx="2635364" cy="2635364"/>
            </a:xfrm>
            <a:prstGeom prst="arc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52140" y="2654838"/>
              <a:ext cx="609400" cy="409298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74778" y="3362114"/>
              <a:ext cx="482062" cy="873169"/>
            </a:xfrm>
            <a:prstGeom prst="rect">
              <a:avLst/>
            </a:prstGeom>
          </p:spPr>
        </p:pic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69006" y="3630661"/>
              <a:ext cx="626994" cy="648866"/>
            </a:xfrm>
            <a:prstGeom prst="rect">
              <a:avLst/>
            </a:prstGeom>
          </p:spPr>
        </p:pic>
      </p:grpSp>
      <p:sp>
        <p:nvSpPr>
          <p:cNvPr id="31" name="Flecha derecha 30"/>
          <p:cNvSpPr/>
          <p:nvPr/>
        </p:nvSpPr>
        <p:spPr>
          <a:xfrm>
            <a:off x="4738877" y="2412522"/>
            <a:ext cx="54591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Flecha derecha 31"/>
          <p:cNvSpPr/>
          <p:nvPr/>
        </p:nvSpPr>
        <p:spPr>
          <a:xfrm rot="5400000">
            <a:off x="2150297" y="3858715"/>
            <a:ext cx="503516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50" name="Grupo 49"/>
          <p:cNvGrpSpPr/>
          <p:nvPr/>
        </p:nvGrpSpPr>
        <p:grpSpPr>
          <a:xfrm>
            <a:off x="5659137" y="1236237"/>
            <a:ext cx="2211186" cy="1302497"/>
            <a:chOff x="5734821" y="2452741"/>
            <a:chExt cx="2802236" cy="1702541"/>
          </a:xfrm>
        </p:grpSpPr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1903" y="2567431"/>
              <a:ext cx="1016991" cy="1585102"/>
            </a:xfrm>
            <a:prstGeom prst="rect">
              <a:avLst/>
            </a:prstGeom>
          </p:spPr>
        </p:pic>
        <p:pic>
          <p:nvPicPr>
            <p:cNvPr id="38" name="Imagen 37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4821" y="2452741"/>
              <a:ext cx="1013120" cy="1699791"/>
            </a:xfrm>
            <a:prstGeom prst="rect">
              <a:avLst/>
            </a:prstGeom>
          </p:spPr>
        </p:pic>
        <p:pic>
          <p:nvPicPr>
            <p:cNvPr id="36" name="Imagen 35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74441" y="2567993"/>
              <a:ext cx="1262616" cy="1587289"/>
            </a:xfrm>
            <a:prstGeom prst="rect">
              <a:avLst/>
            </a:prstGeom>
          </p:spPr>
        </p:pic>
      </p:grpSp>
      <p:sp>
        <p:nvSpPr>
          <p:cNvPr id="39" name="Rectángulo 38"/>
          <p:cNvSpPr/>
          <p:nvPr/>
        </p:nvSpPr>
        <p:spPr>
          <a:xfrm>
            <a:off x="5515663" y="2434837"/>
            <a:ext cx="261190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dirty="0">
                <a:latin typeface="Montserrat" panose="00000500000000000000" pitchFamily="2" charset="0"/>
              </a:rPr>
              <a:t>Identificación de Signos y síntomas de alarma de covid - 19 </a:t>
            </a:r>
            <a:endParaRPr lang="es-MX" dirty="0"/>
          </a:p>
        </p:txBody>
      </p:sp>
      <p:sp>
        <p:nvSpPr>
          <p:cNvPr id="40" name="CuadroTexto 39"/>
          <p:cNvSpPr txBox="1"/>
          <p:nvPr/>
        </p:nvSpPr>
        <p:spPr>
          <a:xfrm>
            <a:off x="1192375" y="4436470"/>
            <a:ext cx="2867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Montserrat" panose="00000500000000000000" pitchFamily="2" charset="0"/>
              </a:rPr>
              <a:t>Sin signos de alarma</a:t>
            </a:r>
          </a:p>
        </p:txBody>
      </p:sp>
      <p:sp>
        <p:nvSpPr>
          <p:cNvPr id="41" name="Flecha derecha 40"/>
          <p:cNvSpPr/>
          <p:nvPr/>
        </p:nvSpPr>
        <p:spPr>
          <a:xfrm rot="5400000">
            <a:off x="6197715" y="3819578"/>
            <a:ext cx="1069855" cy="4846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CuadroTexto 41"/>
          <p:cNvSpPr txBox="1"/>
          <p:nvPr/>
        </p:nvSpPr>
        <p:spPr>
          <a:xfrm>
            <a:off x="7253782" y="3513140"/>
            <a:ext cx="2886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latin typeface="Montserrat" panose="00000500000000000000" pitchFamily="2" charset="0"/>
              </a:rPr>
              <a:t>Leves</a:t>
            </a:r>
            <a:r>
              <a:rPr lang="es-MX" dirty="0">
                <a:latin typeface="Montserrat" panose="00000500000000000000" pitchFamily="2" charset="0"/>
              </a:rPr>
              <a:t> o aquellos que no requieran una exploración física</a:t>
            </a:r>
          </a:p>
        </p:txBody>
      </p:sp>
      <p:sp>
        <p:nvSpPr>
          <p:cNvPr id="44" name="Flecha arriba 43"/>
          <p:cNvSpPr/>
          <p:nvPr/>
        </p:nvSpPr>
        <p:spPr>
          <a:xfrm rot="5400000">
            <a:off x="8572508" y="2620755"/>
            <a:ext cx="484632" cy="591229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5" name="CuadroTexto 44"/>
          <p:cNvSpPr txBox="1"/>
          <p:nvPr/>
        </p:nvSpPr>
        <p:spPr>
          <a:xfrm>
            <a:off x="8358448" y="2265413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latin typeface="Montserrat" panose="00000500000000000000" pitchFamily="2" charset="0"/>
              </a:rPr>
              <a:t>Graves</a:t>
            </a:r>
          </a:p>
        </p:txBody>
      </p:sp>
      <p:sp>
        <p:nvSpPr>
          <p:cNvPr id="46" name="CuadroTexto 45"/>
          <p:cNvSpPr txBox="1"/>
          <p:nvPr/>
        </p:nvSpPr>
        <p:spPr>
          <a:xfrm>
            <a:off x="9489471" y="2423452"/>
            <a:ext cx="219459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Montserrat" panose="00000500000000000000" pitchFamily="2" charset="0"/>
              </a:rPr>
              <a:t>Referencia al establecimiento</a:t>
            </a:r>
          </a:p>
          <a:p>
            <a:pPr algn="ctr"/>
            <a:r>
              <a:rPr lang="es-MX" dirty="0">
                <a:latin typeface="Montserrat" panose="00000500000000000000" pitchFamily="2" charset="0"/>
              </a:rPr>
              <a:t> de salud</a:t>
            </a:r>
          </a:p>
        </p:txBody>
      </p:sp>
      <p:grpSp>
        <p:nvGrpSpPr>
          <p:cNvPr id="51" name="Grupo 50"/>
          <p:cNvGrpSpPr/>
          <p:nvPr/>
        </p:nvGrpSpPr>
        <p:grpSpPr>
          <a:xfrm>
            <a:off x="1309347" y="4819638"/>
            <a:ext cx="2157348" cy="1310730"/>
            <a:chOff x="5734821" y="2452741"/>
            <a:chExt cx="2802236" cy="1702541"/>
          </a:xfrm>
        </p:grpSpPr>
        <p:pic>
          <p:nvPicPr>
            <p:cNvPr id="52" name="Imagen 5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1903" y="2567431"/>
              <a:ext cx="1016991" cy="1585102"/>
            </a:xfrm>
            <a:prstGeom prst="rect">
              <a:avLst/>
            </a:prstGeom>
          </p:spPr>
        </p:pic>
        <p:pic>
          <p:nvPicPr>
            <p:cNvPr id="53" name="Imagen 52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4821" y="2452741"/>
              <a:ext cx="1013120" cy="1699791"/>
            </a:xfrm>
            <a:prstGeom prst="rect">
              <a:avLst/>
            </a:prstGeom>
          </p:spPr>
        </p:pic>
        <p:pic>
          <p:nvPicPr>
            <p:cNvPr id="54" name="Imagen 53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74441" y="2567993"/>
              <a:ext cx="1262616" cy="158728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08329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42" y="1297271"/>
            <a:ext cx="5613334" cy="2755013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546092" y="599872"/>
            <a:ext cx="3026791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Interconsulta a distancia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665" y="1487009"/>
            <a:ext cx="5252075" cy="350043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677" y="3418534"/>
            <a:ext cx="1649253" cy="2436125"/>
          </a:xfrm>
          <a:prstGeom prst="rect">
            <a:avLst/>
          </a:prstGeom>
        </p:spPr>
      </p:pic>
      <p:sp>
        <p:nvSpPr>
          <p:cNvPr id="6" name="Flecha izquierda y derecha 5"/>
          <p:cNvSpPr/>
          <p:nvPr/>
        </p:nvSpPr>
        <p:spPr>
          <a:xfrm>
            <a:off x="2757931" y="4761561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9786" y="3502577"/>
            <a:ext cx="681650" cy="2268038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1397141" y="1487009"/>
            <a:ext cx="4616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Montserrat" panose="00000500000000000000" pitchFamily="2" charset="0"/>
              </a:rPr>
              <a:t>En el mismo Establecimiento de salud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7415057" y="1392884"/>
            <a:ext cx="4086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Montserrat" panose="00000500000000000000" pitchFamily="2" charset="0"/>
              </a:rPr>
              <a:t>Con otro Establecimiento de Salud de igual o mayor complejidad</a:t>
            </a:r>
          </a:p>
        </p:txBody>
      </p:sp>
      <p:sp>
        <p:nvSpPr>
          <p:cNvPr id="11" name="Flecha izquierda y derecha 10"/>
          <p:cNvSpPr/>
          <p:nvPr/>
        </p:nvSpPr>
        <p:spPr>
          <a:xfrm>
            <a:off x="5521814" y="2543695"/>
            <a:ext cx="1216152" cy="484632"/>
          </a:xfrm>
          <a:prstGeom prst="left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8084" y="3418534"/>
            <a:ext cx="792138" cy="271123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6567" y="3357563"/>
            <a:ext cx="838269" cy="271761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59420" y="3378408"/>
            <a:ext cx="918442" cy="27914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5621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51759" y="3099445"/>
            <a:ext cx="3050835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s-ES" dirty="0">
                <a:latin typeface="Montserrat" panose="00000500000000000000" pitchFamily="2" charset="0"/>
              </a:rPr>
              <a:t>Pase de visita a distancia</a:t>
            </a:r>
            <a:endParaRPr lang="es-MX" dirty="0">
              <a:latin typeface="Montserrat" panose="00000500000000000000" pitchFamily="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285828" y="3603010"/>
            <a:ext cx="3195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>
                <a:latin typeface="Montserrat" panose="00000500000000000000" pitchFamily="2" charset="0"/>
              </a:rPr>
              <a:t>Hospital -Hospital </a:t>
            </a:r>
            <a:r>
              <a:rPr lang="es-MX" sz="2400" b="1" dirty="0">
                <a:latin typeface="Montserrat" panose="00000500000000000000" pitchFamily="2" charset="0"/>
              </a:rPr>
              <a:t>+</a:t>
            </a:r>
          </a:p>
        </p:txBody>
      </p:sp>
      <p:grpSp>
        <p:nvGrpSpPr>
          <p:cNvPr id="15" name="Grupo 14"/>
          <p:cNvGrpSpPr/>
          <p:nvPr/>
        </p:nvGrpSpPr>
        <p:grpSpPr>
          <a:xfrm>
            <a:off x="2704304" y="4589830"/>
            <a:ext cx="444637" cy="1408097"/>
            <a:chOff x="4633275" y="2521948"/>
            <a:chExt cx="819150" cy="2594122"/>
          </a:xfrm>
        </p:grpSpPr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5975" y="2521948"/>
              <a:ext cx="753750" cy="506250"/>
            </a:xfrm>
            <a:prstGeom prst="rect">
              <a:avLst/>
            </a:prstGeom>
          </p:spPr>
        </p:pic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56867" y="3144405"/>
              <a:ext cx="596250" cy="1080000"/>
            </a:xfrm>
            <a:prstGeom prst="rect">
              <a:avLst/>
            </a:prstGeom>
          </p:spPr>
        </p:pic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3275" y="4268345"/>
              <a:ext cx="819150" cy="847725"/>
            </a:xfrm>
            <a:prstGeom prst="rect">
              <a:avLst/>
            </a:prstGeom>
          </p:spPr>
        </p:pic>
      </p:grpSp>
      <p:grpSp>
        <p:nvGrpSpPr>
          <p:cNvPr id="31" name="Grupo 30"/>
          <p:cNvGrpSpPr/>
          <p:nvPr/>
        </p:nvGrpSpPr>
        <p:grpSpPr>
          <a:xfrm>
            <a:off x="7954944" y="3697765"/>
            <a:ext cx="3935034" cy="2237606"/>
            <a:chOff x="7832115" y="2570023"/>
            <a:chExt cx="3935034" cy="2237606"/>
          </a:xfrm>
        </p:grpSpPr>
        <p:grpSp>
          <p:nvGrpSpPr>
            <p:cNvPr id="19" name="Grupo 18"/>
            <p:cNvGrpSpPr/>
            <p:nvPr/>
          </p:nvGrpSpPr>
          <p:grpSpPr>
            <a:xfrm>
              <a:off x="9469440" y="2764728"/>
              <a:ext cx="444637" cy="1408097"/>
              <a:chOff x="4633275" y="2521948"/>
              <a:chExt cx="819150" cy="2594122"/>
            </a:xfrm>
          </p:grpSpPr>
          <p:pic>
            <p:nvPicPr>
              <p:cNvPr id="20" name="Imagen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65975" y="2521948"/>
                <a:ext cx="753750" cy="506250"/>
              </a:xfrm>
              <a:prstGeom prst="rect">
                <a:avLst/>
              </a:prstGeom>
            </p:spPr>
          </p:pic>
          <p:pic>
            <p:nvPicPr>
              <p:cNvPr id="21" name="Imagen 2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56867" y="3144405"/>
                <a:ext cx="596250" cy="1080000"/>
              </a:xfrm>
              <a:prstGeom prst="rect">
                <a:avLst/>
              </a:prstGeom>
            </p:spPr>
          </p:pic>
          <p:pic>
            <p:nvPicPr>
              <p:cNvPr id="22" name="Imagen 21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33275" y="4268345"/>
                <a:ext cx="819150" cy="847725"/>
              </a:xfrm>
              <a:prstGeom prst="rect">
                <a:avLst/>
              </a:prstGeom>
            </p:spPr>
          </p:pic>
        </p:grpSp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2115" y="2570023"/>
              <a:ext cx="1435632" cy="2237606"/>
            </a:xfrm>
            <a:prstGeom prst="rect">
              <a:avLst/>
            </a:prstGeom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15770" y="2570023"/>
              <a:ext cx="1651379" cy="2163306"/>
            </a:xfrm>
            <a:prstGeom prst="rect">
              <a:avLst/>
            </a:prstGeom>
          </p:spPr>
        </p:pic>
      </p:grpSp>
      <p:grpSp>
        <p:nvGrpSpPr>
          <p:cNvPr id="30" name="Grupo 29"/>
          <p:cNvGrpSpPr/>
          <p:nvPr/>
        </p:nvGrpSpPr>
        <p:grpSpPr>
          <a:xfrm>
            <a:off x="4048374" y="545211"/>
            <a:ext cx="3906570" cy="2370233"/>
            <a:chOff x="1858661" y="543791"/>
            <a:chExt cx="3906570" cy="2370233"/>
          </a:xfrm>
        </p:grpSpPr>
        <p:sp>
          <p:nvSpPr>
            <p:cNvPr id="3" name="CuadroTexto 2"/>
            <p:cNvSpPr txBox="1"/>
            <p:nvPr/>
          </p:nvSpPr>
          <p:spPr>
            <a:xfrm>
              <a:off x="2102049" y="543791"/>
              <a:ext cx="36631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>
                  <a:latin typeface="Montserrat" panose="00000500000000000000" pitchFamily="2" charset="0"/>
                </a:rPr>
                <a:t>Paciente</a:t>
              </a:r>
              <a:r>
                <a:rPr lang="es-MX" dirty="0"/>
                <a:t> /</a:t>
              </a:r>
              <a:r>
                <a:rPr lang="es-MX" dirty="0">
                  <a:latin typeface="Montserrat" panose="00000500000000000000" pitchFamily="2" charset="0"/>
                </a:rPr>
                <a:t>Prestador</a:t>
              </a:r>
              <a:r>
                <a:rPr lang="es-MX" dirty="0"/>
                <a:t> - </a:t>
              </a:r>
              <a:r>
                <a:rPr lang="es-MX" dirty="0">
                  <a:latin typeface="Montserrat" panose="00000500000000000000" pitchFamily="2" charset="0"/>
                </a:rPr>
                <a:t>Familiar </a:t>
              </a:r>
            </a:p>
          </p:txBody>
        </p:sp>
        <p:grpSp>
          <p:nvGrpSpPr>
            <p:cNvPr id="7" name="Grupo 6"/>
            <p:cNvGrpSpPr/>
            <p:nvPr/>
          </p:nvGrpSpPr>
          <p:grpSpPr>
            <a:xfrm>
              <a:off x="3830634" y="1140771"/>
              <a:ext cx="444637" cy="1408097"/>
              <a:chOff x="4633275" y="2521948"/>
              <a:chExt cx="819150" cy="2594122"/>
            </a:xfrm>
          </p:grpSpPr>
          <p:pic>
            <p:nvPicPr>
              <p:cNvPr id="8" name="Imagen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65975" y="2521948"/>
                <a:ext cx="753750" cy="506250"/>
              </a:xfrm>
              <a:prstGeom prst="rect">
                <a:avLst/>
              </a:prstGeom>
            </p:spPr>
          </p:pic>
          <p:pic>
            <p:nvPicPr>
              <p:cNvPr id="9" name="Imagen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56867" y="3144405"/>
                <a:ext cx="596250" cy="1080000"/>
              </a:xfrm>
              <a:prstGeom prst="rect">
                <a:avLst/>
              </a:prstGeom>
            </p:spPr>
          </p:pic>
          <p:pic>
            <p:nvPicPr>
              <p:cNvPr id="10" name="Imagen 9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33275" y="4268345"/>
                <a:ext cx="819150" cy="847725"/>
              </a:xfrm>
              <a:prstGeom prst="rect">
                <a:avLst/>
              </a:prstGeom>
            </p:spPr>
          </p:pic>
        </p:grpSp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58661" y="1140771"/>
              <a:ext cx="1113151" cy="176302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40161" y="993773"/>
              <a:ext cx="1527472" cy="1920251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48981" y="1066174"/>
              <a:ext cx="1316250" cy="1732500"/>
            </a:xfrm>
            <a:prstGeom prst="rect">
              <a:avLst/>
            </a:prstGeom>
          </p:spPr>
        </p:pic>
      </p:grpSp>
      <p:pic>
        <p:nvPicPr>
          <p:cNvPr id="28" name="Imagen 27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0713" y="4317680"/>
            <a:ext cx="2448960" cy="1632198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05" y="4729880"/>
            <a:ext cx="2143969" cy="1052256"/>
          </a:xfrm>
          <a:prstGeom prst="rect">
            <a:avLst/>
          </a:prstGeom>
        </p:spPr>
      </p:pic>
      <p:sp>
        <p:nvSpPr>
          <p:cNvPr id="34" name="Rectángulo 33"/>
          <p:cNvSpPr/>
          <p:nvPr/>
        </p:nvSpPr>
        <p:spPr>
          <a:xfrm>
            <a:off x="686141" y="4021415"/>
            <a:ext cx="4434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effectLst/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s-ES" dirty="0">
                <a:effectLst/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.ENTRE PERSONALES DE LA SALUD</a:t>
            </a:r>
            <a:endParaRPr lang="es-MX" dirty="0"/>
          </a:p>
        </p:txBody>
      </p:sp>
      <p:sp>
        <p:nvSpPr>
          <p:cNvPr id="35" name="Rectángulo 34"/>
          <p:cNvSpPr/>
          <p:nvPr/>
        </p:nvSpPr>
        <p:spPr>
          <a:xfrm>
            <a:off x="3609615" y="229700"/>
            <a:ext cx="5024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effectLst/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dirty="0">
                <a:effectLst/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. PROFESIONAL DE LA SALUD-FAMILIAR</a:t>
            </a:r>
            <a:endParaRPr lang="es-MX" dirty="0"/>
          </a:p>
        </p:txBody>
      </p:sp>
      <p:sp>
        <p:nvSpPr>
          <p:cNvPr id="36" name="Rectángulo 35"/>
          <p:cNvSpPr/>
          <p:nvPr/>
        </p:nvSpPr>
        <p:spPr>
          <a:xfrm>
            <a:off x="8400757" y="3131842"/>
            <a:ext cx="2840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effectLst/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es-ES" dirty="0">
                <a:effectLst/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.PACIENTE-FAMILIAR.</a:t>
            </a:r>
            <a:endParaRPr lang="es-MX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20344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1 SSA202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1 SSA2020" id="{9EA6B84F-9D85-4DD3-8FDE-FA629B22D9BF}" vid="{1AB4359A-2C3B-4429-9564-EA8D13D587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 SSA2020</Template>
  <TotalTime>1448</TotalTime>
  <Words>193</Words>
  <Application>Microsoft Macintosh PowerPoint</Application>
  <PresentationFormat>Panorámica</PresentationFormat>
  <Paragraphs>40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Calibri</vt:lpstr>
      <vt:lpstr>Montserrat</vt:lpstr>
      <vt:lpstr>Montserrat Medium</vt:lpstr>
      <vt:lpstr>Montserrat SemiBold</vt:lpstr>
      <vt:lpstr>Tema1 SSA2020</vt:lpstr>
      <vt:lpstr>Modelo de atención a distancia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José Augusto Rosales Soto</dc:creator>
  <cp:lastModifiedBy>Microsoft Office User</cp:lastModifiedBy>
  <cp:revision>49</cp:revision>
  <dcterms:created xsi:type="dcterms:W3CDTF">2021-09-22T15:01:42Z</dcterms:created>
  <dcterms:modified xsi:type="dcterms:W3CDTF">2021-09-27T18:53:22Z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9CC28C93-18D8-4C23-99C7-13C0A206F131</vt:lpwstr>
  </property>
  <property fmtid="{D5CDD505-2E9C-101B-9397-08002B2CF9AE}" pid="3" name="ArticulatePath">
    <vt:lpwstr>Modelo de atencion a distancia</vt:lpwstr>
  </property>
</Properties>
</file>