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308" r:id="rId3"/>
    <p:sldId id="309" r:id="rId4"/>
    <p:sldId id="310" r:id="rId5"/>
    <p:sldId id="311" r:id="rId6"/>
    <p:sldId id="313" r:id="rId7"/>
    <p:sldId id="286" r:id="rId8"/>
    <p:sldId id="296" r:id="rId9"/>
    <p:sldId id="297" r:id="rId10"/>
    <p:sldId id="290" r:id="rId11"/>
    <p:sldId id="312" r:id="rId12"/>
    <p:sldId id="298" r:id="rId13"/>
    <p:sldId id="302" r:id="rId14"/>
    <p:sldId id="314" r:id="rId15"/>
    <p:sldId id="300" r:id="rId16"/>
    <p:sldId id="299" r:id="rId1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A421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6" d="100"/>
        <a:sy n="176" d="100"/>
      </p:scale>
      <p:origin x="0" y="-165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7955F23-1D39-834E-A409-9AC17BD76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15C-5FFA-4184-9BBC-95650D66C40A}" type="datetimeFigureOut">
              <a:rPr lang="es-ES" smtClean="0"/>
              <a:t>20/01/2022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415F7B-CE6E-6D4A-B5AB-BDDDCD956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EF8AF7-5DF2-EB49-AC54-6BEB41FC7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A596-1ECE-4AEA-BAD3-78AB96E3BD47}" type="slidenum">
              <a:rPr lang="es-ES" smtClean="0"/>
              <a:t>‹Nº›</a:t>
            </a:fld>
            <a:endParaRPr lang="es-ES"/>
          </a:p>
        </p:txBody>
      </p:sp>
      <p:cxnSp>
        <p:nvCxnSpPr>
          <p:cNvPr id="7" name="Straight Connector 6"/>
          <p:cNvCxnSpPr/>
          <p:nvPr/>
        </p:nvCxnSpPr>
        <p:spPr>
          <a:xfrm>
            <a:off x="3524473" y="3343609"/>
            <a:ext cx="5029200" cy="0"/>
          </a:xfrm>
          <a:prstGeom prst="line">
            <a:avLst/>
          </a:prstGeom>
          <a:ln w="19050">
            <a:solidFill>
              <a:srgbClr val="DEC9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303" y="5283953"/>
            <a:ext cx="2817540" cy="833012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072021"/>
            <a:ext cx="9144000" cy="946813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452563" y="3606800"/>
            <a:ext cx="9215437" cy="1144588"/>
          </a:xfrm>
        </p:spPr>
        <p:txBody>
          <a:bodyPr/>
          <a:lstStyle>
            <a:lvl1pPr marL="0" indent="0" algn="ctr">
              <a:buNone/>
              <a:defRPr>
                <a:solidFill>
                  <a:srgbClr val="DEC9A2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s-ES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76007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96B0B0-52A6-6C41-A530-1440610AF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ontserrat Medium" panose="00000600000000000000" pitchFamily="2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80BC0CB-2C47-194B-B1F8-75F083E3F6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921653"/>
            <a:ext cx="10515600" cy="425531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15AD14C-2138-6F4F-B03D-F9ED9A34D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15C-5FFA-4184-9BBC-95650D66C40A}" type="datetimeFigureOut">
              <a:rPr lang="es-ES" smtClean="0"/>
              <a:t>20/01/2022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128441-9A13-2B4D-81D4-40E3DD80F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2F6E4CD-0587-474C-88E0-76CAAC925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A596-1ECE-4AEA-BAD3-78AB96E3BD47}" type="slidenum">
              <a:rPr lang="es-ES" smtClean="0"/>
              <a:t>‹Nº›</a:t>
            </a:fld>
            <a:endParaRPr lang="es-ES"/>
          </a:p>
        </p:txBody>
      </p:sp>
      <p:cxnSp>
        <p:nvCxnSpPr>
          <p:cNvPr id="8" name="Straight Connector 7"/>
          <p:cNvCxnSpPr/>
          <p:nvPr/>
        </p:nvCxnSpPr>
        <p:spPr>
          <a:xfrm>
            <a:off x="838200" y="1806170"/>
            <a:ext cx="10512000" cy="0"/>
          </a:xfrm>
          <a:prstGeom prst="line">
            <a:avLst/>
          </a:prstGeom>
          <a:ln w="19050">
            <a:solidFill>
              <a:srgbClr val="BC94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9868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FE01591-7198-0F4D-9D55-9B4123616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15C-5FFA-4184-9BBC-95650D66C40A}" type="datetimeFigureOut">
              <a:rPr lang="es-ES" smtClean="0"/>
              <a:t>20/01/2022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87B0F64-10CB-1B4E-A94E-BA986C03A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C424527-C05A-DB4D-84EE-018127D9B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A596-1ECE-4AEA-BAD3-78AB96E3BD47}" type="slidenum">
              <a:rPr lang="es-ES" smtClean="0"/>
              <a:t>‹Nº›</a:t>
            </a:fld>
            <a:endParaRPr lang="es-E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5248" y="4272617"/>
            <a:ext cx="2025752" cy="230973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17782" y="2589519"/>
            <a:ext cx="7274218" cy="1006609"/>
          </a:xfrm>
          <a:prstGeom prst="rect">
            <a:avLst/>
          </a:prstGeom>
          <a:gradFill>
            <a:gsLst>
              <a:gs pos="0">
                <a:srgbClr val="6E152E">
                  <a:shade val="67500"/>
                  <a:satMod val="115000"/>
                  <a:alpha val="0"/>
                </a:srgbClr>
              </a:gs>
              <a:gs pos="100000">
                <a:srgbClr val="6E152E">
                  <a:shade val="100000"/>
                  <a:satMod val="115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498408" y="2811857"/>
            <a:ext cx="10126721" cy="561931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9630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7955F23-1D39-834E-A409-9AC17BD76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DF0E-90BF-EC4E-8934-156187A1162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20/01/2022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415F7B-CE6E-6D4A-B5AB-BDDDCD956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EF8AF7-5DF2-EB49-AC54-6BEB41FC7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9739B-ACC7-1A4E-906B-A9546BA1AB7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524473" y="3343609"/>
            <a:ext cx="5029200" cy="0"/>
          </a:xfrm>
          <a:prstGeom prst="line">
            <a:avLst/>
          </a:prstGeom>
          <a:ln w="19050">
            <a:solidFill>
              <a:srgbClr val="DEC9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303" y="5283953"/>
            <a:ext cx="2817540" cy="833012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072021"/>
            <a:ext cx="9144000" cy="946813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452563" y="3606800"/>
            <a:ext cx="9215437" cy="1144588"/>
          </a:xfrm>
        </p:spPr>
        <p:txBody>
          <a:bodyPr/>
          <a:lstStyle>
            <a:lvl1pPr marL="0" indent="0" algn="ctr">
              <a:buNone/>
              <a:defRPr>
                <a:solidFill>
                  <a:srgbClr val="DEC9A2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s-ES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03971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r">
              <a:defRPr b="0" i="0">
                <a:solidFill>
                  <a:srgbClr val="A42145"/>
                </a:solidFill>
                <a:latin typeface="Montserrat SemiBold" panose="00000700000000000000" pitchFamily="2" charset="0"/>
              </a:defRPr>
            </a:lvl1pPr>
          </a:lstStyle>
          <a:p>
            <a:r>
              <a:rPr lang="es-ES" dirty="0" smtClean="0"/>
              <a:t>Lorem ipsum</a:t>
            </a:r>
            <a:br>
              <a:rPr lang="es-ES" dirty="0" smtClean="0"/>
            </a:br>
            <a:r>
              <a:rPr lang="es-ES" dirty="0" smtClean="0"/>
              <a:t>Lorem ipsum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A68CFE-9BDE-AC4E-8BE5-D2C5E6BBFBD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>
            <a:lvl1pPr marL="0" indent="0" algn="r">
              <a:buNone/>
              <a:defRPr sz="2400" b="0" i="0">
                <a:solidFill>
                  <a:srgbClr val="404040"/>
                </a:solidFill>
                <a:latin typeface="Montserrat SemiBold" panose="00000700000000000000" pitchFamily="2" charset="0"/>
              </a:defRPr>
            </a:lvl1pPr>
          </a:lstStyle>
          <a:p>
            <a:r>
              <a:rPr lang="es-ES" dirty="0" smtClean="0"/>
              <a:t>Lorem ipsum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925D57-13C7-9F4C-8624-F76047773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DF0E-90BF-EC4E-8934-156187A1162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20/01/2022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234E0C4-F0C1-0847-AC2A-7AC9F10BD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7F4766-DB6B-3D42-A920-905F1728E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9739B-ACC7-1A4E-906B-A9546BA1AB7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88189" y="239784"/>
            <a:ext cx="257695" cy="1576243"/>
          </a:xfrm>
          <a:prstGeom prst="rect">
            <a:avLst/>
          </a:prstGeom>
          <a:solidFill>
            <a:srgbClr val="A42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794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5634A7-9004-D440-86C3-4AB48AA77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84706"/>
            <a:ext cx="10515600" cy="2852737"/>
          </a:xfrm>
        </p:spPr>
        <p:txBody>
          <a:bodyPr anchor="b"/>
          <a:lstStyle>
            <a:lvl1pPr>
              <a:defRPr sz="6000" b="0" i="0">
                <a:latin typeface="Montserrat" pitchFamily="2" charset="77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13C5C9E-DB6F-504B-93BB-66CF3497A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664431"/>
            <a:ext cx="10515600" cy="1500187"/>
          </a:xfrm>
        </p:spPr>
        <p:txBody>
          <a:bodyPr/>
          <a:lstStyle>
            <a:lvl1pPr marL="0" indent="0">
              <a:buNone/>
              <a:defRPr sz="2400" b="0" i="0">
                <a:solidFill>
                  <a:schemeClr val="tx1">
                    <a:tint val="75000"/>
                  </a:schemeClr>
                </a:solidFill>
                <a:latin typeface="Montserrat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52AFEB7-75D0-BE47-81B9-4E56BC16D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DF0E-90BF-EC4E-8934-156187A1162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20/01/2022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F20D03-13BE-A948-A10F-E6525E78D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66C5EE-81CC-6D43-8FD4-29ED28862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9739B-ACC7-1A4E-906B-A9546BA1AB7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480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BA57C4-7E93-7040-8A57-4BA7102B54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646251" cy="4351338"/>
          </a:xfrm>
        </p:spPr>
        <p:txBody>
          <a:bodyPr/>
          <a:lstStyle>
            <a:lvl1pPr>
              <a:defRPr b="0" i="0">
                <a:latin typeface="Montserrat" pitchFamily="2" charset="77"/>
              </a:defRPr>
            </a:lvl1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8E4C7A-699F-8B48-881A-B5DA4F7729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63830" y="1825625"/>
            <a:ext cx="6489970" cy="4351338"/>
          </a:xfrm>
        </p:spPr>
        <p:txBody>
          <a:bodyPr/>
          <a:lstStyle>
            <a:lvl1pPr>
              <a:defRPr b="0" i="0">
                <a:latin typeface="Montserrat" pitchFamily="2" charset="77"/>
              </a:defRPr>
            </a:lvl1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643D9A1-AF1A-5C49-9963-CA564481E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Montserrat" pitchFamily="2" charset="77"/>
              </a:defRPr>
            </a:lvl1pPr>
          </a:lstStyle>
          <a:p>
            <a:fld id="{62B8DF0E-90BF-EC4E-8934-156187A1162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20/01/2022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89B1503-FEA8-AE42-A3F9-8B406AE3D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Montserrat" pitchFamily="2" charset="77"/>
              </a:defRPr>
            </a:lvl1pPr>
          </a:lstStyle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091CCD4-9468-2640-A697-0BC433441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Montserrat" pitchFamily="2" charset="77"/>
              </a:defRPr>
            </a:lvl1pPr>
          </a:lstStyle>
          <a:p>
            <a:fld id="{C119739B-ACC7-1A4E-906B-A9546BA1AB7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838200" y="166977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endParaRPr lang="es-MX" dirty="0"/>
          </a:p>
        </p:txBody>
      </p:sp>
      <p:sp>
        <p:nvSpPr>
          <p:cNvPr id="14" name="Rectangle 13"/>
          <p:cNvSpPr/>
          <p:nvPr/>
        </p:nvSpPr>
        <p:spPr>
          <a:xfrm>
            <a:off x="0" y="366713"/>
            <a:ext cx="257695" cy="1576243"/>
          </a:xfrm>
          <a:prstGeom prst="rect">
            <a:avLst/>
          </a:prstGeom>
          <a:solidFill>
            <a:srgbClr val="A42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 dirty="0">
              <a:solidFill>
                <a:prstClr val="white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66713"/>
            <a:ext cx="10515600" cy="1303337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rgbClr val="A42145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2139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F6B79C-27DF-DA46-9B64-4E0256DA9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000" b="0" i="0">
                <a:latin typeface="Montserrat Medium" pitchFamily="2" charset="77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BC9834F-FDDC-E444-AA42-F599DEF8AF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2000" b="0" i="0">
                <a:latin typeface="Montserrat Medium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804EBD2-6E8F-DD4D-A7F0-B009AC0DF7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2400" b="0" i="0">
                <a:latin typeface="Montserrat Medium" pitchFamily="2" charset="77"/>
              </a:defRPr>
            </a:lvl1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476336B-7889-A545-8051-B71747F39B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Autofit/>
          </a:bodyPr>
          <a:lstStyle>
            <a:lvl1pPr marL="0" indent="0">
              <a:buNone/>
              <a:defRPr sz="2000" b="0" i="0">
                <a:latin typeface="Montserrat Medium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75D9E89-2F81-8E4E-8F00-6E2A93AE2F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2400" b="0" i="0">
                <a:latin typeface="Montserrat Medium" pitchFamily="2" charset="77"/>
              </a:defRPr>
            </a:lvl1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5A9B9FE-8B4D-2C49-9079-B4D8CA369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DF0E-90BF-EC4E-8934-156187A1162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20/01/2022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BB4BDA2-120C-E14E-8684-F8383129C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18733FD-8434-2949-8A2A-43A2A44FC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9739B-ACC7-1A4E-906B-A9546BA1AB7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35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683DC7C-0DFD-A146-96AA-922A0BD91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DF0E-90BF-EC4E-8934-156187A1162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20/01/2022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F2200DE-3D26-A84D-8F5E-384E93FCF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9D56C6E-3E4E-2E4E-A2D6-8B0B5AAE2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9739B-ACC7-1A4E-906B-A9546BA1AB7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17782" y="2589519"/>
            <a:ext cx="7274218" cy="1006609"/>
          </a:xfrm>
          <a:prstGeom prst="rect">
            <a:avLst/>
          </a:prstGeom>
          <a:gradFill>
            <a:gsLst>
              <a:gs pos="0">
                <a:srgbClr val="6E152E">
                  <a:shade val="67500"/>
                  <a:satMod val="115000"/>
                  <a:alpha val="0"/>
                </a:srgbClr>
              </a:gs>
              <a:gs pos="100000">
                <a:srgbClr val="6E152E">
                  <a:shade val="100000"/>
                  <a:satMod val="115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498408" y="2811857"/>
            <a:ext cx="10126721" cy="561931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536380" y="3876851"/>
            <a:ext cx="7119240" cy="658812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  <a:lvl2pPr>
              <a:defRPr sz="2800">
                <a:solidFill>
                  <a:schemeClr val="bg1"/>
                </a:solidFill>
                <a:latin typeface="Montserrat Medium" panose="00000600000000000000" pitchFamily="2" charset="0"/>
              </a:defRPr>
            </a:lvl2pPr>
            <a:lvl3pPr>
              <a:defRPr sz="2400">
                <a:solidFill>
                  <a:schemeClr val="bg1"/>
                </a:solidFill>
                <a:latin typeface="Montserrat Medium" panose="00000600000000000000" pitchFamily="2" charset="0"/>
              </a:defRPr>
            </a:lvl3pPr>
            <a:lvl4pPr>
              <a:defRPr sz="2000">
                <a:solidFill>
                  <a:schemeClr val="bg1"/>
                </a:solidFill>
                <a:latin typeface="Montserrat Medium" panose="00000600000000000000" pitchFamily="2" charset="0"/>
              </a:defRPr>
            </a:lvl4pPr>
            <a:lvl5pPr>
              <a:defRPr sz="2000">
                <a:solidFill>
                  <a:schemeClr val="bg1"/>
                </a:solidFill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5675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02F6A71-34EE-B34B-AFA7-18487432D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DF0E-90BF-EC4E-8934-156187A1162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20/01/2022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14938F-592E-C442-8304-19C2B2DCC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7B6C953-D0A6-0944-AF6E-40BEA205D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9739B-ACC7-1A4E-906B-A9546BA1AB7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392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441508-0523-EB44-8782-98EE1226B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E5D9DB7-F1B2-3941-8B03-1576108DD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DF0E-90BF-EC4E-8934-156187A1162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20/01/2022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695825-735B-B840-9E9D-D85D60F47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7711505-64F3-3849-8F5B-1CE6842C2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9739B-ACC7-1A4E-906B-A9546BA1AB7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7BABA1EB-E234-F844-997D-E59CC62EAA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239" y="2727324"/>
            <a:ext cx="3932237" cy="2386936"/>
          </a:xfrm>
        </p:spPr>
        <p:txBody>
          <a:bodyPr/>
          <a:lstStyle>
            <a:lvl1pPr marL="0" indent="0">
              <a:buNone/>
              <a:defRPr sz="1600" b="0" i="0">
                <a:latin typeface="Montserrat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1076832"/>
            <a:ext cx="257695" cy="1576243"/>
          </a:xfrm>
          <a:prstGeom prst="rect">
            <a:avLst/>
          </a:prstGeom>
          <a:solidFill>
            <a:srgbClr val="A42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 dirty="0">
              <a:solidFill>
                <a:prstClr val="white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595313" y="1076325"/>
            <a:ext cx="3932237" cy="1576388"/>
          </a:xfrm>
        </p:spPr>
        <p:txBody>
          <a:bodyPr/>
          <a:lstStyle>
            <a:lvl1pPr marL="0" indent="0">
              <a:buNone/>
              <a:defRPr>
                <a:solidFill>
                  <a:srgbClr val="A42145"/>
                </a:solidFill>
                <a:latin typeface="Montserrat SemiBold" panose="00000700000000000000" pitchFamily="2" charset="0"/>
              </a:defRPr>
            </a:lvl1pPr>
            <a:lvl2pPr marL="0" indent="0">
              <a:buNone/>
              <a:defRPr>
                <a:solidFill>
                  <a:srgbClr val="A42145"/>
                </a:solidFill>
                <a:latin typeface="Montserrat Medium" panose="00000600000000000000" pitchFamily="2" charset="0"/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797833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r">
              <a:defRPr b="0" i="0">
                <a:solidFill>
                  <a:srgbClr val="A42145"/>
                </a:solidFill>
                <a:latin typeface="Montserrat SemiBold" panose="00000700000000000000" pitchFamily="2" charset="0"/>
              </a:defRPr>
            </a:lvl1pPr>
          </a:lstStyle>
          <a:p>
            <a:r>
              <a:rPr lang="es-ES" dirty="0" smtClean="0"/>
              <a:t>Lorem ipsum</a:t>
            </a:r>
            <a:br>
              <a:rPr lang="es-ES" dirty="0" smtClean="0"/>
            </a:br>
            <a:r>
              <a:rPr lang="es-ES" dirty="0" smtClean="0"/>
              <a:t>Lorem ipsum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A68CFE-9BDE-AC4E-8BE5-D2C5E6BBFBD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>
            <a:lvl1pPr marL="0" indent="0" algn="r">
              <a:buNone/>
              <a:defRPr sz="2400" b="0" i="0">
                <a:solidFill>
                  <a:srgbClr val="404040"/>
                </a:solidFill>
                <a:latin typeface="Montserrat SemiBold" panose="00000700000000000000" pitchFamily="2" charset="0"/>
              </a:defRPr>
            </a:lvl1pPr>
          </a:lstStyle>
          <a:p>
            <a:r>
              <a:rPr lang="es-ES" dirty="0" smtClean="0"/>
              <a:t>Lorem ipsum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925D57-13C7-9F4C-8624-F76047773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15C-5FFA-4184-9BBC-95650D66C40A}" type="datetimeFigureOut">
              <a:rPr lang="es-ES" smtClean="0"/>
              <a:t>20/01/2022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234E0C4-F0C1-0847-AC2A-7AC9F10BD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7F4766-DB6B-3D42-A920-905F1728E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A596-1ECE-4AEA-BAD3-78AB96E3BD47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11488189" y="239784"/>
            <a:ext cx="257695" cy="1576243"/>
          </a:xfrm>
          <a:prstGeom prst="rect">
            <a:avLst/>
          </a:prstGeom>
          <a:solidFill>
            <a:srgbClr val="A42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517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FF210F0-7655-9348-979B-F10284E2F2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BABA1EB-E234-F844-997D-E59CC62EAA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239" y="3721764"/>
            <a:ext cx="3932237" cy="2386936"/>
          </a:xfrm>
        </p:spPr>
        <p:txBody>
          <a:bodyPr/>
          <a:lstStyle>
            <a:lvl1pPr marL="0" indent="0">
              <a:buNone/>
              <a:defRPr sz="1600" b="0" i="0">
                <a:latin typeface="Montserrat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93BF44C-2FF4-B347-B721-2814E7461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DF0E-90BF-EC4E-8934-156187A1162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20/01/2022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735DECE-B230-5F4B-97A7-EE46C22B8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E1DD807-9735-484F-B0A4-5F9D807F4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9739B-ACC7-1A4E-906B-A9546BA1AB7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076832"/>
            <a:ext cx="257695" cy="1576243"/>
          </a:xfrm>
          <a:prstGeom prst="rect">
            <a:avLst/>
          </a:prstGeom>
          <a:solidFill>
            <a:srgbClr val="A42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 dirty="0">
              <a:solidFill>
                <a:prstClr val="white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95313" y="1076325"/>
            <a:ext cx="4062145" cy="1576388"/>
          </a:xfrm>
        </p:spPr>
        <p:txBody>
          <a:bodyPr>
            <a:noAutofit/>
          </a:bodyPr>
          <a:lstStyle>
            <a:lvl1pPr marL="0" indent="0">
              <a:buNone/>
              <a:defRPr sz="4400">
                <a:solidFill>
                  <a:srgbClr val="A42145"/>
                </a:solidFill>
                <a:latin typeface="Montserrat SemiBold" panose="00000700000000000000" pitchFamily="2" charset="0"/>
              </a:defRPr>
            </a:lvl1pPr>
            <a:lvl2pPr marL="0" indent="0">
              <a:buNone/>
              <a:defRPr sz="4000">
                <a:solidFill>
                  <a:srgbClr val="A42145"/>
                </a:solidFill>
                <a:latin typeface="Montserrat Medium" panose="00000600000000000000" pitchFamily="2" charset="0"/>
              </a:defRPr>
            </a:lvl2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</p:txBody>
      </p:sp>
    </p:spTree>
    <p:extLst>
      <p:ext uri="{BB962C8B-B14F-4D97-AF65-F5344CB8AC3E}">
        <p14:creationId xmlns:p14="http://schemas.microsoft.com/office/powerpoint/2010/main" val="3133682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96B0B0-52A6-6C41-A530-1440610AF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ontserrat Medium" panose="00000600000000000000" pitchFamily="2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80BC0CB-2C47-194B-B1F8-75F083E3F6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921653"/>
            <a:ext cx="10515600" cy="425531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15AD14C-2138-6F4F-B03D-F9ED9A34D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DF0E-90BF-EC4E-8934-156187A1162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20/01/2022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128441-9A13-2B4D-81D4-40E3DD80F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2F6E4CD-0587-474C-88E0-76CAAC925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9739B-ACC7-1A4E-906B-A9546BA1AB7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838200" y="1806170"/>
            <a:ext cx="10512000" cy="0"/>
          </a:xfrm>
          <a:prstGeom prst="line">
            <a:avLst/>
          </a:prstGeom>
          <a:ln w="19050">
            <a:solidFill>
              <a:srgbClr val="BC94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686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FE01591-7198-0F4D-9D55-9B4123616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8DF0E-90BF-EC4E-8934-156187A1162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20/01/2022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87B0F64-10CB-1B4E-A94E-BA986C03A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C424527-C05A-DB4D-84EE-018127D9B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9739B-ACC7-1A4E-906B-A9546BA1AB7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5248" y="4272617"/>
            <a:ext cx="2025752" cy="230973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17782" y="2589519"/>
            <a:ext cx="7274218" cy="1006609"/>
          </a:xfrm>
          <a:prstGeom prst="rect">
            <a:avLst/>
          </a:prstGeom>
          <a:gradFill>
            <a:gsLst>
              <a:gs pos="0">
                <a:srgbClr val="6E152E">
                  <a:shade val="67500"/>
                  <a:satMod val="115000"/>
                  <a:alpha val="0"/>
                </a:srgbClr>
              </a:gs>
              <a:gs pos="100000">
                <a:srgbClr val="6E152E">
                  <a:shade val="100000"/>
                  <a:satMod val="115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498408" y="2811857"/>
            <a:ext cx="10126721" cy="561931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745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6439-0BB8-4400-B42A-375D6642AF61}" type="datetimeFigureOut">
              <a:rPr lang="es-ES" smtClean="0"/>
              <a:t>20/01/2022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23E83-D61C-4997-BDD2-EC4E4E9C1EA5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7" t="27890" r="17091" b="28839"/>
          <a:stretch/>
        </p:blipFill>
        <p:spPr>
          <a:xfrm>
            <a:off x="14976" y="18058"/>
            <a:ext cx="2814494" cy="1012230"/>
          </a:xfrm>
          <a:prstGeom prst="rect">
            <a:avLst/>
          </a:prstGeom>
        </p:spPr>
      </p:pic>
      <p:pic>
        <p:nvPicPr>
          <p:cNvPr id="8" name="Picture 2" descr="http://sinaiscap.salud.gob.mx:8080/DGIS/img/logos/SALUD_DGIS-1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12"/>
          <a:stretch/>
        </p:blipFill>
        <p:spPr bwMode="auto">
          <a:xfrm>
            <a:off x="2724150" y="-4624"/>
            <a:ext cx="2628900" cy="96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06373" y="88481"/>
            <a:ext cx="1885627" cy="103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0723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6439-0BB8-4400-B42A-375D6642AF61}" type="datetimeFigureOut">
              <a:rPr lang="es-ES" smtClean="0"/>
              <a:t>20/01/2022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23E83-D61C-4997-BDD2-EC4E4E9C1EA5}" type="slidenum">
              <a:rPr lang="es-ES" smtClean="0"/>
              <a:t>‹Nº›</a:t>
            </a:fld>
            <a:endParaRPr lang="es-ES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7" t="27890" r="17091" b="28839"/>
          <a:stretch/>
        </p:blipFill>
        <p:spPr>
          <a:xfrm>
            <a:off x="14976" y="18058"/>
            <a:ext cx="2814494" cy="101223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6373" y="88481"/>
            <a:ext cx="1885627" cy="103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33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5634A7-9004-D440-86C3-4AB48AA77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84706"/>
            <a:ext cx="10515600" cy="2852737"/>
          </a:xfrm>
        </p:spPr>
        <p:txBody>
          <a:bodyPr anchor="b"/>
          <a:lstStyle>
            <a:lvl1pPr>
              <a:defRPr sz="6000" b="0" i="0">
                <a:latin typeface="Montserrat" pitchFamily="2" charset="77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13C5C9E-DB6F-504B-93BB-66CF3497A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664431"/>
            <a:ext cx="10515600" cy="1500187"/>
          </a:xfrm>
        </p:spPr>
        <p:txBody>
          <a:bodyPr/>
          <a:lstStyle>
            <a:lvl1pPr marL="0" indent="0">
              <a:buNone/>
              <a:defRPr sz="2400" b="0" i="0">
                <a:solidFill>
                  <a:schemeClr val="tx1">
                    <a:tint val="75000"/>
                  </a:schemeClr>
                </a:solidFill>
                <a:latin typeface="Montserrat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52AFEB7-75D0-BE47-81B9-4E56BC16D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15C-5FFA-4184-9BBC-95650D66C40A}" type="datetimeFigureOut">
              <a:rPr lang="es-ES" smtClean="0"/>
              <a:t>20/01/2022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F20D03-13BE-A948-A10F-E6525E78D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66C5EE-81CC-6D43-8FD4-29ED28862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A596-1ECE-4AEA-BAD3-78AB96E3BD4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113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s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BA57C4-7E93-7040-8A57-4BA7102B54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646251" cy="4351338"/>
          </a:xfrm>
        </p:spPr>
        <p:txBody>
          <a:bodyPr/>
          <a:lstStyle>
            <a:lvl1pPr>
              <a:defRPr b="0" i="0">
                <a:latin typeface="Montserrat" pitchFamily="2" charset="77"/>
              </a:defRPr>
            </a:lvl1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8E4C7A-699F-8B48-881A-B5DA4F7729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63830" y="1825625"/>
            <a:ext cx="6489970" cy="4351338"/>
          </a:xfrm>
        </p:spPr>
        <p:txBody>
          <a:bodyPr/>
          <a:lstStyle>
            <a:lvl1pPr>
              <a:defRPr b="0" i="0">
                <a:latin typeface="Montserrat" pitchFamily="2" charset="77"/>
              </a:defRPr>
            </a:lvl1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643D9A1-AF1A-5C49-9963-CA564481E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Montserrat" pitchFamily="2" charset="77"/>
              </a:defRPr>
            </a:lvl1pPr>
          </a:lstStyle>
          <a:p>
            <a:fld id="{E2FD715C-5FFA-4184-9BBC-95650D66C40A}" type="datetimeFigureOut">
              <a:rPr lang="es-ES" smtClean="0"/>
              <a:t>20/01/2022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89B1503-FEA8-AE42-A3F9-8B406AE3D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Montserrat" pitchFamily="2" charset="77"/>
              </a:defRPr>
            </a:lvl1pPr>
          </a:lstStyle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091CCD4-9468-2640-A697-0BC433441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Montserrat" pitchFamily="2" charset="77"/>
              </a:defRPr>
            </a:lvl1pPr>
          </a:lstStyle>
          <a:p>
            <a:fld id="{9AB4A596-1ECE-4AEA-BAD3-78AB96E3BD47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838200" y="166977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endParaRPr lang="es-MX" dirty="0"/>
          </a:p>
        </p:txBody>
      </p:sp>
      <p:sp>
        <p:nvSpPr>
          <p:cNvPr id="14" name="Rectangle 13"/>
          <p:cNvSpPr/>
          <p:nvPr/>
        </p:nvSpPr>
        <p:spPr>
          <a:xfrm>
            <a:off x="0" y="366713"/>
            <a:ext cx="257695" cy="1576243"/>
          </a:xfrm>
          <a:prstGeom prst="rect">
            <a:avLst/>
          </a:prstGeom>
          <a:solidFill>
            <a:srgbClr val="A42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 dirty="0">
              <a:solidFill>
                <a:prstClr val="white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366713"/>
            <a:ext cx="10515600" cy="1303337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rgbClr val="A42145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176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F6B79C-27DF-DA46-9B64-4E0256DA9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000" b="0" i="0">
                <a:latin typeface="Montserrat Medium" pitchFamily="2" charset="77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BC9834F-FDDC-E444-AA42-F599DEF8AF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2000" b="0" i="0">
                <a:latin typeface="Montserrat Medium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804EBD2-6E8F-DD4D-A7F0-B009AC0DF7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2400" b="0" i="0">
                <a:latin typeface="Montserrat Medium" pitchFamily="2" charset="77"/>
              </a:defRPr>
            </a:lvl1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476336B-7889-A545-8051-B71747F39B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Autofit/>
          </a:bodyPr>
          <a:lstStyle>
            <a:lvl1pPr marL="0" indent="0">
              <a:buNone/>
              <a:defRPr sz="2000" b="0" i="0">
                <a:latin typeface="Montserrat Medium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75D9E89-2F81-8E4E-8F00-6E2A93AE2F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2400" b="0" i="0">
                <a:latin typeface="Montserrat Medium" pitchFamily="2" charset="77"/>
              </a:defRPr>
            </a:lvl1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5A9B9FE-8B4D-2C49-9079-B4D8CA369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15C-5FFA-4184-9BBC-95650D66C40A}" type="datetimeFigureOut">
              <a:rPr lang="es-ES" smtClean="0"/>
              <a:t>20/01/2022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BB4BDA2-120C-E14E-8684-F8383129C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18733FD-8434-2949-8A2A-43A2A44FC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A596-1ECE-4AEA-BAD3-78AB96E3BD4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2379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683DC7C-0DFD-A146-96AA-922A0BD91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15C-5FFA-4184-9BBC-95650D66C40A}" type="datetimeFigureOut">
              <a:rPr lang="es-ES" smtClean="0"/>
              <a:t>20/01/2022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F2200DE-3D26-A84D-8F5E-384E93FCF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9D56C6E-3E4E-2E4E-A2D6-8B0B5AAE2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A596-1ECE-4AEA-BAD3-78AB96E3BD47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angle 6"/>
          <p:cNvSpPr/>
          <p:nvPr/>
        </p:nvSpPr>
        <p:spPr>
          <a:xfrm>
            <a:off x="4917782" y="2589519"/>
            <a:ext cx="7274218" cy="1006609"/>
          </a:xfrm>
          <a:prstGeom prst="rect">
            <a:avLst/>
          </a:prstGeom>
          <a:gradFill>
            <a:gsLst>
              <a:gs pos="0">
                <a:srgbClr val="6E152E">
                  <a:shade val="67500"/>
                  <a:satMod val="115000"/>
                  <a:alpha val="0"/>
                </a:srgbClr>
              </a:gs>
              <a:gs pos="100000">
                <a:srgbClr val="6E152E">
                  <a:shade val="100000"/>
                  <a:satMod val="115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prstClr val="white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498408" y="2811857"/>
            <a:ext cx="10126721" cy="561931"/>
          </a:xfrm>
        </p:spPr>
        <p:txBody>
          <a:bodyPr>
            <a:normAutofit/>
          </a:bodyPr>
          <a:lstStyle>
            <a:lvl1pPr marL="0" indent="0" algn="ctr">
              <a:buNone/>
              <a:defRPr sz="4000">
                <a:solidFill>
                  <a:schemeClr val="bg1"/>
                </a:solidFill>
                <a:latin typeface="Montserrat SemiBold" panose="00000700000000000000" pitchFamily="2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536380" y="3876851"/>
            <a:ext cx="7119240" cy="658812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Montserrat Medium" panose="00000600000000000000" pitchFamily="2" charset="0"/>
              </a:defRPr>
            </a:lvl1pPr>
            <a:lvl2pPr>
              <a:defRPr sz="2800">
                <a:solidFill>
                  <a:schemeClr val="bg1"/>
                </a:solidFill>
                <a:latin typeface="Montserrat Medium" panose="00000600000000000000" pitchFamily="2" charset="0"/>
              </a:defRPr>
            </a:lvl2pPr>
            <a:lvl3pPr>
              <a:defRPr sz="2400">
                <a:solidFill>
                  <a:schemeClr val="bg1"/>
                </a:solidFill>
                <a:latin typeface="Montserrat Medium" panose="00000600000000000000" pitchFamily="2" charset="0"/>
              </a:defRPr>
            </a:lvl3pPr>
            <a:lvl4pPr>
              <a:defRPr sz="2000">
                <a:solidFill>
                  <a:schemeClr val="bg1"/>
                </a:solidFill>
                <a:latin typeface="Montserrat Medium" panose="00000600000000000000" pitchFamily="2" charset="0"/>
              </a:defRPr>
            </a:lvl4pPr>
            <a:lvl5pPr>
              <a:defRPr sz="2000">
                <a:solidFill>
                  <a:schemeClr val="bg1"/>
                </a:solidFill>
                <a:latin typeface="Montserrat Medium" panose="00000600000000000000" pitchFamily="2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8977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02F6A71-34EE-B34B-AFA7-18487432D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15C-5FFA-4184-9BBC-95650D66C40A}" type="datetimeFigureOut">
              <a:rPr lang="es-ES" smtClean="0"/>
              <a:t>20/01/2022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A14938F-592E-C442-8304-19C2B2DCC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7B6C953-D0A6-0944-AF6E-40BEA205D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A596-1ECE-4AEA-BAD3-78AB96E3BD4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407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441508-0523-EB44-8782-98EE1226B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E5D9DB7-F1B2-3941-8B03-1576108DD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15C-5FFA-4184-9BBC-95650D66C40A}" type="datetimeFigureOut">
              <a:rPr lang="es-ES" smtClean="0"/>
              <a:t>20/01/2022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695825-735B-B840-9E9D-D85D60F47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7711505-64F3-3849-8F5B-1CE6842C2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A596-1ECE-4AEA-BAD3-78AB96E3BD47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7BABA1EB-E234-F844-997D-E59CC62EAA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239" y="2727324"/>
            <a:ext cx="3932237" cy="2386936"/>
          </a:xfrm>
        </p:spPr>
        <p:txBody>
          <a:bodyPr/>
          <a:lstStyle>
            <a:lvl1pPr marL="0" indent="0">
              <a:buNone/>
              <a:defRPr sz="1600" b="0" i="0">
                <a:latin typeface="Montserrat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1076832"/>
            <a:ext cx="257695" cy="1576243"/>
          </a:xfrm>
          <a:prstGeom prst="rect">
            <a:avLst/>
          </a:prstGeom>
          <a:solidFill>
            <a:srgbClr val="A42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 dirty="0">
              <a:solidFill>
                <a:prstClr val="white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595313" y="1076325"/>
            <a:ext cx="3932237" cy="1576388"/>
          </a:xfrm>
        </p:spPr>
        <p:txBody>
          <a:bodyPr/>
          <a:lstStyle>
            <a:lvl1pPr marL="0" indent="0">
              <a:buNone/>
              <a:defRPr>
                <a:solidFill>
                  <a:srgbClr val="A42145"/>
                </a:solidFill>
                <a:latin typeface="Montserrat SemiBold" panose="00000700000000000000" pitchFamily="2" charset="0"/>
              </a:defRPr>
            </a:lvl1pPr>
            <a:lvl2pPr marL="0" indent="0">
              <a:buNone/>
              <a:defRPr>
                <a:solidFill>
                  <a:srgbClr val="A42145"/>
                </a:solidFill>
                <a:latin typeface="Montserrat Medium" panose="00000600000000000000" pitchFamily="2" charset="0"/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59068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FF210F0-7655-9348-979B-F10284E2F2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BABA1EB-E234-F844-997D-E59CC62EAA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5239" y="3721764"/>
            <a:ext cx="3932237" cy="2386936"/>
          </a:xfrm>
        </p:spPr>
        <p:txBody>
          <a:bodyPr/>
          <a:lstStyle>
            <a:lvl1pPr marL="0" indent="0">
              <a:buNone/>
              <a:defRPr sz="1600" b="0" i="0">
                <a:latin typeface="Montserrat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93BF44C-2FF4-B347-B721-2814E7461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15C-5FFA-4184-9BBC-95650D66C40A}" type="datetimeFigureOut">
              <a:rPr lang="es-ES" smtClean="0"/>
              <a:t>20/01/2022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735DECE-B230-5F4B-97A7-EE46C22B8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E1DD807-9735-484F-B0A4-5F9D807F4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4A596-1ECE-4AEA-BAD3-78AB96E3BD47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0" y="1076832"/>
            <a:ext cx="257695" cy="1576243"/>
          </a:xfrm>
          <a:prstGeom prst="rect">
            <a:avLst/>
          </a:prstGeom>
          <a:solidFill>
            <a:srgbClr val="A42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b="1" dirty="0">
              <a:solidFill>
                <a:prstClr val="white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95313" y="1076325"/>
            <a:ext cx="4062145" cy="1576388"/>
          </a:xfrm>
        </p:spPr>
        <p:txBody>
          <a:bodyPr>
            <a:noAutofit/>
          </a:bodyPr>
          <a:lstStyle>
            <a:lvl1pPr marL="0" indent="0">
              <a:buNone/>
              <a:defRPr sz="4400">
                <a:solidFill>
                  <a:srgbClr val="A42145"/>
                </a:solidFill>
                <a:latin typeface="Montserrat SemiBold" panose="00000700000000000000" pitchFamily="2" charset="0"/>
              </a:defRPr>
            </a:lvl1pPr>
            <a:lvl2pPr marL="0" indent="0">
              <a:buNone/>
              <a:defRPr sz="4000">
                <a:solidFill>
                  <a:srgbClr val="A42145"/>
                </a:solidFill>
                <a:latin typeface="Montserrat Medium" panose="00000600000000000000" pitchFamily="2" charset="0"/>
              </a:defRPr>
            </a:lvl2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</p:txBody>
      </p:sp>
    </p:spTree>
    <p:extLst>
      <p:ext uri="{BB962C8B-B14F-4D97-AF65-F5344CB8AC3E}">
        <p14:creationId xmlns:p14="http://schemas.microsoft.com/office/powerpoint/2010/main" val="863420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4499C0E-414B-4742-8F18-A0ECE1444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A3AE6D4-0422-4248-B05D-55FE46C678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 dirty="0"/>
              <a:t>Editar los estilos de texto del patrón
Segundo nivel
Tercer nivel
Cuarto nivel
Quinto nivel</a:t>
            </a:r>
            <a:endParaRPr lang="es-MX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A6CB96C-1C06-3B44-8615-D726F4477E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D715C-5FFA-4184-9BBC-95650D66C40A}" type="datetimeFigureOut">
              <a:rPr lang="es-ES" smtClean="0"/>
              <a:t>20/01/2022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3D1A4B-ADA7-7043-82FA-F7032EB177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02CF53-648D-B74F-A473-B4CC8BB23A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4A596-1ECE-4AEA-BAD3-78AB96E3BD4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140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4499C0E-414B-4742-8F18-A0ECE1444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A3AE6D4-0422-4248-B05D-55FE46C678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 dirty="0"/>
              <a:t>Editar los estilos de texto del patrón
Segundo nivel
Tercer nivel
Cuarto nivel
Quinto nivel</a:t>
            </a:r>
            <a:endParaRPr lang="es-MX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A6CB96C-1C06-3B44-8615-D726F4477E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8DF0E-90BF-EC4E-8934-156187A1162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20/01/2022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3D1A4B-ADA7-7043-82FA-F7032EB177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02CF53-648D-B74F-A473-B4CC8BB23A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9739B-ACC7-1A4E-906B-A9546BA1AB7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451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dirty="0" smtClean="0"/>
              <a:t>Tipo Personal/ Servicio de Atención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2234880"/>
              </p:ext>
            </p:extLst>
          </p:nvPr>
        </p:nvGraphicFramePr>
        <p:xfrm>
          <a:off x="940524" y="1507814"/>
          <a:ext cx="9575075" cy="4657849"/>
        </p:xfrm>
        <a:graphic>
          <a:graphicData uri="http://schemas.openxmlformats.org/drawingml/2006/table">
            <a:tbl>
              <a:tblPr>
                <a:tableStyleId>{1E171933-4619-4E11-9A3F-F7608DF75F80}</a:tableStyleId>
              </a:tblPr>
              <a:tblGrid>
                <a:gridCol w="3197401">
                  <a:extLst>
                    <a:ext uri="{9D8B030D-6E8A-4147-A177-3AD203B41FA5}">
                      <a16:colId xmlns:a16="http://schemas.microsoft.com/office/drawing/2014/main" val="3396583407"/>
                    </a:ext>
                  </a:extLst>
                </a:gridCol>
                <a:gridCol w="4681909">
                  <a:extLst>
                    <a:ext uri="{9D8B030D-6E8A-4147-A177-3AD203B41FA5}">
                      <a16:colId xmlns:a16="http://schemas.microsoft.com/office/drawing/2014/main" val="14484721"/>
                    </a:ext>
                  </a:extLst>
                </a:gridCol>
                <a:gridCol w="1695765">
                  <a:extLst>
                    <a:ext uri="{9D8B030D-6E8A-4147-A177-3AD203B41FA5}">
                      <a16:colId xmlns:a16="http://schemas.microsoft.com/office/drawing/2014/main" val="1690659635"/>
                    </a:ext>
                  </a:extLst>
                </a:gridCol>
              </a:tblGrid>
              <a:tr h="362201">
                <a:tc>
                  <a:txBody>
                    <a:bodyPr/>
                    <a:lstStyle/>
                    <a:p>
                      <a:pPr algn="ctr" fontAlgn="b"/>
                      <a:r>
                        <a:rPr lang="es-MX" sz="2100" b="1" u="none" strike="noStrike" dirty="0">
                          <a:effectLst/>
                        </a:rPr>
                        <a:t>TIPO DE PERSONAL</a:t>
                      </a:r>
                      <a:endParaRPr lang="es-MX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100" b="1" u="none" strike="noStrike" dirty="0">
                          <a:effectLst/>
                        </a:rPr>
                        <a:t>SERVICIO DE ATENCION</a:t>
                      </a:r>
                      <a:endParaRPr lang="es-MX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100" b="1" u="none" strike="noStrike" dirty="0">
                          <a:effectLst/>
                        </a:rPr>
                        <a:t>REGISTROS</a:t>
                      </a:r>
                      <a:endParaRPr lang="es-MX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852150"/>
                  </a:ext>
                </a:extLst>
              </a:tr>
              <a:tr h="306832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MÉDICO GENERAL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 dirty="0">
                          <a:effectLst/>
                        </a:rPr>
                        <a:t>TRAUMATOLOGÍA Y ORTOPEDIA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19893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284068"/>
                  </a:ext>
                </a:extLst>
              </a:tr>
              <a:tr h="306832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ENFERMERA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MEDICINA INTERNA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16532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2108301"/>
                  </a:ext>
                </a:extLst>
              </a:tr>
              <a:tr h="306832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MÉDICO GENERAL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PLANIFICACIÓN FAMILIAR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15944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3922871"/>
                  </a:ext>
                </a:extLst>
              </a:tr>
              <a:tr h="306832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ENFERMERA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PLANIFICACIÓN FAMILIAR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14834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215580"/>
                  </a:ext>
                </a:extLst>
              </a:tr>
              <a:tr h="306832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MÉDICO GENERAL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PEDIATRÍA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12063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1669503"/>
                  </a:ext>
                </a:extLst>
              </a:tr>
              <a:tr h="306832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PSICÓLOGO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CONSULTA EXTERNA GENERAL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1645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5845921"/>
                  </a:ext>
                </a:extLst>
              </a:tr>
              <a:tr h="306832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MÉDICO PASANTE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CIRUGÍA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1641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9950405"/>
                  </a:ext>
                </a:extLst>
              </a:tr>
              <a:tr h="306832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MÉDICO PASANTE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PEDIATRÍA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1552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7063764"/>
                  </a:ext>
                </a:extLst>
              </a:tr>
              <a:tr h="306832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MÉDICO PASANTE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 dirty="0">
                          <a:effectLst/>
                        </a:rPr>
                        <a:t>MEDICINA INTERNA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1440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3905128"/>
                  </a:ext>
                </a:extLst>
              </a:tr>
              <a:tr h="306832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ENFERMERA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MEDICINA INTERNA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1312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0415222"/>
                  </a:ext>
                </a:extLst>
              </a:tr>
              <a:tr h="306832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MÉDICO GENERAL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OFTALMOLOGÍA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885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7539833"/>
                  </a:ext>
                </a:extLst>
              </a:tr>
              <a:tr h="306832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PSIQUIATRA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GINECOOBSTETRICIA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876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3103510"/>
                  </a:ext>
                </a:extLst>
              </a:tr>
              <a:tr h="306832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MÉDICO PASANTE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PAIDOPSIQUIATRIA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564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4445668"/>
                  </a:ext>
                </a:extLst>
              </a:tr>
              <a:tr h="306832"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PASANTE DE NUTRICIÓN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600" b="1" u="none" strike="noStrike">
                          <a:effectLst/>
                        </a:rPr>
                        <a:t>ENDOCRINOLOGIA</a:t>
                      </a:r>
                      <a:endParaRPr lang="es-MX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u="none" strike="noStrike" dirty="0">
                          <a:effectLst/>
                        </a:rPr>
                        <a:t>481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81951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234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IMC/DIAGNÓSTICO/PESO - TALLA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4507205"/>
              </p:ext>
            </p:extLst>
          </p:nvPr>
        </p:nvGraphicFramePr>
        <p:xfrm>
          <a:off x="838200" y="2498522"/>
          <a:ext cx="9990908" cy="21545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3391">
                  <a:extLst>
                    <a:ext uri="{9D8B030D-6E8A-4147-A177-3AD203B41FA5}">
                      <a16:colId xmlns:a16="http://schemas.microsoft.com/office/drawing/2014/main" val="544379027"/>
                    </a:ext>
                  </a:extLst>
                </a:gridCol>
                <a:gridCol w="1633391">
                  <a:extLst>
                    <a:ext uri="{9D8B030D-6E8A-4147-A177-3AD203B41FA5}">
                      <a16:colId xmlns:a16="http://schemas.microsoft.com/office/drawing/2014/main" val="3521237048"/>
                    </a:ext>
                  </a:extLst>
                </a:gridCol>
                <a:gridCol w="1633391">
                  <a:extLst>
                    <a:ext uri="{9D8B030D-6E8A-4147-A177-3AD203B41FA5}">
                      <a16:colId xmlns:a16="http://schemas.microsoft.com/office/drawing/2014/main" val="3170431043"/>
                    </a:ext>
                  </a:extLst>
                </a:gridCol>
                <a:gridCol w="3457344">
                  <a:extLst>
                    <a:ext uri="{9D8B030D-6E8A-4147-A177-3AD203B41FA5}">
                      <a16:colId xmlns:a16="http://schemas.microsoft.com/office/drawing/2014/main" val="3038901856"/>
                    </a:ext>
                  </a:extLst>
                </a:gridCol>
                <a:gridCol w="1633391">
                  <a:extLst>
                    <a:ext uri="{9D8B030D-6E8A-4147-A177-3AD203B41FA5}">
                      <a16:colId xmlns:a16="http://schemas.microsoft.com/office/drawing/2014/main" val="409398143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3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PESO</a:t>
                      </a:r>
                      <a:endParaRPr lang="es-MX" sz="23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300" b="1" u="none" strike="noStrike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TALLA</a:t>
                      </a:r>
                      <a:endParaRPr lang="es-MX" sz="2300" b="1" i="0" u="none" strike="noStrike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300" b="1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IMC 10_19</a:t>
                      </a:r>
                      <a:endParaRPr lang="es-MX" sz="23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300" b="1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DESCRIPCION DIAGOSTICA</a:t>
                      </a:r>
                      <a:endParaRPr lang="es-MX" sz="23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300" b="1" i="0" u="none" strike="noStrike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REGISTROS</a:t>
                      </a:r>
                      <a:endParaRPr lang="es-MX" sz="2300" b="1" i="0" u="none" strike="noStrike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026167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>
                          <a:effectLst/>
                        </a:rPr>
                        <a:t>76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>
                          <a:effectLst/>
                        </a:rPr>
                        <a:t>158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u="none" strike="noStrike">
                          <a:effectLst/>
                        </a:rPr>
                        <a:t>NORMAL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u="none" strike="noStrike">
                          <a:effectLst/>
                        </a:rPr>
                        <a:t>SOBREPESO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 dirty="0">
                          <a:effectLst/>
                        </a:rPr>
                        <a:t>519</a:t>
                      </a:r>
                      <a:endParaRPr lang="es-MX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975424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>
                          <a:effectLst/>
                        </a:rPr>
                        <a:t>30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>
                          <a:effectLst/>
                        </a:rPr>
                        <a:t>135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u="none" strike="noStrike" dirty="0">
                          <a:effectLst/>
                        </a:rPr>
                        <a:t>NORMAL</a:t>
                      </a:r>
                      <a:endParaRPr lang="es-MX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u="none" strike="noStrike">
                          <a:effectLst/>
                        </a:rPr>
                        <a:t>BAJO PESO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>
                          <a:effectLst/>
                        </a:rPr>
                        <a:t>151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28756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>
                          <a:effectLst/>
                        </a:rPr>
                        <a:t>98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>
                          <a:effectLst/>
                        </a:rPr>
                        <a:t>168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u="none" strike="noStrike">
                          <a:effectLst/>
                        </a:rPr>
                        <a:t>NORMAL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u="none" strike="noStrike">
                          <a:effectLst/>
                        </a:rPr>
                        <a:t>BAJO PESO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>
                          <a:effectLst/>
                        </a:rPr>
                        <a:t>171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375380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 dirty="0">
                          <a:effectLst/>
                        </a:rPr>
                        <a:t>69</a:t>
                      </a:r>
                      <a:endParaRPr lang="es-MX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 dirty="0">
                          <a:effectLst/>
                        </a:rPr>
                        <a:t>140</a:t>
                      </a:r>
                      <a:endParaRPr lang="es-MX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u="none" strike="noStrike" dirty="0">
                          <a:effectLst/>
                        </a:rPr>
                        <a:t>BAJO PESO</a:t>
                      </a:r>
                      <a:endParaRPr lang="es-MX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u="none" strike="noStrike" dirty="0">
                          <a:effectLst/>
                        </a:rPr>
                        <a:t>NORMAL</a:t>
                      </a:r>
                      <a:endParaRPr lang="es-MX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>
                          <a:effectLst/>
                        </a:rPr>
                        <a:t>79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324135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>
                          <a:effectLst/>
                        </a:rPr>
                        <a:t>54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>
                          <a:effectLst/>
                        </a:rPr>
                        <a:t>180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u="none" strike="noStrike">
                          <a:effectLst/>
                        </a:rPr>
                        <a:t>NORMAL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u="none" strike="noStrike">
                          <a:effectLst/>
                        </a:rPr>
                        <a:t>SOBREPESO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>
                          <a:effectLst/>
                        </a:rPr>
                        <a:t>21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565431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>
                          <a:effectLst/>
                        </a:rPr>
                        <a:t>33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>
                          <a:effectLst/>
                        </a:rPr>
                        <a:t>176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u="none" strike="noStrike">
                          <a:effectLst/>
                        </a:rPr>
                        <a:t>NORMAL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u="none" strike="noStrike">
                          <a:effectLst/>
                        </a:rPr>
                        <a:t>NORMAL</a:t>
                      </a:r>
                      <a:endParaRPr lang="es-MX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u="none" strike="noStrike" dirty="0">
                          <a:effectLst/>
                        </a:rPr>
                        <a:t>124</a:t>
                      </a:r>
                      <a:endParaRPr lang="es-MX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59391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9704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DICCIONARIO DE DIAGNÓSTICOS</a:t>
            </a:r>
            <a:endParaRPr lang="es-MX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3748" y="1476896"/>
            <a:ext cx="7050541" cy="455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50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928" y="365125"/>
            <a:ext cx="9286875" cy="598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89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52697"/>
            <a:ext cx="10419638" cy="592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289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66" y="310333"/>
            <a:ext cx="12112534" cy="206774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958" y="3036298"/>
            <a:ext cx="10877550" cy="337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55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421" y="326572"/>
            <a:ext cx="11539158" cy="556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73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27" y="1018903"/>
            <a:ext cx="11648710" cy="543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072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dirty="0" smtClean="0"/>
              <a:t>CURP Prestador 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553857"/>
              </p:ext>
            </p:extLst>
          </p:nvPr>
        </p:nvGraphicFramePr>
        <p:xfrm>
          <a:off x="470264" y="1690688"/>
          <a:ext cx="7955280" cy="4318635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2714898">
                  <a:extLst>
                    <a:ext uri="{9D8B030D-6E8A-4147-A177-3AD203B41FA5}">
                      <a16:colId xmlns:a16="http://schemas.microsoft.com/office/drawing/2014/main" val="1194536079"/>
                    </a:ext>
                  </a:extLst>
                </a:gridCol>
                <a:gridCol w="2400922">
                  <a:extLst>
                    <a:ext uri="{9D8B030D-6E8A-4147-A177-3AD203B41FA5}">
                      <a16:colId xmlns:a16="http://schemas.microsoft.com/office/drawing/2014/main" val="3140243801"/>
                    </a:ext>
                  </a:extLst>
                </a:gridCol>
                <a:gridCol w="2839460">
                  <a:extLst>
                    <a:ext uri="{9D8B030D-6E8A-4147-A177-3AD203B41FA5}">
                      <a16:colId xmlns:a16="http://schemas.microsoft.com/office/drawing/2014/main" val="3260009457"/>
                    </a:ext>
                  </a:extLst>
                </a:gridCol>
              </a:tblGrid>
              <a:tr h="195669">
                <a:tc>
                  <a:txBody>
                    <a:bodyPr/>
                    <a:lstStyle/>
                    <a:p>
                      <a:pPr algn="ctr" fontAlgn="b"/>
                      <a:r>
                        <a:rPr lang="es-MX" sz="22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TIPO PERSONAL</a:t>
                      </a:r>
                      <a:endParaRPr lang="es-MX" sz="2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200" b="1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CURP PRESTADOR</a:t>
                      </a:r>
                      <a:endParaRPr lang="es-MX" sz="22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2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REGISTROS</a:t>
                      </a:r>
                      <a:endParaRPr lang="es-MX" sz="22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6690993"/>
                  </a:ext>
                </a:extLst>
              </a:tr>
              <a:tr h="195669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MÉDICO PASANTE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XXXX999999XXXXXX99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469678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4440482"/>
                  </a:ext>
                </a:extLst>
              </a:tr>
              <a:tr h="195669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ENFERMERA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XXXX999999XXXXXX99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80324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56072365"/>
                  </a:ext>
                </a:extLst>
              </a:tr>
              <a:tr h="195669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MÉDICO RESIDENTE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XXXX999999XXXXXX99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2047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18868225"/>
                  </a:ext>
                </a:extLst>
              </a:tr>
              <a:tr h="195669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PROMOTOR DE SALUD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XXXX999999XXXXXX99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849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9092840"/>
                  </a:ext>
                </a:extLst>
              </a:tr>
              <a:tr h="195669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MÉDICO GENERAL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XXXX999999XXXXXX99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696667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47703315"/>
                  </a:ext>
                </a:extLst>
              </a:tr>
              <a:tr h="195669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PASANTE DE ENFERMERÍA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XXXX999999XXXXXX99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74449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82006429"/>
                  </a:ext>
                </a:extLst>
              </a:tr>
              <a:tr h="195669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MÉDICO ESPECIALISTA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XXXX888888XXXXXX88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33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83754939"/>
                  </a:ext>
                </a:extLst>
              </a:tr>
              <a:tr h="195669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TAPS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XXXX999999XXXXXX99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2010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1996595"/>
                  </a:ext>
                </a:extLst>
              </a:tr>
              <a:tr h="195669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PASANTE DE NUTRICIÓN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XXXX999999XXXXXX99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5072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52646229"/>
                  </a:ext>
                </a:extLst>
              </a:tr>
              <a:tr h="195669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NUTRIÓLOGO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XXXX999999XXXXXX99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7631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8459467"/>
                  </a:ext>
                </a:extLst>
              </a:tr>
              <a:tr h="195669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OTROS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XXXX999999XXXXXX99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19574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92873415"/>
                  </a:ext>
                </a:extLst>
              </a:tr>
              <a:tr h="195669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PASANTE DE PSICOLOGÍA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XXXX999999XXXXXX99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47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02395138"/>
                  </a:ext>
                </a:extLst>
              </a:tr>
              <a:tr h="195669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MÉDICO TRADICIONAL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XXXX999999XXXXXX99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5788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4014617"/>
                  </a:ext>
                </a:extLst>
              </a:tr>
              <a:tr h="195669"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MÉDICO ESPECIALISTA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>
                          <a:effectLst/>
                        </a:rPr>
                        <a:t>XXXX999999XXXXXX99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800" b="1" u="none" strike="noStrike" dirty="0">
                          <a:effectLst/>
                        </a:rPr>
                        <a:t>72641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40053100"/>
                  </a:ext>
                </a:extLst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7835" y="3219042"/>
            <a:ext cx="4697983" cy="258086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0721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Servicio  de Atención /Edad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5280590"/>
              </p:ext>
            </p:extLst>
          </p:nvPr>
        </p:nvGraphicFramePr>
        <p:xfrm>
          <a:off x="313507" y="1867983"/>
          <a:ext cx="7511143" cy="42481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72601">
                  <a:extLst>
                    <a:ext uri="{9D8B030D-6E8A-4147-A177-3AD203B41FA5}">
                      <a16:colId xmlns:a16="http://schemas.microsoft.com/office/drawing/2014/main" val="3713209825"/>
                    </a:ext>
                  </a:extLst>
                </a:gridCol>
                <a:gridCol w="1412754">
                  <a:extLst>
                    <a:ext uri="{9D8B030D-6E8A-4147-A177-3AD203B41FA5}">
                      <a16:colId xmlns:a16="http://schemas.microsoft.com/office/drawing/2014/main" val="1356959865"/>
                    </a:ext>
                  </a:extLst>
                </a:gridCol>
                <a:gridCol w="1813034">
                  <a:extLst>
                    <a:ext uri="{9D8B030D-6E8A-4147-A177-3AD203B41FA5}">
                      <a16:colId xmlns:a16="http://schemas.microsoft.com/office/drawing/2014/main" val="3383948517"/>
                    </a:ext>
                  </a:extLst>
                </a:gridCol>
                <a:gridCol w="1412754">
                  <a:extLst>
                    <a:ext uri="{9D8B030D-6E8A-4147-A177-3AD203B41FA5}">
                      <a16:colId xmlns:a16="http://schemas.microsoft.com/office/drawing/2014/main" val="653757956"/>
                    </a:ext>
                  </a:extLst>
                </a:gridCol>
              </a:tblGrid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2300" b="1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SERVICIO ATENCION</a:t>
                      </a:r>
                      <a:endParaRPr lang="es-MX" sz="23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300" b="1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EDAD</a:t>
                      </a:r>
                      <a:endParaRPr lang="es-MX" sz="23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300" b="1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CLAVE EDAD</a:t>
                      </a:r>
                      <a:endParaRPr lang="es-MX" sz="23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3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REGISTROS</a:t>
                      </a:r>
                      <a:endParaRPr lang="es-MX" sz="23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5963865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SERVICIO AMIGABLE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1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 dirty="0">
                          <a:effectLst/>
                        </a:rPr>
                        <a:t>469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6677987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SERVICIO AMIGABLE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2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277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5542095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PEDIATRÍA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100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 dirty="0">
                          <a:effectLst/>
                        </a:rPr>
                        <a:t>5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85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9601527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PEDIATRÍA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28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77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8970492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PEDIATRÍA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 dirty="0">
                          <a:effectLst/>
                        </a:rPr>
                        <a:t>25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74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13121684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SERVICIO AMIGABLE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92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 dirty="0">
                          <a:effectLst/>
                        </a:rPr>
                        <a:t>5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14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6706924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 dirty="0">
                          <a:effectLst/>
                        </a:rPr>
                        <a:t>GERIATRÍA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27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13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70256098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GERIATRÍA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29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10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40447412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GERIATRÍA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34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9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85383528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SERVICIO AMIGABLE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93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7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16881237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PEDIATRÍA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75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6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30082295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GERIATRÍA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22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6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77322366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GERIATRÍA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20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 dirty="0">
                          <a:effectLst/>
                        </a:rPr>
                        <a:t>6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76997991"/>
                  </a:ext>
                </a:extLst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285" y="2713579"/>
            <a:ext cx="3783873" cy="311517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7813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Servicio  de Atención /Edad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4813657"/>
              </p:ext>
            </p:extLst>
          </p:nvPr>
        </p:nvGraphicFramePr>
        <p:xfrm>
          <a:off x="313507" y="1867983"/>
          <a:ext cx="7511143" cy="42481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44093">
                  <a:extLst>
                    <a:ext uri="{9D8B030D-6E8A-4147-A177-3AD203B41FA5}">
                      <a16:colId xmlns:a16="http://schemas.microsoft.com/office/drawing/2014/main" val="3713209825"/>
                    </a:ext>
                  </a:extLst>
                </a:gridCol>
                <a:gridCol w="941262">
                  <a:extLst>
                    <a:ext uri="{9D8B030D-6E8A-4147-A177-3AD203B41FA5}">
                      <a16:colId xmlns:a16="http://schemas.microsoft.com/office/drawing/2014/main" val="1356959865"/>
                    </a:ext>
                  </a:extLst>
                </a:gridCol>
                <a:gridCol w="1813034">
                  <a:extLst>
                    <a:ext uri="{9D8B030D-6E8A-4147-A177-3AD203B41FA5}">
                      <a16:colId xmlns:a16="http://schemas.microsoft.com/office/drawing/2014/main" val="3383948517"/>
                    </a:ext>
                  </a:extLst>
                </a:gridCol>
                <a:gridCol w="1412754">
                  <a:extLst>
                    <a:ext uri="{9D8B030D-6E8A-4147-A177-3AD203B41FA5}">
                      <a16:colId xmlns:a16="http://schemas.microsoft.com/office/drawing/2014/main" val="653757956"/>
                    </a:ext>
                  </a:extLst>
                </a:gridCol>
              </a:tblGrid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2300" b="1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REFERIDO POR</a:t>
                      </a:r>
                      <a:endParaRPr lang="es-MX" sz="23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300" b="1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EDAD</a:t>
                      </a:r>
                      <a:endParaRPr lang="es-MX" sz="2300" b="1" i="0" u="none" strike="noStrike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300" b="1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SEXO</a:t>
                      </a:r>
                      <a:endParaRPr lang="es-MX" sz="23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300" b="1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REGISTROS</a:t>
                      </a:r>
                      <a:endParaRPr lang="es-MX" sz="23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5963865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 dirty="0" smtClean="0">
                          <a:effectLst/>
                        </a:rPr>
                        <a:t>EMBARAZO ALTO RIESGO 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 dirty="0" smtClean="0">
                          <a:effectLst/>
                        </a:rPr>
                        <a:t>1 AÑO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MUJER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 dirty="0" smtClean="0">
                          <a:effectLst/>
                        </a:rPr>
                        <a:t>9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6677987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 dirty="0" smtClean="0">
                          <a:effectLst/>
                        </a:rPr>
                        <a:t>EMBARAZO ALTO RIESGO 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 dirty="0" smtClean="0">
                          <a:effectLst/>
                        </a:rPr>
                        <a:t>20 AÑOS 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HOMBRE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 dirty="0" smtClean="0">
                          <a:effectLst/>
                        </a:rPr>
                        <a:t>7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05542095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dirty="0" smtClean="0"/>
                        <a:t>SOSPECHA CÁNCER &lt; 18 AÑOS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 dirty="0">
                          <a:effectLst/>
                        </a:rPr>
                        <a:t>100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 dirty="0">
                          <a:effectLst/>
                        </a:rPr>
                        <a:t>5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85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9601527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PEDIATRÍA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28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77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8970492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PEDIATRÍA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 dirty="0">
                          <a:effectLst/>
                        </a:rPr>
                        <a:t>25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74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13121684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SERVICIO AMIGABLE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92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 dirty="0">
                          <a:effectLst/>
                        </a:rPr>
                        <a:t>5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14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6706924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GERIATRÍA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27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13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70256098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GERIATRÍA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29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10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40447412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GERIATRÍA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34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9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85383528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SERVICIO AMIGABLE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93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7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16881237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PEDIATRÍA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75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6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30082295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GERIATRÍA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22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6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77322366"/>
                  </a:ext>
                </a:extLst>
              </a:tr>
              <a:tr h="242031">
                <a:tc>
                  <a:txBody>
                    <a:bodyPr/>
                    <a:lstStyle/>
                    <a:p>
                      <a:pPr algn="l" fontAlgn="b"/>
                      <a:r>
                        <a:rPr lang="es-MX" sz="1900" b="1" u="none" strike="noStrike">
                          <a:effectLst/>
                        </a:rPr>
                        <a:t>GERIATRÍA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20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>
                          <a:effectLst/>
                        </a:rPr>
                        <a:t>5</a:t>
                      </a:r>
                      <a:endParaRPr lang="es-MX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900" b="1" u="none" strike="noStrike" dirty="0">
                          <a:effectLst/>
                        </a:rPr>
                        <a:t>6</a:t>
                      </a:r>
                      <a:endParaRPr lang="es-MX" sz="1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76997991"/>
                  </a:ext>
                </a:extLst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285" y="2713579"/>
            <a:ext cx="3783873" cy="311517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6330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0412860"/>
              </p:ext>
            </p:extLst>
          </p:nvPr>
        </p:nvGraphicFramePr>
        <p:xfrm>
          <a:off x="563698" y="1193137"/>
          <a:ext cx="5590901" cy="4886325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5590901">
                  <a:extLst>
                    <a:ext uri="{9D8B030D-6E8A-4147-A177-3AD203B41FA5}">
                      <a16:colId xmlns:a16="http://schemas.microsoft.com/office/drawing/2014/main" val="227732009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s-MX" sz="3500" u="none" strike="noStrike" dirty="0" smtClean="0">
                          <a:effectLst/>
                        </a:rPr>
                        <a:t>DESCRIPCION DIAGNOSTICO 1</a:t>
                      </a:r>
                      <a:endParaRPr lang="es-MX" sz="3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50855087"/>
                  </a:ext>
                </a:extLst>
              </a:tr>
              <a:tr h="407852">
                <a:tc>
                  <a:txBody>
                    <a:bodyPr/>
                    <a:lstStyle/>
                    <a:p>
                      <a:pPr algn="l" fontAlgn="b"/>
                      <a:r>
                        <a:rPr lang="es-MX" sz="3500" u="none" strike="noStrike" dirty="0">
                          <a:effectLst/>
                        </a:rPr>
                        <a:t>EDI</a:t>
                      </a:r>
                      <a:endParaRPr lang="es-MX" sz="3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2024213"/>
                  </a:ext>
                </a:extLst>
              </a:tr>
              <a:tr h="407852">
                <a:tc>
                  <a:txBody>
                    <a:bodyPr/>
                    <a:lstStyle/>
                    <a:p>
                      <a:pPr algn="l" fontAlgn="b"/>
                      <a:r>
                        <a:rPr lang="es-MX" sz="3500" u="none" strike="noStrike" dirty="0" smtClean="0">
                          <a:effectLst/>
                        </a:rPr>
                        <a:t>IRA</a:t>
                      </a:r>
                      <a:endParaRPr lang="es-MX" sz="3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3541540"/>
                  </a:ext>
                </a:extLst>
              </a:tr>
              <a:tr h="407852">
                <a:tc>
                  <a:txBody>
                    <a:bodyPr/>
                    <a:lstStyle/>
                    <a:p>
                      <a:pPr algn="l" fontAlgn="b"/>
                      <a:r>
                        <a:rPr lang="es-MX" sz="3500" u="none" strike="noStrike" dirty="0" smtClean="0">
                          <a:effectLst/>
                        </a:rPr>
                        <a:t>EDA</a:t>
                      </a:r>
                      <a:endParaRPr lang="es-MX" sz="3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2818072"/>
                  </a:ext>
                </a:extLst>
              </a:tr>
              <a:tr h="407852">
                <a:tc>
                  <a:txBody>
                    <a:bodyPr/>
                    <a:lstStyle/>
                    <a:p>
                      <a:pPr algn="l" fontAlgn="b"/>
                      <a:r>
                        <a:rPr lang="es-MX" sz="3500" u="none" strike="noStrike" dirty="0">
                          <a:effectLst/>
                        </a:rPr>
                        <a:t>HTA</a:t>
                      </a:r>
                      <a:endParaRPr lang="es-MX" sz="3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3586665"/>
                  </a:ext>
                </a:extLst>
              </a:tr>
              <a:tr h="407852">
                <a:tc>
                  <a:txBody>
                    <a:bodyPr/>
                    <a:lstStyle/>
                    <a:p>
                      <a:pPr algn="l" fontAlgn="b"/>
                      <a:r>
                        <a:rPr lang="es-MX" sz="3500" u="none" strike="noStrike" dirty="0" smtClean="0">
                          <a:effectLst/>
                        </a:rPr>
                        <a:t>CCL</a:t>
                      </a:r>
                      <a:endParaRPr lang="es-MX" sz="3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19662473"/>
                  </a:ext>
                </a:extLst>
              </a:tr>
              <a:tr h="407852">
                <a:tc>
                  <a:txBody>
                    <a:bodyPr/>
                    <a:lstStyle/>
                    <a:p>
                      <a:pPr algn="l" fontAlgn="b"/>
                      <a:r>
                        <a:rPr lang="es-MX" sz="35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INYECCION</a:t>
                      </a:r>
                      <a:r>
                        <a:rPr lang="es-MX" sz="35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DE </a:t>
                      </a:r>
                      <a:endParaRPr lang="es-MX" sz="3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91425008"/>
                  </a:ext>
                </a:extLst>
              </a:tr>
              <a:tr h="407852">
                <a:tc>
                  <a:txBody>
                    <a:bodyPr/>
                    <a:lstStyle/>
                    <a:p>
                      <a:pPr algn="l" fontAlgn="b"/>
                      <a:r>
                        <a:rPr lang="es-MX" sz="3500" u="none" strike="noStrike" dirty="0" smtClean="0">
                          <a:effectLst/>
                        </a:rPr>
                        <a:t>BIOLOGICOS</a:t>
                      </a:r>
                      <a:endParaRPr lang="es-MX" sz="3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53364898"/>
                  </a:ext>
                </a:extLst>
              </a:tr>
              <a:tr h="407852">
                <a:tc>
                  <a:txBody>
                    <a:bodyPr/>
                    <a:lstStyle/>
                    <a:p>
                      <a:pPr algn="l" fontAlgn="b"/>
                      <a:r>
                        <a:rPr lang="es-MX" sz="35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TOMA</a:t>
                      </a:r>
                      <a:r>
                        <a:rPr lang="es-MX" sz="35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DE PESO Y TALLA</a:t>
                      </a:r>
                      <a:endParaRPr lang="es-MX" sz="3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70383075"/>
                  </a:ext>
                </a:extLst>
              </a:tr>
            </a:tbl>
          </a:graphicData>
        </a:graphic>
      </p:graphicFrame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707571" y="-132426"/>
            <a:ext cx="10515600" cy="1325563"/>
          </a:xfrm>
        </p:spPr>
        <p:txBody>
          <a:bodyPr/>
          <a:lstStyle/>
          <a:p>
            <a:r>
              <a:rPr lang="es-MX" dirty="0" smtClean="0"/>
              <a:t>Diagnósticos mal registrados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5033" y="1193137"/>
            <a:ext cx="4148138" cy="506396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935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1682" y="626382"/>
            <a:ext cx="6831872" cy="532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20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989" y="409893"/>
            <a:ext cx="10918496" cy="584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49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Error de consistencia en registro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</p:nvPr>
        </p:nvGraphicFramePr>
        <p:xfrm>
          <a:off x="1071153" y="2133441"/>
          <a:ext cx="8490858" cy="2607945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1377306">
                  <a:extLst>
                    <a:ext uri="{9D8B030D-6E8A-4147-A177-3AD203B41FA5}">
                      <a16:colId xmlns:a16="http://schemas.microsoft.com/office/drawing/2014/main" val="1594511849"/>
                    </a:ext>
                  </a:extLst>
                </a:gridCol>
                <a:gridCol w="2709204">
                  <a:extLst>
                    <a:ext uri="{9D8B030D-6E8A-4147-A177-3AD203B41FA5}">
                      <a16:colId xmlns:a16="http://schemas.microsoft.com/office/drawing/2014/main" val="2672671075"/>
                    </a:ext>
                  </a:extLst>
                </a:gridCol>
                <a:gridCol w="4404348">
                  <a:extLst>
                    <a:ext uri="{9D8B030D-6E8A-4147-A177-3AD203B41FA5}">
                      <a16:colId xmlns:a16="http://schemas.microsoft.com/office/drawing/2014/main" val="429107276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2100" b="1" u="none" strike="noStrike" dirty="0" smtClean="0">
                          <a:effectLst/>
                        </a:rPr>
                        <a:t>SEXO</a:t>
                      </a:r>
                      <a:endParaRPr lang="es-MX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100" b="1" u="none" strike="noStrike" dirty="0" smtClean="0">
                          <a:effectLst/>
                        </a:rPr>
                        <a:t>RELACIONTEMPORAL</a:t>
                      </a:r>
                      <a:endParaRPr lang="es-MX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100" b="1" u="none" strike="noStrike" dirty="0">
                          <a:effectLst/>
                        </a:rPr>
                        <a:t>DESCRIPCIONDIAGNOSTICO1</a:t>
                      </a:r>
                      <a:endParaRPr lang="es-MX" sz="2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87283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2100" u="none" strike="noStrike">
                          <a:effectLst/>
                        </a:rPr>
                        <a:t>HOMBRE</a:t>
                      </a:r>
                      <a:endParaRPr lang="es-MX" sz="2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100" u="none" strike="noStrike">
                          <a:effectLst/>
                        </a:rPr>
                        <a:t>SUBSECUENTE</a:t>
                      </a:r>
                      <a:endParaRPr lang="es-MX" sz="2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100" u="none" strike="noStrike" dirty="0">
                          <a:effectLst/>
                        </a:rPr>
                        <a:t>EMBARAZO DE 22.6 SEMANAS DE GESTACION</a:t>
                      </a:r>
                      <a:endParaRPr lang="es-MX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982069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2100" u="none" strike="noStrike">
                          <a:effectLst/>
                        </a:rPr>
                        <a:t>HOMBRE</a:t>
                      </a:r>
                      <a:endParaRPr lang="es-MX" sz="2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100" u="none" strike="noStrike">
                          <a:effectLst/>
                        </a:rPr>
                        <a:t>SUBSECUENTE</a:t>
                      </a:r>
                      <a:endParaRPr lang="es-MX" sz="2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100" u="none" strike="noStrike">
                          <a:effectLst/>
                        </a:rPr>
                        <a:t>EMBARAZO DE 26 SEMANAS DE GESTACION</a:t>
                      </a:r>
                      <a:endParaRPr lang="es-MX" sz="2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60581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2100" u="none" strike="noStrike">
                          <a:effectLst/>
                        </a:rPr>
                        <a:t>HOMBRE</a:t>
                      </a:r>
                      <a:endParaRPr lang="es-MX" sz="2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100" u="none" strike="noStrike">
                          <a:effectLst/>
                        </a:rPr>
                        <a:t>SUBSECUENTE</a:t>
                      </a:r>
                      <a:endParaRPr lang="es-MX" sz="2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100" u="none" strike="noStrike">
                          <a:effectLst/>
                        </a:rPr>
                        <a:t>EMBARAZO DE 33 SEMANAS DE GESTACION</a:t>
                      </a:r>
                      <a:endParaRPr lang="es-MX" sz="2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857915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MX" sz="2100" u="none" strike="noStrike">
                          <a:effectLst/>
                        </a:rPr>
                        <a:t>HOMBRE</a:t>
                      </a:r>
                      <a:endParaRPr lang="es-MX" sz="2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100" u="none" strike="noStrike">
                          <a:effectLst/>
                        </a:rPr>
                        <a:t>SUBSECUENTE</a:t>
                      </a:r>
                      <a:endParaRPr lang="es-MX" sz="2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2100" u="none" strike="noStrike" dirty="0">
                          <a:effectLst/>
                        </a:rPr>
                        <a:t>EMBARAZO 40 SEMANAS DE GESTACION</a:t>
                      </a:r>
                      <a:endParaRPr lang="es-MX" sz="2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26986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13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SA PRESENTACION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SA PRESENTACIONES" id="{B7F8CB11-E0DA-4F0C-8F8E-DAFE9D5349EA}" vid="{C0BE8471-E919-4375-98F7-A378285CB589}"/>
    </a:ext>
  </a:extLst>
</a:theme>
</file>

<file path=ppt/theme/theme2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SSA PRESENTACIONES</Template>
  <TotalTime>3208</TotalTime>
  <Words>382</Words>
  <Application>Microsoft Office PowerPoint</Application>
  <PresentationFormat>Panorámica</PresentationFormat>
  <Paragraphs>269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Montserrat</vt:lpstr>
      <vt:lpstr>Montserrat Medium</vt:lpstr>
      <vt:lpstr>Montserrat SemiBold</vt:lpstr>
      <vt:lpstr>SSA PRESENTACIONES</vt:lpstr>
      <vt:lpstr>2_Tema de Office</vt:lpstr>
      <vt:lpstr>Tipo Personal/ Servicio de Atención</vt:lpstr>
      <vt:lpstr>Presentación de PowerPoint</vt:lpstr>
      <vt:lpstr>CURP Prestador </vt:lpstr>
      <vt:lpstr>Servicio  de Atención /Edad</vt:lpstr>
      <vt:lpstr>Servicio  de Atención /Edad</vt:lpstr>
      <vt:lpstr>Diagnósticos mal registrados</vt:lpstr>
      <vt:lpstr>Presentación de PowerPoint</vt:lpstr>
      <vt:lpstr>Presentación de PowerPoint</vt:lpstr>
      <vt:lpstr>Error de consistencia en registro</vt:lpstr>
      <vt:lpstr>IMC/DIAGNÓSTICO/PESO - TALLA</vt:lpstr>
      <vt:lpstr>DICCIONARIO DE DIAGNÓSTICOS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GESTIÓN DE PLAN DE IMPLEMENTACION REPORTE NOMINAL</dc:title>
  <dc:creator>José Augusto Rosales Soto</dc:creator>
  <cp:lastModifiedBy>karina monroy</cp:lastModifiedBy>
  <cp:revision>69</cp:revision>
  <dcterms:created xsi:type="dcterms:W3CDTF">2020-11-18T02:01:27Z</dcterms:created>
  <dcterms:modified xsi:type="dcterms:W3CDTF">2022-01-20T18:00:08Z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FC2DDFA6-711B-4C03-8795-26EACC371A03</vt:lpwstr>
  </property>
  <property fmtid="{D5CDD505-2E9C-101B-9397-08002B2CF9AE}" pid="3" name="ArticulatePath">
    <vt:lpwstr>Presentación1</vt:lpwstr>
  </property>
</Properties>
</file>