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5"/>
  </p:notesMasterIdLst>
  <p:sldIdLst>
    <p:sldId id="271" r:id="rId2"/>
    <p:sldId id="262" r:id="rId3"/>
    <p:sldId id="273" r:id="rId4"/>
    <p:sldId id="275" r:id="rId5"/>
    <p:sldId id="274" r:id="rId6"/>
    <p:sldId id="278" r:id="rId7"/>
    <p:sldId id="279" r:id="rId8"/>
    <p:sldId id="277" r:id="rId9"/>
    <p:sldId id="285" r:id="rId10"/>
    <p:sldId id="276" r:id="rId11"/>
    <p:sldId id="286" r:id="rId12"/>
    <p:sldId id="280" r:id="rId13"/>
    <p:sldId id="281" r:id="rId14"/>
    <p:sldId id="282" r:id="rId15"/>
    <p:sldId id="283" r:id="rId16"/>
    <p:sldId id="287" r:id="rId17"/>
    <p:sldId id="288" r:id="rId18"/>
    <p:sldId id="289" r:id="rId19"/>
    <p:sldId id="290" r:id="rId20"/>
    <p:sldId id="291" r:id="rId21"/>
    <p:sldId id="296" r:id="rId22"/>
    <p:sldId id="297" r:id="rId23"/>
    <p:sldId id="292" r:id="rId24"/>
  </p:sldIdLst>
  <p:sldSz cx="12192000" cy="6858000"/>
  <p:notesSz cx="6858000" cy="9144000"/>
  <p:embeddedFontLst>
    <p:embeddedFont>
      <p:font typeface="Montserrat" panose="00000500000000000000" pitchFamily="2" charset="0"/>
      <p:regular r:id="rId26"/>
      <p:bold r:id="rId27"/>
      <p:italic r:id="rId28"/>
      <p:boldItalic r:id="rId29"/>
    </p:embeddedFont>
    <p:embeddedFont>
      <p:font typeface="Montserrat Medium" panose="00000600000000000000" pitchFamily="2" charset="0"/>
      <p:regular r:id="rId30"/>
      <p:italic r:id="rId31"/>
    </p:embeddedFont>
    <p:embeddedFont>
      <p:font typeface="Montserrat SemiBold" panose="00000700000000000000" pitchFamily="2" charset="0"/>
      <p:bold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C4F"/>
    <a:srgbClr val="BC945A"/>
    <a:srgbClr val="A42145"/>
    <a:srgbClr val="DEC9A2"/>
    <a:srgbClr val="404040"/>
    <a:srgbClr val="6E152E"/>
    <a:srgbClr val="691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0"/>
    <p:restoredTop sz="95440" autoAdjust="0"/>
  </p:normalViewPr>
  <p:slideViewPr>
    <p:cSldViewPr snapToGrid="0" snapToObjects="1">
      <p:cViewPr>
        <p:scale>
          <a:sx n="100" d="100"/>
          <a:sy n="100" d="100"/>
        </p:scale>
        <p:origin x="1326" y="4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6372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495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Cambios transversales</a:t>
            </a:r>
            <a:r>
              <a:rPr lang="es-MX" baseline="0" dirty="0" smtClean="0"/>
              <a:t> en los formatos nominales de consulta y detecciones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6561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07026C3A-072A-4E4D-9ACD-01A67AD88FA7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607" y="105844"/>
            <a:ext cx="1076800" cy="35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820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11/01/2022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61" r:id="rId3"/>
    <p:sldLayoutId id="2147483663" r:id="rId4"/>
    <p:sldLayoutId id="2147483652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5.emf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C6AF3-B468-F348-8C08-1847884F3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20" y="1094834"/>
            <a:ext cx="11465560" cy="1325563"/>
          </a:xfrm>
        </p:spPr>
        <p:txBody>
          <a:bodyPr/>
          <a:lstStyle/>
          <a:p>
            <a:r>
              <a:rPr lang="es-MX" dirty="0" smtClean="0"/>
              <a:t>Informe de Unidad Médica</a:t>
            </a:r>
            <a:br>
              <a:rPr lang="es-MX" dirty="0" smtClean="0"/>
            </a:br>
            <a:r>
              <a:rPr lang="es-MX" dirty="0" smtClean="0"/>
              <a:t>SINBA-SIS-CE-H</a:t>
            </a:r>
            <a:br>
              <a:rPr lang="es-MX" dirty="0" smtClean="0"/>
            </a:br>
            <a:r>
              <a:rPr lang="es-MX" dirty="0" smtClean="0"/>
              <a:t>Versión </a:t>
            </a:r>
            <a:r>
              <a:rPr lang="es-MX" dirty="0" smtClean="0"/>
              <a:t>2022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3E2349-C76A-5F4C-ADC8-EAA5C025C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Sistema Nacional de Información Básica en Materia de Salud</a:t>
            </a:r>
          </a:p>
          <a:p>
            <a:r>
              <a:rPr lang="es-MX" dirty="0" smtClean="0"/>
              <a:t>11 de enero de 2022 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483" y="4296055"/>
            <a:ext cx="1878590" cy="165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61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GAPS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495" y="1575727"/>
            <a:ext cx="7800975" cy="401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328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28" y="1621113"/>
            <a:ext cx="9685565" cy="4516540"/>
          </a:xfrm>
          <a:prstGeom prst="rect">
            <a:avLst/>
          </a:prstGeom>
        </p:spPr>
      </p:pic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81000" y="550227"/>
            <a:ext cx="11424920" cy="1325563"/>
          </a:xfrm>
        </p:spPr>
        <p:txBody>
          <a:bodyPr/>
          <a:lstStyle/>
          <a:p>
            <a:r>
              <a:rPr lang="es-MX" dirty="0" smtClean="0"/>
              <a:t>Registros propios de la unidad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05642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823" y="257387"/>
            <a:ext cx="7268256" cy="658544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13585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964" y="2439912"/>
            <a:ext cx="9702103" cy="1854503"/>
          </a:xfrm>
          <a:prstGeom prst="rect">
            <a:avLst/>
          </a:prstGeom>
        </p:spPr>
      </p:pic>
      <p:sp>
        <p:nvSpPr>
          <p:cNvPr id="9" name="Título 2"/>
          <p:cNvSpPr>
            <a:spLocks noGrp="1"/>
          </p:cNvSpPr>
          <p:nvPr>
            <p:ph type="title"/>
          </p:nvPr>
        </p:nvSpPr>
        <p:spPr>
          <a:xfrm>
            <a:off x="381000" y="550227"/>
            <a:ext cx="11424920" cy="1325563"/>
          </a:xfrm>
        </p:spPr>
        <p:txBody>
          <a:bodyPr/>
          <a:lstStyle/>
          <a:p>
            <a:r>
              <a:rPr lang="es-MX" dirty="0" smtClean="0"/>
              <a:t>Rickettsiosis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4772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471" y="69897"/>
            <a:ext cx="9004527" cy="659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9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06" y="1926431"/>
            <a:ext cx="11023443" cy="3413013"/>
          </a:xfrm>
          <a:prstGeom prst="rect">
            <a:avLst/>
          </a:prstGeom>
        </p:spPr>
      </p:pic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81000" y="550227"/>
            <a:ext cx="11424920" cy="1325563"/>
          </a:xfrm>
        </p:spPr>
        <p:txBody>
          <a:bodyPr/>
          <a:lstStyle/>
          <a:p>
            <a:r>
              <a:rPr lang="es-MX" dirty="0" smtClean="0"/>
              <a:t>Servicios amigables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48366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Salud escolar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05" y="2199403"/>
            <a:ext cx="11561310" cy="87036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05" y="3355681"/>
            <a:ext cx="11561310" cy="152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96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049" y="247595"/>
            <a:ext cx="7511823" cy="639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64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Sesiones y Talleres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229" y="2189666"/>
            <a:ext cx="9366747" cy="336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07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48" y="98657"/>
            <a:ext cx="10591801" cy="653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1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F8B389-081E-A241-9DC9-5F64D5E73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95106"/>
            <a:ext cx="11424920" cy="1325563"/>
          </a:xfrm>
        </p:spPr>
        <p:txBody>
          <a:bodyPr/>
          <a:lstStyle/>
          <a:p>
            <a:r>
              <a:rPr lang="es-MX" dirty="0" smtClean="0"/>
              <a:t>Rabia</a:t>
            </a:r>
            <a:br>
              <a:rPr lang="es-MX" dirty="0" smtClean="0"/>
            </a:br>
            <a:r>
              <a:rPr lang="es-MX" dirty="0" smtClean="0"/>
              <a:t>Personas agredidas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379" y="1877784"/>
            <a:ext cx="5676900" cy="144906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310243" y="3628926"/>
            <a:ext cx="116177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2857500" algn="l"/>
                <a:tab pos="8229600" algn="l"/>
              </a:tabLst>
            </a:pPr>
            <a:r>
              <a:rPr lang="es-MX" sz="1400" dirty="0" smtClean="0"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* </a:t>
            </a:r>
            <a:r>
              <a:rPr lang="es-MX" sz="1400" dirty="0"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Llenar al mismo tiempo, el formato denominado “Ficha individual de Profilaxis Antirrábica Humana”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</a:tabLst>
            </a:pP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agresión o contacto con</a:t>
            </a:r>
            <a:r>
              <a:rPr lang="es-ES" sz="1400" b="1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perro intradomiciliario </a:t>
            </a: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s-ES" sz="1400" dirty="0"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que tiene dueño y convive dentro de su domicilio)</a:t>
            </a: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s-ES" sz="1400" b="1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sospechoso de rabia, anótelo en este espacio.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</a:tabLst>
            </a:pP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agresión o contacto con</a:t>
            </a:r>
            <a:r>
              <a:rPr lang="es-ES" sz="1400" b="1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perro en vía pública, </a:t>
            </a: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sospechoso de rabia</a:t>
            </a:r>
            <a:r>
              <a:rPr lang="es-ES" sz="1400" b="1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s-ES" sz="1400" dirty="0">
                <a:solidFill>
                  <a:srgbClr val="00000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anótelo en este espacio.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  <a:tab pos="8229600" algn="l"/>
              </a:tabLst>
            </a:pP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agresión con </a:t>
            </a:r>
            <a:r>
              <a:rPr lang="es-MX" sz="1400" b="1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perro desaparecido</a:t>
            </a: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sospechoso de rabia, anótelo en este espacio.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  <a:tab pos="8229600" algn="l"/>
              </a:tabLst>
            </a:pP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agresión o contacto con </a:t>
            </a:r>
            <a:r>
              <a:rPr lang="es-MX" sz="1400" b="1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gato sospechoso</a:t>
            </a: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de rabia, anótelo en este espacio.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  <a:tab pos="8229600" algn="l"/>
              </a:tabLst>
            </a:pP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agresión con </a:t>
            </a:r>
            <a:r>
              <a:rPr lang="es-MX" sz="1400" b="1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gato desaparecido</a:t>
            </a: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sospechoso de rabia, anótelo en este espacio.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  <a:tab pos="8229600" algn="l"/>
              </a:tabLst>
            </a:pP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agresión con </a:t>
            </a:r>
            <a:r>
              <a:rPr lang="es-MX" sz="1400" b="1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animales silvestres</a:t>
            </a: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(considerar exposición de riesgo grave), anótelo en este espacio.</a:t>
            </a:r>
            <a:endParaRPr lang="es-MX" sz="2400" dirty="0"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  <a:tab pos="2857500" algn="l"/>
                <a:tab pos="8229600" algn="l"/>
              </a:tabLst>
            </a:pP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 la persona solicita atención médica por contacto con </a:t>
            </a:r>
            <a:r>
              <a:rPr lang="es-MX" sz="1400" b="1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ganado de interés económico</a:t>
            </a: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, con </a:t>
            </a:r>
            <a:r>
              <a:rPr lang="es-MX" sz="1400" dirty="0" err="1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signología</a:t>
            </a:r>
            <a:r>
              <a:rPr lang="es-MX" sz="1400" dirty="0">
                <a:solidFill>
                  <a:srgbClr val="0070C0"/>
                </a:solidFill>
                <a:latin typeface="Montserrat" panose="000005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compatible a rabia paralitica bovina (RPB), anótelo en este espacio.</a:t>
            </a:r>
            <a:endParaRPr lang="es-MX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31746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659" y="0"/>
            <a:ext cx="11317717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56480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732" y="0"/>
            <a:ext cx="8501518" cy="686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947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4" y="102477"/>
            <a:ext cx="10367963" cy="653493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73867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361041"/>
            <a:ext cx="8542480" cy="377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71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/>
        </p:nvSpPr>
        <p:spPr>
          <a:xfrm>
            <a:off x="381001" y="327704"/>
            <a:ext cx="1142492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r>
              <a:rPr lang="es-ES" dirty="0" smtClean="0"/>
              <a:t>Salud bucal extramuros</a:t>
            </a:r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1626053"/>
            <a:ext cx="5705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54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303" y="2583936"/>
            <a:ext cx="5729103" cy="1890616"/>
          </a:xfrm>
          <a:prstGeom prst="rect">
            <a:avLst/>
          </a:prstGeom>
        </p:spPr>
      </p:pic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270004"/>
              </p:ext>
            </p:extLst>
          </p:nvPr>
        </p:nvGraphicFramePr>
        <p:xfrm>
          <a:off x="79486" y="1953391"/>
          <a:ext cx="6345237" cy="174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cumento" r:id="rId4" imgW="6345656" imgH="1745894" progId="Word.Document.12">
                  <p:embed/>
                </p:oleObj>
              </mc:Choice>
              <mc:Fallback>
                <p:oleObj name="Documento" r:id="rId4" imgW="6345656" imgH="17458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86" y="1953391"/>
                        <a:ext cx="6345237" cy="174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183790"/>
              </p:ext>
            </p:extLst>
          </p:nvPr>
        </p:nvGraphicFramePr>
        <p:xfrm>
          <a:off x="79486" y="3538155"/>
          <a:ext cx="634523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cumento" r:id="rId6" imgW="6345656" imgH="887578" progId="Word.Document.12">
                  <p:embed/>
                </p:oleObj>
              </mc:Choice>
              <mc:Fallback>
                <p:oleObj name="Documento" r:id="rId6" imgW="6345656" imgH="8875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486" y="3538155"/>
                        <a:ext cx="6345237" cy="88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409381"/>
              </p:ext>
            </p:extLst>
          </p:nvPr>
        </p:nvGraphicFramePr>
        <p:xfrm>
          <a:off x="79486" y="4284719"/>
          <a:ext cx="6345237" cy="172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Documento" r:id="rId8" imgW="6345656" imgH="1726387" progId="Word.Document.12">
                  <p:embed/>
                </p:oleObj>
              </mc:Choice>
              <mc:Fallback>
                <p:oleObj name="Documento" r:id="rId8" imgW="6345656" imgH="1726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486" y="4284719"/>
                        <a:ext cx="6345237" cy="172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ángulo 7"/>
          <p:cNvSpPr/>
          <p:nvPr/>
        </p:nvSpPr>
        <p:spPr>
          <a:xfrm>
            <a:off x="274846" y="229013"/>
            <a:ext cx="1084944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400" dirty="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rPr>
              <a:t>Tarjeta de Control de Usuario(os</a:t>
            </a:r>
            <a:r>
              <a:rPr lang="es-MX" sz="4400" dirty="0" smtClean="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rPr>
              <a:t>)</a:t>
            </a:r>
          </a:p>
          <a:p>
            <a:r>
              <a:rPr lang="es-MX" sz="4400" dirty="0" smtClean="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rPr>
              <a:t> </a:t>
            </a:r>
            <a:r>
              <a:rPr lang="es-MX" sz="4400" dirty="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rPr>
              <a:t>de </a:t>
            </a:r>
            <a:r>
              <a:rPr lang="es-MX" sz="4400" dirty="0" smtClean="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rPr>
              <a:t>Anticonceptivos SINBA-SIS-PF-P </a:t>
            </a:r>
            <a:endParaRPr lang="es-MX" sz="4400" dirty="0">
              <a:solidFill>
                <a:srgbClr val="A42145"/>
              </a:solidFill>
              <a:latin typeface="Montserrat SemiBold" panose="00000700000000000000" pitchFamily="2" charset="0"/>
              <a:ea typeface="+mj-ea"/>
              <a:cs typeface="+mj-cs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760233" y="4634923"/>
            <a:ext cx="940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>
                <a:solidFill>
                  <a:srgbClr val="245C4F"/>
                </a:solidFill>
              </a:rPr>
              <a:t>Anverso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41591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/>
        </p:nvSpPr>
        <p:spPr>
          <a:xfrm>
            <a:off x="381001" y="93908"/>
            <a:ext cx="1142492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r>
              <a:rPr lang="es-ES" dirty="0" smtClean="0"/>
              <a:t>Usuarios activos de PF</a:t>
            </a:r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40" y="1272737"/>
            <a:ext cx="3114675" cy="359406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40" y="5093865"/>
            <a:ext cx="3114675" cy="1487200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4172" y="1823931"/>
            <a:ext cx="2247900" cy="4013534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5018" y="1823931"/>
            <a:ext cx="2247900" cy="4013534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2869" y="1823931"/>
            <a:ext cx="2124075" cy="401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3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058" y="90700"/>
            <a:ext cx="9597467" cy="458045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058" y="5030381"/>
            <a:ext cx="9597467" cy="1554287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277540" y="2103995"/>
            <a:ext cx="940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>
                <a:solidFill>
                  <a:srgbClr val="245C4F"/>
                </a:solidFill>
              </a:rPr>
              <a:t>Anverso</a:t>
            </a:r>
            <a:endParaRPr lang="es-MX" dirty="0"/>
          </a:p>
        </p:txBody>
      </p:sp>
      <p:sp>
        <p:nvSpPr>
          <p:cNvPr id="11" name="Rectángulo 10"/>
          <p:cNvSpPr/>
          <p:nvPr/>
        </p:nvSpPr>
        <p:spPr>
          <a:xfrm>
            <a:off x="176847" y="5622858"/>
            <a:ext cx="925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>
                <a:solidFill>
                  <a:srgbClr val="245C4F"/>
                </a:solidFill>
              </a:rPr>
              <a:t>Reverso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34161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18" y="669669"/>
            <a:ext cx="5515361" cy="520861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676" y="669669"/>
            <a:ext cx="5948545" cy="520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92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6315" y="89804"/>
            <a:ext cx="11424920" cy="1325563"/>
          </a:xfrm>
        </p:spPr>
        <p:txBody>
          <a:bodyPr/>
          <a:lstStyle/>
          <a:p>
            <a:r>
              <a:rPr lang="es-MX" dirty="0" smtClean="0"/>
              <a:t>Zoonosis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386" y="589300"/>
            <a:ext cx="6629401" cy="305066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386" y="3773104"/>
            <a:ext cx="6629401" cy="232613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385" y="6240541"/>
            <a:ext cx="6629401" cy="53386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36934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974" y="133350"/>
            <a:ext cx="8488961" cy="669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850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</TotalTime>
  <Words>255</Words>
  <Application>Microsoft Office PowerPoint</Application>
  <PresentationFormat>Panorámica</PresentationFormat>
  <Paragraphs>30</Paragraphs>
  <Slides>23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2" baseType="lpstr">
      <vt:lpstr>Montserrat</vt:lpstr>
      <vt:lpstr>Wingdings</vt:lpstr>
      <vt:lpstr>Arial</vt:lpstr>
      <vt:lpstr>Montserrat Medium</vt:lpstr>
      <vt:lpstr>Montserrat SemiBold</vt:lpstr>
      <vt:lpstr>Calibri</vt:lpstr>
      <vt:lpstr>Times New Roman</vt:lpstr>
      <vt:lpstr>Tema de Office</vt:lpstr>
      <vt:lpstr>Documento de Microsoft Word</vt:lpstr>
      <vt:lpstr>Informe de Unidad Médica SINBA-SIS-CE-H Versión 2022</vt:lpstr>
      <vt:lpstr>Rabia Personas agredidas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Zoonosis</vt:lpstr>
      <vt:lpstr>Presentación de PowerPoint</vt:lpstr>
      <vt:lpstr>GAPS</vt:lpstr>
      <vt:lpstr>Registros propios de la unidad</vt:lpstr>
      <vt:lpstr>Presentación de PowerPoint</vt:lpstr>
      <vt:lpstr>Rickettsiosis</vt:lpstr>
      <vt:lpstr>Presentación de PowerPoint</vt:lpstr>
      <vt:lpstr>Servicios amigables</vt:lpstr>
      <vt:lpstr>Salud escolar</vt:lpstr>
      <vt:lpstr>Presentación de PowerPoint</vt:lpstr>
      <vt:lpstr>Sesiones y Talleres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Alicia Mercado Sandoval</cp:lastModifiedBy>
  <cp:revision>79</cp:revision>
  <dcterms:created xsi:type="dcterms:W3CDTF">2018-12-04T03:27:02Z</dcterms:created>
  <dcterms:modified xsi:type="dcterms:W3CDTF">2022-01-11T09:01:49Z</dcterms:modified>
</cp:coreProperties>
</file>