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fntdata" ContentType="application/x-fontdata"/>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autoCompressPictures="0">
  <p:sldMasterIdLst>
    <p:sldMasterId id="2147483648" r:id="rId1"/>
  </p:sldMasterIdLst>
  <p:notesMasterIdLst>
    <p:notesMasterId r:id="rId27"/>
  </p:notesMasterIdLst>
  <p:sldIdLst>
    <p:sldId id="271" r:id="rId2"/>
    <p:sldId id="262" r:id="rId3"/>
    <p:sldId id="273" r:id="rId4"/>
    <p:sldId id="274" r:id="rId5"/>
    <p:sldId id="275" r:id="rId6"/>
    <p:sldId id="278" r:id="rId7"/>
    <p:sldId id="277" r:id="rId8"/>
    <p:sldId id="279" r:id="rId9"/>
    <p:sldId id="285" r:id="rId10"/>
    <p:sldId id="276" r:id="rId11"/>
    <p:sldId id="286" r:id="rId12"/>
    <p:sldId id="280" r:id="rId13"/>
    <p:sldId id="281" r:id="rId14"/>
    <p:sldId id="282" r:id="rId15"/>
    <p:sldId id="283" r:id="rId16"/>
    <p:sldId id="287" r:id="rId17"/>
    <p:sldId id="288" r:id="rId18"/>
    <p:sldId id="289" r:id="rId19"/>
    <p:sldId id="290" r:id="rId20"/>
    <p:sldId id="291" r:id="rId21"/>
    <p:sldId id="296" r:id="rId22"/>
    <p:sldId id="297" r:id="rId23"/>
    <p:sldId id="292" r:id="rId24"/>
    <p:sldId id="293" r:id="rId25"/>
    <p:sldId id="272" r:id="rId26"/>
  </p:sldIdLst>
  <p:sldSz cx="12192000" cy="6858000"/>
  <p:notesSz cx="6858000" cy="9144000"/>
  <p:embeddedFontLst>
    <p:embeddedFont>
      <p:font typeface="Soberana Sans Condensed" panose="02000000000000000000" pitchFamily="50" charset="0"/>
      <p:regular r:id="rId28"/>
      <p:bold r:id="rId29"/>
      <p:italic r:id="rId30"/>
      <p:boldItalic r:id="rId31"/>
    </p:embeddedFont>
    <p:embeddedFont>
      <p:font typeface="Soberana Sans" panose="02000000000000000000" pitchFamily="50" charset="0"/>
      <p:regular r:id="rId32"/>
      <p:bold r:id="rId33"/>
      <p:italic r:id="rId34"/>
      <p:boldItalic r:id="rId35"/>
    </p:embeddedFont>
    <p:embeddedFont>
      <p:font typeface="Verdana" panose="020B0604030504040204" pitchFamily="34" charset="0"/>
      <p:regular r:id="rId36"/>
      <p:bold r:id="rId37"/>
      <p:italic r:id="rId38"/>
      <p:boldItalic r:id="rId39"/>
    </p:embeddedFont>
    <p:embeddedFont>
      <p:font typeface="Montserrat SemiBold" panose="00000700000000000000" pitchFamily="2" charset="0"/>
      <p:bold r:id="rId40"/>
      <p:boldItalic r:id="rId41"/>
    </p:embeddedFont>
    <p:embeddedFont>
      <p:font typeface="Montserrat Medium" panose="00000600000000000000" pitchFamily="2" charset="0"/>
      <p:regular r:id="rId42"/>
      <p:italic r:id="rId43"/>
    </p:embeddedFont>
    <p:embeddedFont>
      <p:font typeface="Calibri" panose="020F0502020204030204" pitchFamily="34" charset="0"/>
      <p:regular r:id="rId44"/>
      <p:bold r:id="rId45"/>
      <p:italic r:id="rId46"/>
      <p:boldItalic r:id="rId47"/>
    </p:embeddedFont>
    <p:embeddedFont>
      <p:font typeface="Montserrat" panose="00000500000000000000" pitchFamily="2" charset="0"/>
      <p:regular r:id="rId48"/>
      <p:bold r:id="rId49"/>
      <p:italic r:id="rId50"/>
      <p:boldItalic r:id="rId51"/>
    </p:embeddedFont>
  </p:embeddedFontLst>
  <p:defaultTextStyle>
    <a:defPPr>
      <a:defRPr lang="es-MX"/>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45C4F"/>
    <a:srgbClr val="BC945A"/>
    <a:srgbClr val="A42145"/>
    <a:srgbClr val="DEC9A2"/>
    <a:srgbClr val="404040"/>
    <a:srgbClr val="6E152E"/>
    <a:srgbClr val="691B3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Estilo medio 2 - Énfasis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5270"/>
    <p:restoredTop sz="95440" autoAdjust="0"/>
  </p:normalViewPr>
  <p:slideViewPr>
    <p:cSldViewPr snapToGrid="0" snapToObjects="1">
      <p:cViewPr varScale="1">
        <p:scale>
          <a:sx n="117" d="100"/>
          <a:sy n="117" d="100"/>
        </p:scale>
        <p:origin x="690" y="102"/>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font" Target="fonts/font12.fntdata"/><Relationship Id="rId21" Type="http://schemas.openxmlformats.org/officeDocument/2006/relationships/slide" Target="slides/slide20.xml"/><Relationship Id="rId34" Type="http://schemas.openxmlformats.org/officeDocument/2006/relationships/font" Target="fonts/font7.fntdata"/><Relationship Id="rId42" Type="http://schemas.openxmlformats.org/officeDocument/2006/relationships/font" Target="fonts/font15.fntdata"/><Relationship Id="rId47" Type="http://schemas.openxmlformats.org/officeDocument/2006/relationships/font" Target="fonts/font20.fntdata"/><Relationship Id="rId50" Type="http://schemas.openxmlformats.org/officeDocument/2006/relationships/font" Target="fonts/font23.fntdata"/><Relationship Id="rId55"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font" Target="fonts/font2.fntdata"/><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font" Target="fonts/font5.fntdata"/><Relationship Id="rId37" Type="http://schemas.openxmlformats.org/officeDocument/2006/relationships/font" Target="fonts/font10.fntdata"/><Relationship Id="rId40" Type="http://schemas.openxmlformats.org/officeDocument/2006/relationships/font" Target="fonts/font13.fntdata"/><Relationship Id="rId45" Type="http://schemas.openxmlformats.org/officeDocument/2006/relationships/font" Target="fonts/font18.fntdata"/><Relationship Id="rId53"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4.fntdata"/><Relationship Id="rId44" Type="http://schemas.openxmlformats.org/officeDocument/2006/relationships/font" Target="fonts/font17.fntdata"/><Relationship Id="rId52"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font" Target="fonts/font3.fntdata"/><Relationship Id="rId35" Type="http://schemas.openxmlformats.org/officeDocument/2006/relationships/font" Target="fonts/font8.fntdata"/><Relationship Id="rId43" Type="http://schemas.openxmlformats.org/officeDocument/2006/relationships/font" Target="fonts/font16.fntdata"/><Relationship Id="rId48" Type="http://schemas.openxmlformats.org/officeDocument/2006/relationships/font" Target="fonts/font21.fntdata"/><Relationship Id="rId8" Type="http://schemas.openxmlformats.org/officeDocument/2006/relationships/slide" Target="slides/slide7.xml"/><Relationship Id="rId51" Type="http://schemas.openxmlformats.org/officeDocument/2006/relationships/font" Target="fonts/font24.fntdata"/><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font" Target="fonts/font6.fntdata"/><Relationship Id="rId38" Type="http://schemas.openxmlformats.org/officeDocument/2006/relationships/font" Target="fonts/font11.fntdata"/><Relationship Id="rId46" Type="http://schemas.openxmlformats.org/officeDocument/2006/relationships/font" Target="fonts/font19.fntdata"/><Relationship Id="rId20" Type="http://schemas.openxmlformats.org/officeDocument/2006/relationships/slide" Target="slides/slide19.xml"/><Relationship Id="rId41" Type="http://schemas.openxmlformats.org/officeDocument/2006/relationships/font" Target="fonts/font14.fntdata"/><Relationship Id="rId54"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font" Target="fonts/font1.fntdata"/><Relationship Id="rId36" Type="http://schemas.openxmlformats.org/officeDocument/2006/relationships/font" Target="fonts/font9.fntdata"/><Relationship Id="rId49" Type="http://schemas.openxmlformats.org/officeDocument/2006/relationships/font" Target="fonts/font22.fntdata"/></Relationships>
</file>

<file path=ppt/diagrams/colors1.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4779DC39-918D-412D-90D1-EC444624CB86}" type="doc">
      <dgm:prSet loTypeId="urn:microsoft.com/office/officeart/2005/8/layout/chevron2" loCatId="process" qsTypeId="urn:microsoft.com/office/officeart/2005/8/quickstyle/simple1" qsCatId="simple" csTypeId="urn:microsoft.com/office/officeart/2005/8/colors/colorful5" csCatId="colorful" phldr="1"/>
      <dgm:spPr/>
      <dgm:t>
        <a:bodyPr/>
        <a:lstStyle/>
        <a:p>
          <a:endParaRPr lang="es-ES"/>
        </a:p>
      </dgm:t>
    </dgm:pt>
    <dgm:pt modelId="{A59D977D-1346-474C-815A-D1BAE18BA1BE}">
      <dgm:prSet phldrT="[Texto]"/>
      <dgm:spPr/>
      <dgm:t>
        <a:bodyPr/>
        <a:lstStyle/>
        <a:p>
          <a:r>
            <a:rPr lang="es-ES" dirty="0" smtClean="0"/>
            <a:t>Sección I</a:t>
          </a:r>
          <a:endParaRPr lang="es-ES" dirty="0"/>
        </a:p>
      </dgm:t>
    </dgm:pt>
    <dgm:pt modelId="{041A23C2-A3C9-4475-80BE-A4A7EC4EF05F}" type="parTrans" cxnId="{CB640246-3DE9-4575-9D19-E6A71DABB7D8}">
      <dgm:prSet/>
      <dgm:spPr/>
      <dgm:t>
        <a:bodyPr/>
        <a:lstStyle/>
        <a:p>
          <a:endParaRPr lang="es-ES"/>
        </a:p>
      </dgm:t>
    </dgm:pt>
    <dgm:pt modelId="{3D768DD3-FC84-4C34-9368-9A86CDE126DB}" type="sibTrans" cxnId="{CB640246-3DE9-4575-9D19-E6A71DABB7D8}">
      <dgm:prSet/>
      <dgm:spPr/>
      <dgm:t>
        <a:bodyPr/>
        <a:lstStyle/>
        <a:p>
          <a:endParaRPr lang="es-ES"/>
        </a:p>
      </dgm:t>
    </dgm:pt>
    <dgm:pt modelId="{7630FDAE-54D1-4DDD-8D63-B2DB8EAE2C26}">
      <dgm:prSet phldrT="[Texto]"/>
      <dgm:spPr/>
      <dgm:t>
        <a:bodyPr/>
        <a:lstStyle/>
        <a:p>
          <a:r>
            <a:rPr lang="es-ES" dirty="0" smtClean="0"/>
            <a:t>Consultas</a:t>
          </a:r>
          <a:endParaRPr lang="es-ES" dirty="0"/>
        </a:p>
      </dgm:t>
    </dgm:pt>
    <dgm:pt modelId="{2F38F91E-01F2-477E-9CA1-1A95388F2F0B}" type="parTrans" cxnId="{B048A72C-E4C8-46F6-ABE3-074EA8CA93F2}">
      <dgm:prSet/>
      <dgm:spPr/>
      <dgm:t>
        <a:bodyPr/>
        <a:lstStyle/>
        <a:p>
          <a:endParaRPr lang="es-ES"/>
        </a:p>
      </dgm:t>
    </dgm:pt>
    <dgm:pt modelId="{43CF52EE-FCBC-41B7-990C-2D977B609DD8}" type="sibTrans" cxnId="{B048A72C-E4C8-46F6-ABE3-074EA8CA93F2}">
      <dgm:prSet/>
      <dgm:spPr/>
      <dgm:t>
        <a:bodyPr/>
        <a:lstStyle/>
        <a:p>
          <a:endParaRPr lang="es-ES"/>
        </a:p>
      </dgm:t>
    </dgm:pt>
    <dgm:pt modelId="{2F22A254-1865-4DAB-B821-B37EE5028EE4}">
      <dgm:prSet phldrT="[Texto]"/>
      <dgm:spPr/>
      <dgm:t>
        <a:bodyPr/>
        <a:lstStyle/>
        <a:p>
          <a:r>
            <a:rPr lang="es-ES" dirty="0" smtClean="0"/>
            <a:t>Detecciones</a:t>
          </a:r>
          <a:endParaRPr lang="es-ES" dirty="0"/>
        </a:p>
      </dgm:t>
    </dgm:pt>
    <dgm:pt modelId="{07595055-7D2A-462B-A5C7-0920432DAA2D}" type="parTrans" cxnId="{EFD94943-D531-4210-8166-AA2750722C73}">
      <dgm:prSet/>
      <dgm:spPr/>
      <dgm:t>
        <a:bodyPr/>
        <a:lstStyle/>
        <a:p>
          <a:endParaRPr lang="es-ES"/>
        </a:p>
      </dgm:t>
    </dgm:pt>
    <dgm:pt modelId="{62ADF3C3-C00E-4F69-8CE5-10AFA605D66D}" type="sibTrans" cxnId="{EFD94943-D531-4210-8166-AA2750722C73}">
      <dgm:prSet/>
      <dgm:spPr/>
      <dgm:t>
        <a:bodyPr/>
        <a:lstStyle/>
        <a:p>
          <a:endParaRPr lang="es-ES"/>
        </a:p>
      </dgm:t>
    </dgm:pt>
    <dgm:pt modelId="{E08ADEB2-A518-4BF0-BF33-8AD1A7038B5C}">
      <dgm:prSet phldrT="[Texto]"/>
      <dgm:spPr/>
      <dgm:t>
        <a:bodyPr/>
        <a:lstStyle/>
        <a:p>
          <a:r>
            <a:rPr lang="es-ES" dirty="0" smtClean="0"/>
            <a:t>Sección II</a:t>
          </a:r>
          <a:endParaRPr lang="es-ES" dirty="0"/>
        </a:p>
      </dgm:t>
    </dgm:pt>
    <dgm:pt modelId="{218F20C6-0D8B-4048-BD33-305BE926D9C4}" type="parTrans" cxnId="{5B3C3EEB-AB11-486A-9ED3-37A2D769B8C3}">
      <dgm:prSet/>
      <dgm:spPr/>
      <dgm:t>
        <a:bodyPr/>
        <a:lstStyle/>
        <a:p>
          <a:endParaRPr lang="es-ES"/>
        </a:p>
      </dgm:t>
    </dgm:pt>
    <dgm:pt modelId="{25B6CBD3-3D91-4C4D-AAB4-5456243C748B}" type="sibTrans" cxnId="{5B3C3EEB-AB11-486A-9ED3-37A2D769B8C3}">
      <dgm:prSet/>
      <dgm:spPr/>
      <dgm:t>
        <a:bodyPr/>
        <a:lstStyle/>
        <a:p>
          <a:endParaRPr lang="es-ES"/>
        </a:p>
      </dgm:t>
    </dgm:pt>
    <dgm:pt modelId="{0476E90C-BEBB-426A-9525-595DAEAA9F59}">
      <dgm:prSet phldrT="[Texto]"/>
      <dgm:spPr/>
      <dgm:t>
        <a:bodyPr/>
        <a:lstStyle/>
        <a:p>
          <a:r>
            <a:rPr lang="es-ES" dirty="0" smtClean="0"/>
            <a:t>Tarjetas de seguimiento</a:t>
          </a:r>
          <a:endParaRPr lang="es-ES" dirty="0"/>
        </a:p>
      </dgm:t>
    </dgm:pt>
    <dgm:pt modelId="{A45C8092-EEA8-42EB-80E1-C4A0770DB229}" type="parTrans" cxnId="{666E3694-64F6-40E9-A971-52D867E081B9}">
      <dgm:prSet/>
      <dgm:spPr/>
      <dgm:t>
        <a:bodyPr/>
        <a:lstStyle/>
        <a:p>
          <a:endParaRPr lang="es-ES"/>
        </a:p>
      </dgm:t>
    </dgm:pt>
    <dgm:pt modelId="{DEED439D-FCC5-4863-B2B0-9C70569AC4E0}" type="sibTrans" cxnId="{666E3694-64F6-40E9-A971-52D867E081B9}">
      <dgm:prSet/>
      <dgm:spPr/>
      <dgm:t>
        <a:bodyPr/>
        <a:lstStyle/>
        <a:p>
          <a:endParaRPr lang="es-ES"/>
        </a:p>
      </dgm:t>
    </dgm:pt>
    <dgm:pt modelId="{EA3AED84-8E7B-47A1-9A25-0487FC4E6DED}">
      <dgm:prSet phldrT="[Texto]"/>
      <dgm:spPr/>
      <dgm:t>
        <a:bodyPr/>
        <a:lstStyle/>
        <a:p>
          <a:r>
            <a:rPr lang="es-ES" dirty="0" smtClean="0"/>
            <a:t>Sección III</a:t>
          </a:r>
          <a:endParaRPr lang="es-ES" dirty="0"/>
        </a:p>
      </dgm:t>
    </dgm:pt>
    <dgm:pt modelId="{06372B63-B3C3-4F12-A3B6-CEBC5BB7C10A}" type="parTrans" cxnId="{859329E8-990D-43AD-917C-EE24343BD42C}">
      <dgm:prSet/>
      <dgm:spPr/>
      <dgm:t>
        <a:bodyPr/>
        <a:lstStyle/>
        <a:p>
          <a:endParaRPr lang="es-ES"/>
        </a:p>
      </dgm:t>
    </dgm:pt>
    <dgm:pt modelId="{BB9D73E4-F816-4192-A280-3780EAABC771}" type="sibTrans" cxnId="{859329E8-990D-43AD-917C-EE24343BD42C}">
      <dgm:prSet/>
      <dgm:spPr/>
      <dgm:t>
        <a:bodyPr/>
        <a:lstStyle/>
        <a:p>
          <a:endParaRPr lang="es-ES"/>
        </a:p>
      </dgm:t>
    </dgm:pt>
    <dgm:pt modelId="{7CE6C62D-2AFC-47EA-9F71-E1364E3F09D5}">
      <dgm:prSet phldrT="[Texto]"/>
      <dgm:spPr/>
      <dgm:t>
        <a:bodyPr/>
        <a:lstStyle/>
        <a:p>
          <a:r>
            <a:rPr lang="es-ES" dirty="0" smtClean="0"/>
            <a:t>Acciones grupales o no realizadas en consultorio</a:t>
          </a:r>
          <a:endParaRPr lang="es-ES" dirty="0"/>
        </a:p>
      </dgm:t>
    </dgm:pt>
    <dgm:pt modelId="{7E4B6972-9219-4931-9D34-BA5F7CB33E24}" type="parTrans" cxnId="{3A01A91A-992F-4793-B1C1-65BA08C9AAAB}">
      <dgm:prSet/>
      <dgm:spPr/>
      <dgm:t>
        <a:bodyPr/>
        <a:lstStyle/>
        <a:p>
          <a:endParaRPr lang="es-ES"/>
        </a:p>
      </dgm:t>
    </dgm:pt>
    <dgm:pt modelId="{9552223F-08B5-45D5-8D34-EED914E1D991}" type="sibTrans" cxnId="{3A01A91A-992F-4793-B1C1-65BA08C9AAAB}">
      <dgm:prSet/>
      <dgm:spPr/>
      <dgm:t>
        <a:bodyPr/>
        <a:lstStyle/>
        <a:p>
          <a:endParaRPr lang="es-ES"/>
        </a:p>
      </dgm:t>
    </dgm:pt>
    <dgm:pt modelId="{1FBF7FB6-6D1A-489C-8527-00BC154CE55D}">
      <dgm:prSet phldrT="[Texto]"/>
      <dgm:spPr/>
      <dgm:t>
        <a:bodyPr/>
        <a:lstStyle/>
        <a:p>
          <a:r>
            <a:rPr lang="es-ES" dirty="0" smtClean="0"/>
            <a:t>Formatos primarios y registros propios</a:t>
          </a:r>
          <a:endParaRPr lang="es-ES" dirty="0"/>
        </a:p>
      </dgm:t>
    </dgm:pt>
    <dgm:pt modelId="{F03558B3-3F32-45BF-9D1E-7E0DD8F31507}" type="parTrans" cxnId="{D770F585-ACFD-4623-81B6-80DE4D5F9870}">
      <dgm:prSet/>
      <dgm:spPr/>
      <dgm:t>
        <a:bodyPr/>
        <a:lstStyle/>
        <a:p>
          <a:endParaRPr lang="es-ES"/>
        </a:p>
      </dgm:t>
    </dgm:pt>
    <dgm:pt modelId="{7E0272C9-44F7-4A15-93A0-F08C3BD39257}" type="sibTrans" cxnId="{D770F585-ACFD-4623-81B6-80DE4D5F9870}">
      <dgm:prSet/>
      <dgm:spPr/>
      <dgm:t>
        <a:bodyPr/>
        <a:lstStyle/>
        <a:p>
          <a:endParaRPr lang="es-ES"/>
        </a:p>
      </dgm:t>
    </dgm:pt>
    <dgm:pt modelId="{53707D1E-0549-463D-B979-30A7BD0C26E0}" type="pres">
      <dgm:prSet presAssocID="{4779DC39-918D-412D-90D1-EC444624CB86}" presName="linearFlow" presStyleCnt="0">
        <dgm:presLayoutVars>
          <dgm:dir/>
          <dgm:animLvl val="lvl"/>
          <dgm:resizeHandles val="exact"/>
        </dgm:presLayoutVars>
      </dgm:prSet>
      <dgm:spPr/>
      <dgm:t>
        <a:bodyPr/>
        <a:lstStyle/>
        <a:p>
          <a:endParaRPr lang="es-ES"/>
        </a:p>
      </dgm:t>
    </dgm:pt>
    <dgm:pt modelId="{6F590ECC-92B3-45B6-AE91-E961455EF08B}" type="pres">
      <dgm:prSet presAssocID="{A59D977D-1346-474C-815A-D1BAE18BA1BE}" presName="composite" presStyleCnt="0"/>
      <dgm:spPr/>
    </dgm:pt>
    <dgm:pt modelId="{4EC24701-AD27-4CFC-85B9-97CEB3DAA2D6}" type="pres">
      <dgm:prSet presAssocID="{A59D977D-1346-474C-815A-D1BAE18BA1BE}" presName="parentText" presStyleLbl="alignNode1" presStyleIdx="0" presStyleCnt="3">
        <dgm:presLayoutVars>
          <dgm:chMax val="1"/>
          <dgm:bulletEnabled val="1"/>
        </dgm:presLayoutVars>
      </dgm:prSet>
      <dgm:spPr/>
      <dgm:t>
        <a:bodyPr/>
        <a:lstStyle/>
        <a:p>
          <a:endParaRPr lang="es-ES"/>
        </a:p>
      </dgm:t>
    </dgm:pt>
    <dgm:pt modelId="{9CAA3336-6368-4C1F-91EC-76D9111D4C5C}" type="pres">
      <dgm:prSet presAssocID="{A59D977D-1346-474C-815A-D1BAE18BA1BE}" presName="descendantText" presStyleLbl="alignAcc1" presStyleIdx="0" presStyleCnt="3">
        <dgm:presLayoutVars>
          <dgm:bulletEnabled val="1"/>
        </dgm:presLayoutVars>
      </dgm:prSet>
      <dgm:spPr/>
      <dgm:t>
        <a:bodyPr/>
        <a:lstStyle/>
        <a:p>
          <a:endParaRPr lang="es-ES"/>
        </a:p>
      </dgm:t>
    </dgm:pt>
    <dgm:pt modelId="{8A2882DE-1506-485B-B539-E3CF2E35AAD5}" type="pres">
      <dgm:prSet presAssocID="{3D768DD3-FC84-4C34-9368-9A86CDE126DB}" presName="sp" presStyleCnt="0"/>
      <dgm:spPr/>
    </dgm:pt>
    <dgm:pt modelId="{F5FA9279-0FD4-4A60-B9FD-6E9C37A108DE}" type="pres">
      <dgm:prSet presAssocID="{E08ADEB2-A518-4BF0-BF33-8AD1A7038B5C}" presName="composite" presStyleCnt="0"/>
      <dgm:spPr/>
    </dgm:pt>
    <dgm:pt modelId="{EBC5D4B4-EEBF-4A5B-9ECD-545FFF69ABBB}" type="pres">
      <dgm:prSet presAssocID="{E08ADEB2-A518-4BF0-BF33-8AD1A7038B5C}" presName="parentText" presStyleLbl="alignNode1" presStyleIdx="1" presStyleCnt="3">
        <dgm:presLayoutVars>
          <dgm:chMax val="1"/>
          <dgm:bulletEnabled val="1"/>
        </dgm:presLayoutVars>
      </dgm:prSet>
      <dgm:spPr/>
      <dgm:t>
        <a:bodyPr/>
        <a:lstStyle/>
        <a:p>
          <a:endParaRPr lang="es-ES"/>
        </a:p>
      </dgm:t>
    </dgm:pt>
    <dgm:pt modelId="{36A13BD5-E2DC-43E3-8864-6CAC2A7B06D0}" type="pres">
      <dgm:prSet presAssocID="{E08ADEB2-A518-4BF0-BF33-8AD1A7038B5C}" presName="descendantText" presStyleLbl="alignAcc1" presStyleIdx="1" presStyleCnt="3">
        <dgm:presLayoutVars>
          <dgm:bulletEnabled val="1"/>
        </dgm:presLayoutVars>
      </dgm:prSet>
      <dgm:spPr/>
      <dgm:t>
        <a:bodyPr/>
        <a:lstStyle/>
        <a:p>
          <a:endParaRPr lang="es-ES"/>
        </a:p>
      </dgm:t>
    </dgm:pt>
    <dgm:pt modelId="{4985B2A9-C020-46FF-9694-6B2E7D7D889B}" type="pres">
      <dgm:prSet presAssocID="{25B6CBD3-3D91-4C4D-AAB4-5456243C748B}" presName="sp" presStyleCnt="0"/>
      <dgm:spPr/>
    </dgm:pt>
    <dgm:pt modelId="{8F69303D-0384-4F09-AA49-8484B03F662B}" type="pres">
      <dgm:prSet presAssocID="{EA3AED84-8E7B-47A1-9A25-0487FC4E6DED}" presName="composite" presStyleCnt="0"/>
      <dgm:spPr/>
    </dgm:pt>
    <dgm:pt modelId="{151DDD58-0A9A-426C-9461-7A9E5EBA2B88}" type="pres">
      <dgm:prSet presAssocID="{EA3AED84-8E7B-47A1-9A25-0487FC4E6DED}" presName="parentText" presStyleLbl="alignNode1" presStyleIdx="2" presStyleCnt="3">
        <dgm:presLayoutVars>
          <dgm:chMax val="1"/>
          <dgm:bulletEnabled val="1"/>
        </dgm:presLayoutVars>
      </dgm:prSet>
      <dgm:spPr/>
      <dgm:t>
        <a:bodyPr/>
        <a:lstStyle/>
        <a:p>
          <a:endParaRPr lang="es-ES"/>
        </a:p>
      </dgm:t>
    </dgm:pt>
    <dgm:pt modelId="{FF6D5D2F-E6F2-4697-B8B3-03381081BC14}" type="pres">
      <dgm:prSet presAssocID="{EA3AED84-8E7B-47A1-9A25-0487FC4E6DED}" presName="descendantText" presStyleLbl="alignAcc1" presStyleIdx="2" presStyleCnt="3">
        <dgm:presLayoutVars>
          <dgm:bulletEnabled val="1"/>
        </dgm:presLayoutVars>
      </dgm:prSet>
      <dgm:spPr/>
      <dgm:t>
        <a:bodyPr/>
        <a:lstStyle/>
        <a:p>
          <a:endParaRPr lang="es-ES"/>
        </a:p>
      </dgm:t>
    </dgm:pt>
  </dgm:ptLst>
  <dgm:cxnLst>
    <dgm:cxn modelId="{9CC58FE6-8163-4376-B319-62739D3DBEC0}" type="presOf" srcId="{EA3AED84-8E7B-47A1-9A25-0487FC4E6DED}" destId="{151DDD58-0A9A-426C-9461-7A9E5EBA2B88}" srcOrd="0" destOrd="0" presId="urn:microsoft.com/office/officeart/2005/8/layout/chevron2"/>
    <dgm:cxn modelId="{3A01A91A-992F-4793-B1C1-65BA08C9AAAB}" srcId="{EA3AED84-8E7B-47A1-9A25-0487FC4E6DED}" destId="{7CE6C62D-2AFC-47EA-9F71-E1364E3F09D5}" srcOrd="0" destOrd="0" parTransId="{7E4B6972-9219-4931-9D34-BA5F7CB33E24}" sibTransId="{9552223F-08B5-45D5-8D34-EED914E1D991}"/>
    <dgm:cxn modelId="{CB640246-3DE9-4575-9D19-E6A71DABB7D8}" srcId="{4779DC39-918D-412D-90D1-EC444624CB86}" destId="{A59D977D-1346-474C-815A-D1BAE18BA1BE}" srcOrd="0" destOrd="0" parTransId="{041A23C2-A3C9-4475-80BE-A4A7EC4EF05F}" sibTransId="{3D768DD3-FC84-4C34-9368-9A86CDE126DB}"/>
    <dgm:cxn modelId="{CB4AA1EC-E1AB-4F49-A6E9-CDD1197FCD12}" type="presOf" srcId="{1FBF7FB6-6D1A-489C-8527-00BC154CE55D}" destId="{FF6D5D2F-E6F2-4697-B8B3-03381081BC14}" srcOrd="0" destOrd="1" presId="urn:microsoft.com/office/officeart/2005/8/layout/chevron2"/>
    <dgm:cxn modelId="{D770F585-ACFD-4623-81B6-80DE4D5F9870}" srcId="{EA3AED84-8E7B-47A1-9A25-0487FC4E6DED}" destId="{1FBF7FB6-6D1A-489C-8527-00BC154CE55D}" srcOrd="1" destOrd="0" parTransId="{F03558B3-3F32-45BF-9D1E-7E0DD8F31507}" sibTransId="{7E0272C9-44F7-4A15-93A0-F08C3BD39257}"/>
    <dgm:cxn modelId="{0E9C7EDD-26B9-4936-A317-6D94CC482044}" type="presOf" srcId="{A59D977D-1346-474C-815A-D1BAE18BA1BE}" destId="{4EC24701-AD27-4CFC-85B9-97CEB3DAA2D6}" srcOrd="0" destOrd="0" presId="urn:microsoft.com/office/officeart/2005/8/layout/chevron2"/>
    <dgm:cxn modelId="{666E3694-64F6-40E9-A971-52D867E081B9}" srcId="{E08ADEB2-A518-4BF0-BF33-8AD1A7038B5C}" destId="{0476E90C-BEBB-426A-9525-595DAEAA9F59}" srcOrd="0" destOrd="0" parTransId="{A45C8092-EEA8-42EB-80E1-C4A0770DB229}" sibTransId="{DEED439D-FCC5-4863-B2B0-9C70569AC4E0}"/>
    <dgm:cxn modelId="{B048A72C-E4C8-46F6-ABE3-074EA8CA93F2}" srcId="{A59D977D-1346-474C-815A-D1BAE18BA1BE}" destId="{7630FDAE-54D1-4DDD-8D63-B2DB8EAE2C26}" srcOrd="0" destOrd="0" parTransId="{2F38F91E-01F2-477E-9CA1-1A95388F2F0B}" sibTransId="{43CF52EE-FCBC-41B7-990C-2D977B609DD8}"/>
    <dgm:cxn modelId="{5B3C3EEB-AB11-486A-9ED3-37A2D769B8C3}" srcId="{4779DC39-918D-412D-90D1-EC444624CB86}" destId="{E08ADEB2-A518-4BF0-BF33-8AD1A7038B5C}" srcOrd="1" destOrd="0" parTransId="{218F20C6-0D8B-4048-BD33-305BE926D9C4}" sibTransId="{25B6CBD3-3D91-4C4D-AAB4-5456243C748B}"/>
    <dgm:cxn modelId="{EC0BB36F-C928-4991-AF2D-4D76A52B89A7}" type="presOf" srcId="{2F22A254-1865-4DAB-B821-B37EE5028EE4}" destId="{9CAA3336-6368-4C1F-91EC-76D9111D4C5C}" srcOrd="0" destOrd="1" presId="urn:microsoft.com/office/officeart/2005/8/layout/chevron2"/>
    <dgm:cxn modelId="{66421635-AC65-4985-B3EC-39F626F36F05}" type="presOf" srcId="{0476E90C-BEBB-426A-9525-595DAEAA9F59}" destId="{36A13BD5-E2DC-43E3-8864-6CAC2A7B06D0}" srcOrd="0" destOrd="0" presId="urn:microsoft.com/office/officeart/2005/8/layout/chevron2"/>
    <dgm:cxn modelId="{859329E8-990D-43AD-917C-EE24343BD42C}" srcId="{4779DC39-918D-412D-90D1-EC444624CB86}" destId="{EA3AED84-8E7B-47A1-9A25-0487FC4E6DED}" srcOrd="2" destOrd="0" parTransId="{06372B63-B3C3-4F12-A3B6-CEBC5BB7C10A}" sibTransId="{BB9D73E4-F816-4192-A280-3780EAABC771}"/>
    <dgm:cxn modelId="{F4C9EEB7-D4D8-4550-B290-648BC954D1F7}" type="presOf" srcId="{7CE6C62D-2AFC-47EA-9F71-E1364E3F09D5}" destId="{FF6D5D2F-E6F2-4697-B8B3-03381081BC14}" srcOrd="0" destOrd="0" presId="urn:microsoft.com/office/officeart/2005/8/layout/chevron2"/>
    <dgm:cxn modelId="{0B2130FA-1F8E-4F0C-B8B1-A6B8EEF0DC99}" type="presOf" srcId="{E08ADEB2-A518-4BF0-BF33-8AD1A7038B5C}" destId="{EBC5D4B4-EEBF-4A5B-9ECD-545FFF69ABBB}" srcOrd="0" destOrd="0" presId="urn:microsoft.com/office/officeart/2005/8/layout/chevron2"/>
    <dgm:cxn modelId="{2016EB1E-17EC-4E0D-9414-77CEDC9CFAE6}" type="presOf" srcId="{7630FDAE-54D1-4DDD-8D63-B2DB8EAE2C26}" destId="{9CAA3336-6368-4C1F-91EC-76D9111D4C5C}" srcOrd="0" destOrd="0" presId="urn:microsoft.com/office/officeart/2005/8/layout/chevron2"/>
    <dgm:cxn modelId="{EFD94943-D531-4210-8166-AA2750722C73}" srcId="{A59D977D-1346-474C-815A-D1BAE18BA1BE}" destId="{2F22A254-1865-4DAB-B821-B37EE5028EE4}" srcOrd="1" destOrd="0" parTransId="{07595055-7D2A-462B-A5C7-0920432DAA2D}" sibTransId="{62ADF3C3-C00E-4F69-8CE5-10AFA605D66D}"/>
    <dgm:cxn modelId="{5B5CBF07-DAFD-40C3-A6C7-5B87BAC5B621}" type="presOf" srcId="{4779DC39-918D-412D-90D1-EC444624CB86}" destId="{53707D1E-0549-463D-B979-30A7BD0C26E0}" srcOrd="0" destOrd="0" presId="urn:microsoft.com/office/officeart/2005/8/layout/chevron2"/>
    <dgm:cxn modelId="{CC4EDFF2-94E6-438A-B82F-A530E4BB5664}" type="presParOf" srcId="{53707D1E-0549-463D-B979-30A7BD0C26E0}" destId="{6F590ECC-92B3-45B6-AE91-E961455EF08B}" srcOrd="0" destOrd="0" presId="urn:microsoft.com/office/officeart/2005/8/layout/chevron2"/>
    <dgm:cxn modelId="{4FCEE4F1-0773-41C0-8764-8E7CBDBB2961}" type="presParOf" srcId="{6F590ECC-92B3-45B6-AE91-E961455EF08B}" destId="{4EC24701-AD27-4CFC-85B9-97CEB3DAA2D6}" srcOrd="0" destOrd="0" presId="urn:microsoft.com/office/officeart/2005/8/layout/chevron2"/>
    <dgm:cxn modelId="{809E0069-4BF3-43DC-9986-893F3182098D}" type="presParOf" srcId="{6F590ECC-92B3-45B6-AE91-E961455EF08B}" destId="{9CAA3336-6368-4C1F-91EC-76D9111D4C5C}" srcOrd="1" destOrd="0" presId="urn:microsoft.com/office/officeart/2005/8/layout/chevron2"/>
    <dgm:cxn modelId="{B6BD169A-19AC-4972-BC9E-A827324C2629}" type="presParOf" srcId="{53707D1E-0549-463D-B979-30A7BD0C26E0}" destId="{8A2882DE-1506-485B-B539-E3CF2E35AAD5}" srcOrd="1" destOrd="0" presId="urn:microsoft.com/office/officeart/2005/8/layout/chevron2"/>
    <dgm:cxn modelId="{6F9B06EB-9062-4A4D-ADD1-64E68599E96C}" type="presParOf" srcId="{53707D1E-0549-463D-B979-30A7BD0C26E0}" destId="{F5FA9279-0FD4-4A60-B9FD-6E9C37A108DE}" srcOrd="2" destOrd="0" presId="urn:microsoft.com/office/officeart/2005/8/layout/chevron2"/>
    <dgm:cxn modelId="{1DE09B68-1580-412D-9D06-1133C7124CBC}" type="presParOf" srcId="{F5FA9279-0FD4-4A60-B9FD-6E9C37A108DE}" destId="{EBC5D4B4-EEBF-4A5B-9ECD-545FFF69ABBB}" srcOrd="0" destOrd="0" presId="urn:microsoft.com/office/officeart/2005/8/layout/chevron2"/>
    <dgm:cxn modelId="{74C15EA8-9D57-477F-807C-4D87C44A8BB3}" type="presParOf" srcId="{F5FA9279-0FD4-4A60-B9FD-6E9C37A108DE}" destId="{36A13BD5-E2DC-43E3-8864-6CAC2A7B06D0}" srcOrd="1" destOrd="0" presId="urn:microsoft.com/office/officeart/2005/8/layout/chevron2"/>
    <dgm:cxn modelId="{61964340-D814-48F4-AE8E-193D6EB78F5D}" type="presParOf" srcId="{53707D1E-0549-463D-B979-30A7BD0C26E0}" destId="{4985B2A9-C020-46FF-9694-6B2E7D7D889B}" srcOrd="3" destOrd="0" presId="urn:microsoft.com/office/officeart/2005/8/layout/chevron2"/>
    <dgm:cxn modelId="{6D4D899C-AAF0-492E-B129-5AB16D9200B6}" type="presParOf" srcId="{53707D1E-0549-463D-B979-30A7BD0C26E0}" destId="{8F69303D-0384-4F09-AA49-8484B03F662B}" srcOrd="4" destOrd="0" presId="urn:microsoft.com/office/officeart/2005/8/layout/chevron2"/>
    <dgm:cxn modelId="{52481661-A53F-44E6-8FE0-978D0A52593E}" type="presParOf" srcId="{8F69303D-0384-4F09-AA49-8484B03F662B}" destId="{151DDD58-0A9A-426C-9461-7A9E5EBA2B88}" srcOrd="0" destOrd="0" presId="urn:microsoft.com/office/officeart/2005/8/layout/chevron2"/>
    <dgm:cxn modelId="{5809C3D7-BA54-4CF1-B2D8-082F45CFC46A}" type="presParOf" srcId="{8F69303D-0384-4F09-AA49-8484B03F662B}" destId="{FF6D5D2F-E6F2-4697-B8B3-03381081BC14}" srcOrd="1" destOrd="0" presId="urn:microsoft.com/office/officeart/2005/8/layout/chevron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EC24701-AD27-4CFC-85B9-97CEB3DAA2D6}">
      <dsp:nvSpPr>
        <dsp:cNvPr id="0" name=""/>
        <dsp:cNvSpPr/>
      </dsp:nvSpPr>
      <dsp:spPr>
        <a:xfrm rot="5400000">
          <a:off x="-292002" y="293702"/>
          <a:ext cx="1946681" cy="1362676"/>
        </a:xfrm>
        <a:prstGeom prst="chevron">
          <a:avLst/>
        </a:prstGeom>
        <a:solidFill>
          <a:schemeClr val="accent5">
            <a:hueOff val="0"/>
            <a:satOff val="0"/>
            <a:lumOff val="0"/>
            <a:alphaOff val="0"/>
          </a:schemeClr>
        </a:solidFill>
        <a:ln w="12700" cap="flat" cmpd="sng" algn="ctr">
          <a:solidFill>
            <a:schemeClr val="accent5">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875" tIns="15875" rIns="15875" bIns="15875" numCol="1" spcCol="1270" anchor="ctr" anchorCtr="0">
          <a:noAutofit/>
        </a:bodyPr>
        <a:lstStyle/>
        <a:p>
          <a:pPr lvl="0" algn="ctr" defTabSz="1111250">
            <a:lnSpc>
              <a:spcPct val="90000"/>
            </a:lnSpc>
            <a:spcBef>
              <a:spcPct val="0"/>
            </a:spcBef>
            <a:spcAft>
              <a:spcPct val="35000"/>
            </a:spcAft>
          </a:pPr>
          <a:r>
            <a:rPr lang="es-ES" sz="2500" kern="1200" dirty="0" smtClean="0"/>
            <a:t>Sección I</a:t>
          </a:r>
          <a:endParaRPr lang="es-ES" sz="2500" kern="1200" dirty="0"/>
        </a:p>
      </dsp:txBody>
      <dsp:txXfrm rot="-5400000">
        <a:off x="1" y="683037"/>
        <a:ext cx="1362676" cy="584005"/>
      </dsp:txXfrm>
    </dsp:sp>
    <dsp:sp modelId="{9CAA3336-6368-4C1F-91EC-76D9111D4C5C}">
      <dsp:nvSpPr>
        <dsp:cNvPr id="0" name=""/>
        <dsp:cNvSpPr/>
      </dsp:nvSpPr>
      <dsp:spPr>
        <a:xfrm rot="5400000">
          <a:off x="2094440" y="-730063"/>
          <a:ext cx="1265342" cy="2728870"/>
        </a:xfrm>
        <a:prstGeom prst="round2SameRect">
          <a:avLst/>
        </a:prstGeom>
        <a:solidFill>
          <a:schemeClr val="lt1">
            <a:alpha val="90000"/>
            <a:hueOff val="0"/>
            <a:satOff val="0"/>
            <a:lumOff val="0"/>
            <a:alphaOff val="0"/>
          </a:schemeClr>
        </a:solidFill>
        <a:ln w="12700" cap="flat" cmpd="sng" algn="ctr">
          <a:solidFill>
            <a:schemeClr val="accent5">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28016" tIns="11430" rIns="11430" bIns="11430" numCol="1" spcCol="1270" anchor="ctr" anchorCtr="0">
          <a:noAutofit/>
        </a:bodyPr>
        <a:lstStyle/>
        <a:p>
          <a:pPr marL="171450" lvl="1" indent="-171450" algn="l" defTabSz="800100">
            <a:lnSpc>
              <a:spcPct val="90000"/>
            </a:lnSpc>
            <a:spcBef>
              <a:spcPct val="0"/>
            </a:spcBef>
            <a:spcAft>
              <a:spcPct val="15000"/>
            </a:spcAft>
            <a:buChar char="••"/>
          </a:pPr>
          <a:r>
            <a:rPr lang="es-ES" sz="1800" kern="1200" dirty="0" smtClean="0"/>
            <a:t>Consultas</a:t>
          </a:r>
          <a:endParaRPr lang="es-ES" sz="1800" kern="1200" dirty="0"/>
        </a:p>
        <a:p>
          <a:pPr marL="171450" lvl="1" indent="-171450" algn="l" defTabSz="800100">
            <a:lnSpc>
              <a:spcPct val="90000"/>
            </a:lnSpc>
            <a:spcBef>
              <a:spcPct val="0"/>
            </a:spcBef>
            <a:spcAft>
              <a:spcPct val="15000"/>
            </a:spcAft>
            <a:buChar char="••"/>
          </a:pPr>
          <a:r>
            <a:rPr lang="es-ES" sz="1800" kern="1200" dirty="0" smtClean="0"/>
            <a:t>Detecciones</a:t>
          </a:r>
          <a:endParaRPr lang="es-ES" sz="1800" kern="1200" dirty="0"/>
        </a:p>
      </dsp:txBody>
      <dsp:txXfrm rot="-5400000">
        <a:off x="1362677" y="63469"/>
        <a:ext cx="2667101" cy="1141804"/>
      </dsp:txXfrm>
    </dsp:sp>
    <dsp:sp modelId="{EBC5D4B4-EEBF-4A5B-9ECD-545FFF69ABBB}">
      <dsp:nvSpPr>
        <dsp:cNvPr id="0" name=""/>
        <dsp:cNvSpPr/>
      </dsp:nvSpPr>
      <dsp:spPr>
        <a:xfrm rot="5400000">
          <a:off x="-292002" y="2027995"/>
          <a:ext cx="1946681" cy="1362676"/>
        </a:xfrm>
        <a:prstGeom prst="chevron">
          <a:avLst/>
        </a:prstGeom>
        <a:solidFill>
          <a:schemeClr val="accent5">
            <a:hueOff val="-3379271"/>
            <a:satOff val="-8710"/>
            <a:lumOff val="-5883"/>
            <a:alphaOff val="0"/>
          </a:schemeClr>
        </a:solidFill>
        <a:ln w="12700" cap="flat" cmpd="sng" algn="ctr">
          <a:solidFill>
            <a:schemeClr val="accent5">
              <a:hueOff val="-3379271"/>
              <a:satOff val="-8710"/>
              <a:lumOff val="-5883"/>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875" tIns="15875" rIns="15875" bIns="15875" numCol="1" spcCol="1270" anchor="ctr" anchorCtr="0">
          <a:noAutofit/>
        </a:bodyPr>
        <a:lstStyle/>
        <a:p>
          <a:pPr lvl="0" algn="ctr" defTabSz="1111250">
            <a:lnSpc>
              <a:spcPct val="90000"/>
            </a:lnSpc>
            <a:spcBef>
              <a:spcPct val="0"/>
            </a:spcBef>
            <a:spcAft>
              <a:spcPct val="35000"/>
            </a:spcAft>
          </a:pPr>
          <a:r>
            <a:rPr lang="es-ES" sz="2500" kern="1200" dirty="0" smtClean="0"/>
            <a:t>Sección II</a:t>
          </a:r>
          <a:endParaRPr lang="es-ES" sz="2500" kern="1200" dirty="0"/>
        </a:p>
      </dsp:txBody>
      <dsp:txXfrm rot="-5400000">
        <a:off x="1" y="2417330"/>
        <a:ext cx="1362676" cy="584005"/>
      </dsp:txXfrm>
    </dsp:sp>
    <dsp:sp modelId="{36A13BD5-E2DC-43E3-8864-6CAC2A7B06D0}">
      <dsp:nvSpPr>
        <dsp:cNvPr id="0" name=""/>
        <dsp:cNvSpPr/>
      </dsp:nvSpPr>
      <dsp:spPr>
        <a:xfrm rot="5400000">
          <a:off x="2094440" y="1004229"/>
          <a:ext cx="1265342" cy="2728870"/>
        </a:xfrm>
        <a:prstGeom prst="round2SameRect">
          <a:avLst/>
        </a:prstGeom>
        <a:solidFill>
          <a:schemeClr val="lt1">
            <a:alpha val="90000"/>
            <a:hueOff val="0"/>
            <a:satOff val="0"/>
            <a:lumOff val="0"/>
            <a:alphaOff val="0"/>
          </a:schemeClr>
        </a:solidFill>
        <a:ln w="12700" cap="flat" cmpd="sng" algn="ctr">
          <a:solidFill>
            <a:schemeClr val="accent5">
              <a:hueOff val="-3379271"/>
              <a:satOff val="-8710"/>
              <a:lumOff val="-5883"/>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28016" tIns="11430" rIns="11430" bIns="11430" numCol="1" spcCol="1270" anchor="ctr" anchorCtr="0">
          <a:noAutofit/>
        </a:bodyPr>
        <a:lstStyle/>
        <a:p>
          <a:pPr marL="171450" lvl="1" indent="-171450" algn="l" defTabSz="800100">
            <a:lnSpc>
              <a:spcPct val="90000"/>
            </a:lnSpc>
            <a:spcBef>
              <a:spcPct val="0"/>
            </a:spcBef>
            <a:spcAft>
              <a:spcPct val="15000"/>
            </a:spcAft>
            <a:buChar char="••"/>
          </a:pPr>
          <a:r>
            <a:rPr lang="es-ES" sz="1800" kern="1200" dirty="0" smtClean="0"/>
            <a:t>Tarjetas de seguimiento</a:t>
          </a:r>
          <a:endParaRPr lang="es-ES" sz="1800" kern="1200" dirty="0"/>
        </a:p>
      </dsp:txBody>
      <dsp:txXfrm rot="-5400000">
        <a:off x="1362677" y="1797762"/>
        <a:ext cx="2667101" cy="1141804"/>
      </dsp:txXfrm>
    </dsp:sp>
    <dsp:sp modelId="{151DDD58-0A9A-426C-9461-7A9E5EBA2B88}">
      <dsp:nvSpPr>
        <dsp:cNvPr id="0" name=""/>
        <dsp:cNvSpPr/>
      </dsp:nvSpPr>
      <dsp:spPr>
        <a:xfrm rot="5400000">
          <a:off x="-292002" y="3762287"/>
          <a:ext cx="1946681" cy="1362676"/>
        </a:xfrm>
        <a:prstGeom prst="chevron">
          <a:avLst/>
        </a:prstGeom>
        <a:solidFill>
          <a:schemeClr val="accent5">
            <a:hueOff val="-6758543"/>
            <a:satOff val="-17419"/>
            <a:lumOff val="-11765"/>
            <a:alphaOff val="0"/>
          </a:schemeClr>
        </a:solidFill>
        <a:ln w="12700" cap="flat" cmpd="sng" algn="ctr">
          <a:solidFill>
            <a:schemeClr val="accent5">
              <a:hueOff val="-6758543"/>
              <a:satOff val="-17419"/>
              <a:lumOff val="-11765"/>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875" tIns="15875" rIns="15875" bIns="15875" numCol="1" spcCol="1270" anchor="ctr" anchorCtr="0">
          <a:noAutofit/>
        </a:bodyPr>
        <a:lstStyle/>
        <a:p>
          <a:pPr lvl="0" algn="ctr" defTabSz="1111250">
            <a:lnSpc>
              <a:spcPct val="90000"/>
            </a:lnSpc>
            <a:spcBef>
              <a:spcPct val="0"/>
            </a:spcBef>
            <a:spcAft>
              <a:spcPct val="35000"/>
            </a:spcAft>
          </a:pPr>
          <a:r>
            <a:rPr lang="es-ES" sz="2500" kern="1200" dirty="0" smtClean="0"/>
            <a:t>Sección III</a:t>
          </a:r>
          <a:endParaRPr lang="es-ES" sz="2500" kern="1200" dirty="0"/>
        </a:p>
      </dsp:txBody>
      <dsp:txXfrm rot="-5400000">
        <a:off x="1" y="4151622"/>
        <a:ext cx="1362676" cy="584005"/>
      </dsp:txXfrm>
    </dsp:sp>
    <dsp:sp modelId="{FF6D5D2F-E6F2-4697-B8B3-03381081BC14}">
      <dsp:nvSpPr>
        <dsp:cNvPr id="0" name=""/>
        <dsp:cNvSpPr/>
      </dsp:nvSpPr>
      <dsp:spPr>
        <a:xfrm rot="5400000">
          <a:off x="2094440" y="2738521"/>
          <a:ext cx="1265342" cy="2728870"/>
        </a:xfrm>
        <a:prstGeom prst="round2SameRect">
          <a:avLst/>
        </a:prstGeom>
        <a:solidFill>
          <a:schemeClr val="lt1">
            <a:alpha val="90000"/>
            <a:hueOff val="0"/>
            <a:satOff val="0"/>
            <a:lumOff val="0"/>
            <a:alphaOff val="0"/>
          </a:schemeClr>
        </a:solidFill>
        <a:ln w="12700" cap="flat" cmpd="sng" algn="ctr">
          <a:solidFill>
            <a:schemeClr val="accent5">
              <a:hueOff val="-6758543"/>
              <a:satOff val="-17419"/>
              <a:lumOff val="-11765"/>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28016" tIns="11430" rIns="11430" bIns="11430" numCol="1" spcCol="1270" anchor="ctr" anchorCtr="0">
          <a:noAutofit/>
        </a:bodyPr>
        <a:lstStyle/>
        <a:p>
          <a:pPr marL="171450" lvl="1" indent="-171450" algn="l" defTabSz="800100">
            <a:lnSpc>
              <a:spcPct val="90000"/>
            </a:lnSpc>
            <a:spcBef>
              <a:spcPct val="0"/>
            </a:spcBef>
            <a:spcAft>
              <a:spcPct val="15000"/>
            </a:spcAft>
            <a:buChar char="••"/>
          </a:pPr>
          <a:r>
            <a:rPr lang="es-ES" sz="1800" kern="1200" dirty="0" smtClean="0"/>
            <a:t>Acciones grupales o no realizadas en consultorio</a:t>
          </a:r>
          <a:endParaRPr lang="es-ES" sz="1800" kern="1200" dirty="0"/>
        </a:p>
        <a:p>
          <a:pPr marL="171450" lvl="1" indent="-171450" algn="l" defTabSz="800100">
            <a:lnSpc>
              <a:spcPct val="90000"/>
            </a:lnSpc>
            <a:spcBef>
              <a:spcPct val="0"/>
            </a:spcBef>
            <a:spcAft>
              <a:spcPct val="15000"/>
            </a:spcAft>
            <a:buChar char="••"/>
          </a:pPr>
          <a:r>
            <a:rPr lang="es-ES" sz="1800" kern="1200" dirty="0" smtClean="0"/>
            <a:t>Formatos primarios y registros propios</a:t>
          </a:r>
          <a:endParaRPr lang="es-ES" sz="1800" kern="1200" dirty="0"/>
        </a:p>
      </dsp:txBody>
      <dsp:txXfrm rot="-5400000">
        <a:off x="1362677" y="3532054"/>
        <a:ext cx="2667101" cy="1141804"/>
      </dsp:txXfrm>
    </dsp:sp>
  </dsp:spTree>
</dsp:drawing>
</file>

<file path=ppt/diagrams/layout1.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s-MX"/>
          </a:p>
        </p:txBody>
      </p:sp>
      <p:sp>
        <p:nvSpPr>
          <p:cNvPr id="3" name="Marcador de fech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A0E016B-CAC3-6B4C-90C0-D7AA6A747DA3}" type="datetimeFigureOut">
              <a:rPr lang="es-MX" smtClean="0"/>
              <a:t>11/01/2022</a:t>
            </a:fld>
            <a:endParaRPr lang="es-MX"/>
          </a:p>
        </p:txBody>
      </p:sp>
      <p:sp>
        <p:nvSpPr>
          <p:cNvPr id="4" name="Marcador de imagen de diapositiva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s-MX"/>
          </a:p>
        </p:txBody>
      </p:sp>
      <p:sp>
        <p:nvSpPr>
          <p:cNvPr id="5" name="Marcador de nota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s-MX"/>
              <a:t>Haga clic para modificar los estilos de texto del patrón</a:t>
            </a:r>
          </a:p>
          <a:p>
            <a:pPr lvl="1"/>
            <a:r>
              <a:rPr lang="es-MX"/>
              <a:t>Segundo nivel</a:t>
            </a:r>
          </a:p>
          <a:p>
            <a:pPr lvl="2"/>
            <a:r>
              <a:rPr lang="es-MX"/>
              <a:t>Tercer nivel</a:t>
            </a:r>
          </a:p>
          <a:p>
            <a:pPr lvl="3"/>
            <a:r>
              <a:rPr lang="es-MX"/>
              <a:t>Cuarto nivel</a:t>
            </a:r>
          </a:p>
          <a:p>
            <a:pPr lvl="4"/>
            <a:r>
              <a:rPr lang="es-MX"/>
              <a:t>Quinto nivel</a:t>
            </a:r>
          </a:p>
        </p:txBody>
      </p:sp>
      <p:sp>
        <p:nvSpPr>
          <p:cNvPr id="6" name="Marcador de pie de página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s-MX"/>
          </a:p>
        </p:txBody>
      </p:sp>
      <p:sp>
        <p:nvSpPr>
          <p:cNvPr id="7" name="Marcador de número de diapositiva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ABF3107-FFE8-3645-B89F-777090C37BF5}" type="slidenum">
              <a:rPr lang="es-MX" smtClean="0"/>
              <a:t>‹Nº›</a:t>
            </a:fld>
            <a:endParaRPr lang="es-MX"/>
          </a:p>
        </p:txBody>
      </p:sp>
    </p:spTree>
    <p:extLst>
      <p:ext uri="{BB962C8B-B14F-4D97-AF65-F5344CB8AC3E}">
        <p14:creationId xmlns:p14="http://schemas.microsoft.com/office/powerpoint/2010/main" val="319890420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MX" dirty="0"/>
          </a:p>
        </p:txBody>
      </p:sp>
      <p:sp>
        <p:nvSpPr>
          <p:cNvPr id="4" name="Marcador de número de diapositiva 3"/>
          <p:cNvSpPr>
            <a:spLocks noGrp="1"/>
          </p:cNvSpPr>
          <p:nvPr>
            <p:ph type="sldNum" sz="quarter" idx="5"/>
          </p:nvPr>
        </p:nvSpPr>
        <p:spPr/>
        <p:txBody>
          <a:bodyPr/>
          <a:lstStyle/>
          <a:p>
            <a:fld id="{4ABF3107-FFE8-3645-B89F-777090C37BF5}" type="slidenum">
              <a:rPr lang="es-MX" smtClean="0"/>
              <a:t>2</a:t>
            </a:fld>
            <a:endParaRPr lang="es-MX"/>
          </a:p>
        </p:txBody>
      </p:sp>
    </p:spTree>
    <p:extLst>
      <p:ext uri="{BB962C8B-B14F-4D97-AF65-F5344CB8AC3E}">
        <p14:creationId xmlns:p14="http://schemas.microsoft.com/office/powerpoint/2010/main" val="122637257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MX" dirty="0"/>
          </a:p>
        </p:txBody>
      </p:sp>
      <p:sp>
        <p:nvSpPr>
          <p:cNvPr id="4" name="Marcador de número de diapositiva 3"/>
          <p:cNvSpPr>
            <a:spLocks noGrp="1"/>
          </p:cNvSpPr>
          <p:nvPr>
            <p:ph type="sldNum" sz="quarter" idx="10"/>
          </p:nvPr>
        </p:nvSpPr>
        <p:spPr/>
        <p:txBody>
          <a:bodyPr/>
          <a:lstStyle/>
          <a:p>
            <a:fld id="{4ABF3107-FFE8-3645-B89F-777090C37BF5}" type="slidenum">
              <a:rPr lang="es-MX" smtClean="0"/>
              <a:t>4</a:t>
            </a:fld>
            <a:endParaRPr lang="es-MX"/>
          </a:p>
        </p:txBody>
      </p:sp>
    </p:spTree>
    <p:extLst>
      <p:ext uri="{BB962C8B-B14F-4D97-AF65-F5344CB8AC3E}">
        <p14:creationId xmlns:p14="http://schemas.microsoft.com/office/powerpoint/2010/main" val="40949563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MX" dirty="0" smtClean="0"/>
              <a:t>Cambios transversales</a:t>
            </a:r>
            <a:r>
              <a:rPr lang="es-MX" baseline="0" dirty="0" smtClean="0"/>
              <a:t> en los formatos nominales de consulta y detecciones</a:t>
            </a:r>
            <a:endParaRPr lang="es-MX" dirty="0"/>
          </a:p>
        </p:txBody>
      </p:sp>
      <p:sp>
        <p:nvSpPr>
          <p:cNvPr id="4" name="Marcador de número de diapositiva 3"/>
          <p:cNvSpPr>
            <a:spLocks noGrp="1"/>
          </p:cNvSpPr>
          <p:nvPr>
            <p:ph type="sldNum" sz="quarter" idx="10"/>
          </p:nvPr>
        </p:nvSpPr>
        <p:spPr/>
        <p:txBody>
          <a:bodyPr/>
          <a:lstStyle/>
          <a:p>
            <a:fld id="{4ABF3107-FFE8-3645-B89F-777090C37BF5}" type="slidenum">
              <a:rPr lang="es-MX" smtClean="0"/>
              <a:t>6</a:t>
            </a:fld>
            <a:endParaRPr lang="es-MX"/>
          </a:p>
        </p:txBody>
      </p:sp>
    </p:spTree>
    <p:extLst>
      <p:ext uri="{BB962C8B-B14F-4D97-AF65-F5344CB8AC3E}">
        <p14:creationId xmlns:p14="http://schemas.microsoft.com/office/powerpoint/2010/main" val="211656144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Diapositiva de título">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Marcador de fecha 3">
            <a:extLst>
              <a:ext uri="{FF2B5EF4-FFF2-40B4-BE49-F238E27FC236}">
                <a16:creationId xmlns:a16="http://schemas.microsoft.com/office/drawing/2014/main" id="{87955F23-1D39-834E-A409-9AC17BD76844}"/>
              </a:ext>
            </a:extLst>
          </p:cNvPr>
          <p:cNvSpPr>
            <a:spLocks noGrp="1"/>
          </p:cNvSpPr>
          <p:nvPr>
            <p:ph type="dt" sz="half" idx="10"/>
          </p:nvPr>
        </p:nvSpPr>
        <p:spPr/>
        <p:txBody>
          <a:bodyPr/>
          <a:lstStyle/>
          <a:p>
            <a:fld id="{62B8DF0E-90BF-EC4E-8934-156187A1162F}" type="datetimeFigureOut">
              <a:rPr lang="es-MX" smtClean="0"/>
              <a:t>11/01/2022</a:t>
            </a:fld>
            <a:endParaRPr lang="es-MX"/>
          </a:p>
        </p:txBody>
      </p:sp>
      <p:sp>
        <p:nvSpPr>
          <p:cNvPr id="5" name="Marcador de pie de página 4">
            <a:extLst>
              <a:ext uri="{FF2B5EF4-FFF2-40B4-BE49-F238E27FC236}">
                <a16:creationId xmlns:a16="http://schemas.microsoft.com/office/drawing/2014/main" id="{BC415F7B-CE6E-6D4A-B5AB-BDDDCD956C2F}"/>
              </a:ext>
            </a:extLst>
          </p:cNvPr>
          <p:cNvSpPr>
            <a:spLocks noGrp="1"/>
          </p:cNvSpPr>
          <p:nvPr>
            <p:ph type="ftr" sz="quarter" idx="11"/>
          </p:nvPr>
        </p:nvSpPr>
        <p:spPr/>
        <p:txBody>
          <a:bodyPr/>
          <a:lstStyle/>
          <a:p>
            <a:endParaRPr lang="es-MX"/>
          </a:p>
        </p:txBody>
      </p:sp>
      <p:sp>
        <p:nvSpPr>
          <p:cNvPr id="6" name="Marcador de número de diapositiva 5">
            <a:extLst>
              <a:ext uri="{FF2B5EF4-FFF2-40B4-BE49-F238E27FC236}">
                <a16:creationId xmlns:a16="http://schemas.microsoft.com/office/drawing/2014/main" id="{CAEF8AF7-5DF2-EB49-AC54-6BEB41FC7F07}"/>
              </a:ext>
            </a:extLst>
          </p:cNvPr>
          <p:cNvSpPr>
            <a:spLocks noGrp="1"/>
          </p:cNvSpPr>
          <p:nvPr>
            <p:ph type="sldNum" sz="quarter" idx="12"/>
          </p:nvPr>
        </p:nvSpPr>
        <p:spPr/>
        <p:txBody>
          <a:bodyPr/>
          <a:lstStyle/>
          <a:p>
            <a:fld id="{C119739B-ACC7-1A4E-906B-A9546BA1AB75}" type="slidenum">
              <a:rPr lang="es-MX" smtClean="0"/>
              <a:t>‹Nº›</a:t>
            </a:fld>
            <a:endParaRPr lang="es-MX"/>
          </a:p>
        </p:txBody>
      </p:sp>
      <p:sp>
        <p:nvSpPr>
          <p:cNvPr id="12" name="Título 1">
            <a:extLst>
              <a:ext uri="{FF2B5EF4-FFF2-40B4-BE49-F238E27FC236}">
                <a16:creationId xmlns:a16="http://schemas.microsoft.com/office/drawing/2014/main" id="{D23CAB6B-7A5A-6B4E-A033-229957EF0369}"/>
              </a:ext>
            </a:extLst>
          </p:cNvPr>
          <p:cNvSpPr>
            <a:spLocks noGrp="1"/>
          </p:cNvSpPr>
          <p:nvPr>
            <p:ph type="title" hasCustomPrompt="1"/>
          </p:nvPr>
        </p:nvSpPr>
        <p:spPr>
          <a:xfrm>
            <a:off x="363220" y="1634330"/>
            <a:ext cx="11465560" cy="1325563"/>
          </a:xfrm>
          <a:prstGeom prst="rect">
            <a:avLst/>
          </a:prstGeom>
          <a:noFill/>
        </p:spPr>
        <p:txBody>
          <a:bodyPr/>
          <a:lstStyle>
            <a:lvl1pPr algn="ctr">
              <a:defRPr b="0" i="0">
                <a:solidFill>
                  <a:srgbClr val="A42145"/>
                </a:solidFill>
                <a:latin typeface="Montserrat SemiBold" panose="00000700000000000000" pitchFamily="2" charset="0"/>
              </a:defRPr>
            </a:lvl1pPr>
          </a:lstStyle>
          <a:p>
            <a:r>
              <a:rPr lang="es-ES" dirty="0"/>
              <a:t>LOREM IPSUM</a:t>
            </a:r>
            <a:br>
              <a:rPr lang="es-ES" dirty="0"/>
            </a:br>
            <a:r>
              <a:rPr lang="es-ES" dirty="0"/>
              <a:t>LOREM IPSUM</a:t>
            </a:r>
            <a:endParaRPr lang="es-MX" dirty="0"/>
          </a:p>
        </p:txBody>
      </p:sp>
      <p:sp>
        <p:nvSpPr>
          <p:cNvPr id="13" name="Marcador de contenido 2">
            <a:extLst>
              <a:ext uri="{FF2B5EF4-FFF2-40B4-BE49-F238E27FC236}">
                <a16:creationId xmlns:a16="http://schemas.microsoft.com/office/drawing/2014/main" id="{C92E3075-A055-6542-91AB-F62814FD3EF7}"/>
              </a:ext>
            </a:extLst>
          </p:cNvPr>
          <p:cNvSpPr>
            <a:spLocks noGrp="1"/>
          </p:cNvSpPr>
          <p:nvPr>
            <p:ph idx="1" hasCustomPrompt="1"/>
          </p:nvPr>
        </p:nvSpPr>
        <p:spPr>
          <a:xfrm>
            <a:off x="363220" y="3270884"/>
            <a:ext cx="11465560" cy="1137921"/>
          </a:xfrm>
          <a:prstGeom prst="rect">
            <a:avLst/>
          </a:prstGeom>
        </p:spPr>
        <p:txBody>
          <a:bodyPr>
            <a:normAutofit/>
          </a:bodyPr>
          <a:lstStyle>
            <a:lvl1pPr marL="0" indent="0" algn="ctr">
              <a:buNone/>
              <a:defRPr sz="2400" b="0" i="0">
                <a:solidFill>
                  <a:srgbClr val="404040"/>
                </a:solidFill>
                <a:latin typeface="Montserrat SemiBold" panose="00000700000000000000" pitchFamily="2" charset="0"/>
              </a:defRPr>
            </a:lvl1pPr>
          </a:lstStyle>
          <a:p>
            <a:r>
              <a:rPr lang="es-ES" dirty="0"/>
              <a:t>LOREM IPSUM</a:t>
            </a:r>
          </a:p>
        </p:txBody>
      </p:sp>
      <p:cxnSp>
        <p:nvCxnSpPr>
          <p:cNvPr id="14" name="Conector recto 13">
            <a:extLst>
              <a:ext uri="{FF2B5EF4-FFF2-40B4-BE49-F238E27FC236}">
                <a16:creationId xmlns:a16="http://schemas.microsoft.com/office/drawing/2014/main" id="{07026C3A-072A-4E4D-9ACD-01A67AD88FA7}"/>
              </a:ext>
            </a:extLst>
          </p:cNvPr>
          <p:cNvCxnSpPr/>
          <p:nvPr userDrawn="1"/>
        </p:nvCxnSpPr>
        <p:spPr>
          <a:xfrm>
            <a:off x="2006600" y="3048000"/>
            <a:ext cx="8178800" cy="0"/>
          </a:xfrm>
          <a:prstGeom prst="line">
            <a:avLst/>
          </a:prstGeom>
          <a:ln w="38100">
            <a:solidFill>
              <a:srgbClr val="BC945A"/>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7764380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29FCE891-2873-1849-A37C-A2CF6D30A712}"/>
              </a:ext>
            </a:extLst>
          </p:cNvPr>
          <p:cNvSpPr>
            <a:spLocks noGrp="1"/>
          </p:cNvSpPr>
          <p:nvPr>
            <p:ph type="title" hasCustomPrompt="1"/>
          </p:nvPr>
        </p:nvSpPr>
        <p:spPr>
          <a:xfrm>
            <a:off x="381000" y="550227"/>
            <a:ext cx="11424920" cy="1325563"/>
          </a:xfrm>
          <a:prstGeom prst="rect">
            <a:avLst/>
          </a:prstGeom>
          <a:noFill/>
        </p:spPr>
        <p:txBody>
          <a:bodyPr/>
          <a:lstStyle>
            <a:lvl1pPr algn="l">
              <a:defRPr b="0" i="0">
                <a:solidFill>
                  <a:srgbClr val="A42145"/>
                </a:solidFill>
                <a:latin typeface="Montserrat SemiBold" panose="00000700000000000000" pitchFamily="2" charset="0"/>
              </a:defRPr>
            </a:lvl1pPr>
          </a:lstStyle>
          <a:p>
            <a:r>
              <a:rPr lang="es-ES" dirty="0"/>
              <a:t>LOREM IPSUM</a:t>
            </a:r>
            <a:br>
              <a:rPr lang="es-ES" dirty="0"/>
            </a:br>
            <a:r>
              <a:rPr lang="es-ES" dirty="0"/>
              <a:t>LOREM IPSUM</a:t>
            </a:r>
            <a:endParaRPr lang="es-MX" dirty="0"/>
          </a:p>
        </p:txBody>
      </p:sp>
      <p:sp>
        <p:nvSpPr>
          <p:cNvPr id="3" name="Marcador de contenido 2">
            <a:extLst>
              <a:ext uri="{FF2B5EF4-FFF2-40B4-BE49-F238E27FC236}">
                <a16:creationId xmlns:a16="http://schemas.microsoft.com/office/drawing/2014/main" id="{2FA68CFE-9BDE-AC4E-8BE5-D2C5E6BBFBD0}"/>
              </a:ext>
            </a:extLst>
          </p:cNvPr>
          <p:cNvSpPr>
            <a:spLocks noGrp="1"/>
          </p:cNvSpPr>
          <p:nvPr>
            <p:ph idx="1" hasCustomPrompt="1"/>
          </p:nvPr>
        </p:nvSpPr>
        <p:spPr>
          <a:xfrm>
            <a:off x="381000" y="2072639"/>
            <a:ext cx="5532119" cy="4104323"/>
          </a:xfrm>
          <a:prstGeom prst="rect">
            <a:avLst/>
          </a:prstGeom>
        </p:spPr>
        <p:txBody>
          <a:bodyPr>
            <a:normAutofit/>
          </a:bodyPr>
          <a:lstStyle>
            <a:lvl1pPr marL="0" indent="0" algn="l">
              <a:buNone/>
              <a:defRPr sz="2400" b="0" i="0">
                <a:solidFill>
                  <a:srgbClr val="404040"/>
                </a:solidFill>
                <a:latin typeface="Montserrat SemiBold" panose="00000700000000000000" pitchFamily="2" charset="0"/>
              </a:defRPr>
            </a:lvl1pPr>
          </a:lstStyle>
          <a:p>
            <a:r>
              <a:rPr lang="es-ES" dirty="0"/>
              <a:t>Lorem ipsum</a:t>
            </a:r>
          </a:p>
        </p:txBody>
      </p:sp>
      <p:sp>
        <p:nvSpPr>
          <p:cNvPr id="4" name="Marcador de fecha 3">
            <a:extLst>
              <a:ext uri="{FF2B5EF4-FFF2-40B4-BE49-F238E27FC236}">
                <a16:creationId xmlns:a16="http://schemas.microsoft.com/office/drawing/2014/main" id="{10925D57-13C7-9F4C-8624-F76047773ED5}"/>
              </a:ext>
            </a:extLst>
          </p:cNvPr>
          <p:cNvSpPr>
            <a:spLocks noGrp="1"/>
          </p:cNvSpPr>
          <p:nvPr>
            <p:ph type="dt" sz="half" idx="10"/>
          </p:nvPr>
        </p:nvSpPr>
        <p:spPr/>
        <p:txBody>
          <a:bodyPr/>
          <a:lstStyle/>
          <a:p>
            <a:fld id="{62B8DF0E-90BF-EC4E-8934-156187A1162F}" type="datetimeFigureOut">
              <a:rPr lang="es-MX" smtClean="0"/>
              <a:t>11/01/2022</a:t>
            </a:fld>
            <a:endParaRPr lang="es-MX"/>
          </a:p>
        </p:txBody>
      </p:sp>
      <p:sp>
        <p:nvSpPr>
          <p:cNvPr id="5" name="Marcador de pie de página 4">
            <a:extLst>
              <a:ext uri="{FF2B5EF4-FFF2-40B4-BE49-F238E27FC236}">
                <a16:creationId xmlns:a16="http://schemas.microsoft.com/office/drawing/2014/main" id="{D234E0C4-F0C1-0847-AC2A-7AC9F10BD503}"/>
              </a:ext>
            </a:extLst>
          </p:cNvPr>
          <p:cNvSpPr>
            <a:spLocks noGrp="1"/>
          </p:cNvSpPr>
          <p:nvPr>
            <p:ph type="ftr" sz="quarter" idx="11"/>
          </p:nvPr>
        </p:nvSpPr>
        <p:spPr/>
        <p:txBody>
          <a:bodyPr/>
          <a:lstStyle/>
          <a:p>
            <a:endParaRPr lang="es-MX"/>
          </a:p>
        </p:txBody>
      </p:sp>
      <p:sp>
        <p:nvSpPr>
          <p:cNvPr id="6" name="Marcador de número de diapositiva 5">
            <a:extLst>
              <a:ext uri="{FF2B5EF4-FFF2-40B4-BE49-F238E27FC236}">
                <a16:creationId xmlns:a16="http://schemas.microsoft.com/office/drawing/2014/main" id="{857F4766-DB6B-3D42-A920-905F1728E9C3}"/>
              </a:ext>
            </a:extLst>
          </p:cNvPr>
          <p:cNvSpPr>
            <a:spLocks noGrp="1"/>
          </p:cNvSpPr>
          <p:nvPr>
            <p:ph type="sldNum" sz="quarter" idx="12"/>
          </p:nvPr>
        </p:nvSpPr>
        <p:spPr/>
        <p:txBody>
          <a:bodyPr/>
          <a:lstStyle/>
          <a:p>
            <a:fld id="{C119739B-ACC7-1A4E-906B-A9546BA1AB75}" type="slidenum">
              <a:rPr lang="es-MX" smtClean="0"/>
              <a:t>‹Nº›</a:t>
            </a:fld>
            <a:endParaRPr lang="es-MX"/>
          </a:p>
        </p:txBody>
      </p:sp>
      <p:sp>
        <p:nvSpPr>
          <p:cNvPr id="7" name="Marcador de contenido 2">
            <a:extLst>
              <a:ext uri="{FF2B5EF4-FFF2-40B4-BE49-F238E27FC236}">
                <a16:creationId xmlns:a16="http://schemas.microsoft.com/office/drawing/2014/main" id="{34669C8D-E6AE-DD4A-AC37-D27A5118864B}"/>
              </a:ext>
            </a:extLst>
          </p:cNvPr>
          <p:cNvSpPr>
            <a:spLocks noGrp="1"/>
          </p:cNvSpPr>
          <p:nvPr>
            <p:ph idx="13" hasCustomPrompt="1"/>
          </p:nvPr>
        </p:nvSpPr>
        <p:spPr>
          <a:xfrm>
            <a:off x="6233160" y="2072639"/>
            <a:ext cx="5572760" cy="4104323"/>
          </a:xfrm>
          <a:prstGeom prst="rect">
            <a:avLst/>
          </a:prstGeom>
        </p:spPr>
        <p:txBody>
          <a:bodyPr>
            <a:normAutofit/>
          </a:bodyPr>
          <a:lstStyle>
            <a:lvl1pPr marL="0" indent="0" algn="l">
              <a:buNone/>
              <a:defRPr sz="2400" b="0" i="0">
                <a:solidFill>
                  <a:srgbClr val="404040"/>
                </a:solidFill>
                <a:latin typeface="Montserrat SemiBold" panose="00000700000000000000" pitchFamily="2" charset="0"/>
              </a:defRPr>
            </a:lvl1pPr>
          </a:lstStyle>
          <a:p>
            <a:r>
              <a:rPr lang="es-ES" dirty="0"/>
              <a:t>Lorem ipsum</a:t>
            </a:r>
          </a:p>
        </p:txBody>
      </p:sp>
      <p:pic>
        <p:nvPicPr>
          <p:cNvPr id="8" name="Imagen 7"/>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1029607" y="105844"/>
            <a:ext cx="1076800" cy="352270"/>
          </a:xfrm>
          <a:prstGeom prst="rect">
            <a:avLst/>
          </a:prstGeom>
        </p:spPr>
      </p:pic>
    </p:spTree>
    <p:extLst>
      <p:ext uri="{BB962C8B-B14F-4D97-AF65-F5344CB8AC3E}">
        <p14:creationId xmlns:p14="http://schemas.microsoft.com/office/powerpoint/2010/main" val="267464738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1_Título y objeto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29FCE891-2873-1849-A37C-A2CF6D30A712}"/>
              </a:ext>
            </a:extLst>
          </p:cNvPr>
          <p:cNvSpPr>
            <a:spLocks noGrp="1"/>
          </p:cNvSpPr>
          <p:nvPr>
            <p:ph type="title" hasCustomPrompt="1"/>
          </p:nvPr>
        </p:nvSpPr>
        <p:spPr>
          <a:xfrm>
            <a:off x="411480" y="598714"/>
            <a:ext cx="10942320" cy="1213257"/>
          </a:xfrm>
          <a:prstGeom prst="rect">
            <a:avLst/>
          </a:prstGeom>
          <a:noFill/>
        </p:spPr>
        <p:txBody>
          <a:bodyPr/>
          <a:lstStyle>
            <a:lvl1pPr algn="l">
              <a:defRPr b="0" i="0">
                <a:solidFill>
                  <a:schemeClr val="tx1">
                    <a:lumMod val="65000"/>
                    <a:lumOff val="35000"/>
                  </a:schemeClr>
                </a:solidFill>
                <a:latin typeface="Montserrat SemiBold" panose="00000700000000000000" pitchFamily="2" charset="0"/>
              </a:defRPr>
            </a:lvl1pPr>
          </a:lstStyle>
          <a:p>
            <a:r>
              <a:rPr lang="es-ES" dirty="0"/>
              <a:t>LOREM IPSUM</a:t>
            </a:r>
            <a:br>
              <a:rPr lang="es-ES" dirty="0"/>
            </a:br>
            <a:r>
              <a:rPr lang="es-ES" dirty="0"/>
              <a:t>LOREM IPSUM</a:t>
            </a:r>
            <a:endParaRPr lang="es-MX" dirty="0"/>
          </a:p>
        </p:txBody>
      </p:sp>
      <p:sp>
        <p:nvSpPr>
          <p:cNvPr id="3" name="Marcador de contenido 2">
            <a:extLst>
              <a:ext uri="{FF2B5EF4-FFF2-40B4-BE49-F238E27FC236}">
                <a16:creationId xmlns:a16="http://schemas.microsoft.com/office/drawing/2014/main" id="{2FA68CFE-9BDE-AC4E-8BE5-D2C5E6BBFBD0}"/>
              </a:ext>
            </a:extLst>
          </p:cNvPr>
          <p:cNvSpPr>
            <a:spLocks noGrp="1"/>
          </p:cNvSpPr>
          <p:nvPr>
            <p:ph idx="1" hasCustomPrompt="1"/>
          </p:nvPr>
        </p:nvSpPr>
        <p:spPr>
          <a:xfrm>
            <a:off x="411480" y="1991359"/>
            <a:ext cx="10942320" cy="4185603"/>
          </a:xfrm>
          <a:prstGeom prst="rect">
            <a:avLst/>
          </a:prstGeom>
        </p:spPr>
        <p:txBody>
          <a:bodyPr>
            <a:normAutofit/>
          </a:bodyPr>
          <a:lstStyle>
            <a:lvl1pPr marL="0" indent="0" algn="l">
              <a:buNone/>
              <a:defRPr sz="2400" b="0" i="0">
                <a:solidFill>
                  <a:srgbClr val="404040"/>
                </a:solidFill>
                <a:latin typeface="Montserrat SemiBold" panose="00000700000000000000" pitchFamily="2" charset="0"/>
              </a:defRPr>
            </a:lvl1pPr>
          </a:lstStyle>
          <a:p>
            <a:r>
              <a:rPr lang="es-ES" dirty="0"/>
              <a:t>Lorem ipsum</a:t>
            </a:r>
          </a:p>
        </p:txBody>
      </p:sp>
      <p:sp>
        <p:nvSpPr>
          <p:cNvPr id="4" name="Marcador de fecha 3">
            <a:extLst>
              <a:ext uri="{FF2B5EF4-FFF2-40B4-BE49-F238E27FC236}">
                <a16:creationId xmlns:a16="http://schemas.microsoft.com/office/drawing/2014/main" id="{10925D57-13C7-9F4C-8624-F76047773ED5}"/>
              </a:ext>
            </a:extLst>
          </p:cNvPr>
          <p:cNvSpPr>
            <a:spLocks noGrp="1"/>
          </p:cNvSpPr>
          <p:nvPr>
            <p:ph type="dt" sz="half" idx="10"/>
          </p:nvPr>
        </p:nvSpPr>
        <p:spPr/>
        <p:txBody>
          <a:bodyPr/>
          <a:lstStyle/>
          <a:p>
            <a:fld id="{62B8DF0E-90BF-EC4E-8934-156187A1162F}" type="datetimeFigureOut">
              <a:rPr lang="es-MX" smtClean="0"/>
              <a:t>11/01/2022</a:t>
            </a:fld>
            <a:endParaRPr lang="es-MX"/>
          </a:p>
        </p:txBody>
      </p:sp>
      <p:sp>
        <p:nvSpPr>
          <p:cNvPr id="5" name="Marcador de pie de página 4">
            <a:extLst>
              <a:ext uri="{FF2B5EF4-FFF2-40B4-BE49-F238E27FC236}">
                <a16:creationId xmlns:a16="http://schemas.microsoft.com/office/drawing/2014/main" id="{D234E0C4-F0C1-0847-AC2A-7AC9F10BD503}"/>
              </a:ext>
            </a:extLst>
          </p:cNvPr>
          <p:cNvSpPr>
            <a:spLocks noGrp="1"/>
          </p:cNvSpPr>
          <p:nvPr>
            <p:ph type="ftr" sz="quarter" idx="11"/>
          </p:nvPr>
        </p:nvSpPr>
        <p:spPr/>
        <p:txBody>
          <a:bodyPr/>
          <a:lstStyle/>
          <a:p>
            <a:endParaRPr lang="es-MX"/>
          </a:p>
        </p:txBody>
      </p:sp>
      <p:sp>
        <p:nvSpPr>
          <p:cNvPr id="6" name="Marcador de número de diapositiva 5">
            <a:extLst>
              <a:ext uri="{FF2B5EF4-FFF2-40B4-BE49-F238E27FC236}">
                <a16:creationId xmlns:a16="http://schemas.microsoft.com/office/drawing/2014/main" id="{857F4766-DB6B-3D42-A920-905F1728E9C3}"/>
              </a:ext>
            </a:extLst>
          </p:cNvPr>
          <p:cNvSpPr>
            <a:spLocks noGrp="1"/>
          </p:cNvSpPr>
          <p:nvPr>
            <p:ph type="sldNum" sz="quarter" idx="12"/>
          </p:nvPr>
        </p:nvSpPr>
        <p:spPr/>
        <p:txBody>
          <a:bodyPr/>
          <a:lstStyle/>
          <a:p>
            <a:fld id="{C119739B-ACC7-1A4E-906B-A9546BA1AB75}" type="slidenum">
              <a:rPr lang="es-MX" smtClean="0"/>
              <a:t>‹Nº›</a:t>
            </a:fld>
            <a:endParaRPr lang="es-MX"/>
          </a:p>
        </p:txBody>
      </p:sp>
    </p:spTree>
    <p:extLst>
      <p:ext uri="{BB962C8B-B14F-4D97-AF65-F5344CB8AC3E}">
        <p14:creationId xmlns:p14="http://schemas.microsoft.com/office/powerpoint/2010/main" val="151820141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Encabezado de sección">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7" name="Título 1">
            <a:extLst>
              <a:ext uri="{FF2B5EF4-FFF2-40B4-BE49-F238E27FC236}">
                <a16:creationId xmlns:a16="http://schemas.microsoft.com/office/drawing/2014/main" id="{A5DCD591-614A-7548-8788-7FD7534F105A}"/>
              </a:ext>
            </a:extLst>
          </p:cNvPr>
          <p:cNvSpPr>
            <a:spLocks noGrp="1"/>
          </p:cNvSpPr>
          <p:nvPr>
            <p:ph type="title" hasCustomPrompt="1"/>
          </p:nvPr>
        </p:nvSpPr>
        <p:spPr>
          <a:xfrm>
            <a:off x="831850" y="784707"/>
            <a:ext cx="10521950" cy="1806094"/>
          </a:xfrm>
          <a:prstGeom prst="rect">
            <a:avLst/>
          </a:prstGeom>
        </p:spPr>
        <p:txBody>
          <a:bodyPr anchor="b">
            <a:normAutofit/>
          </a:bodyPr>
          <a:lstStyle>
            <a:lvl1pPr algn="ctr">
              <a:defRPr sz="4400" b="1" i="0">
                <a:solidFill>
                  <a:srgbClr val="BC945A"/>
                </a:solidFill>
                <a:latin typeface="Montserrat SemiBold" pitchFamily="2" charset="77"/>
              </a:defRPr>
            </a:lvl1pPr>
          </a:lstStyle>
          <a:p>
            <a:r>
              <a:rPr lang="es-ES" dirty="0"/>
              <a:t>HAGA CLIC PARA MODIFICAR EL ESTILO DE TÍTULO DEL PATRÓN</a:t>
            </a:r>
            <a:endParaRPr lang="es-MX" dirty="0"/>
          </a:p>
        </p:txBody>
      </p:sp>
      <p:sp>
        <p:nvSpPr>
          <p:cNvPr id="8" name="Marcador de texto 2">
            <a:extLst>
              <a:ext uri="{FF2B5EF4-FFF2-40B4-BE49-F238E27FC236}">
                <a16:creationId xmlns:a16="http://schemas.microsoft.com/office/drawing/2014/main" id="{3A54153E-355E-3C40-B508-5337B24D63B2}"/>
              </a:ext>
            </a:extLst>
          </p:cNvPr>
          <p:cNvSpPr>
            <a:spLocks noGrp="1"/>
          </p:cNvSpPr>
          <p:nvPr>
            <p:ph type="body" idx="1"/>
          </p:nvPr>
        </p:nvSpPr>
        <p:spPr>
          <a:xfrm>
            <a:off x="831850" y="2956561"/>
            <a:ext cx="10515600" cy="2208058"/>
          </a:xfrm>
          <a:prstGeom prst="rect">
            <a:avLst/>
          </a:prstGeom>
        </p:spPr>
        <p:txBody>
          <a:bodyPr/>
          <a:lstStyle>
            <a:lvl1pPr marL="0" indent="0">
              <a:buNone/>
              <a:defRPr sz="2400" b="0" i="0">
                <a:solidFill>
                  <a:schemeClr val="tx1">
                    <a:tint val="75000"/>
                  </a:schemeClr>
                </a:solidFill>
                <a:latin typeface="Montserrat" pitchFamily="2" charset="77"/>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r>
              <a:rPr lang="es-ES" dirty="0"/>
              <a:t>Editar los estilos de texto del patrón
Segundo nivel
Tercer nivel
Cuarto nivel
Quinto nivel</a:t>
            </a:r>
            <a:endParaRPr lang="es-MX" dirty="0"/>
          </a:p>
        </p:txBody>
      </p:sp>
      <p:sp>
        <p:nvSpPr>
          <p:cNvPr id="9" name="Marcador de fecha 3">
            <a:extLst>
              <a:ext uri="{FF2B5EF4-FFF2-40B4-BE49-F238E27FC236}">
                <a16:creationId xmlns:a16="http://schemas.microsoft.com/office/drawing/2014/main" id="{33049571-67D9-7C4A-95BE-A7944144561A}"/>
              </a:ext>
            </a:extLst>
          </p:cNvPr>
          <p:cNvSpPr>
            <a:spLocks noGrp="1"/>
          </p:cNvSpPr>
          <p:nvPr>
            <p:ph type="dt" sz="half" idx="10"/>
          </p:nvPr>
        </p:nvSpPr>
        <p:spPr>
          <a:xfrm>
            <a:off x="838200" y="6356350"/>
            <a:ext cx="2743200" cy="365125"/>
          </a:xfrm>
        </p:spPr>
        <p:txBody>
          <a:bodyPr/>
          <a:lstStyle/>
          <a:p>
            <a:fld id="{62B8DF0E-90BF-EC4E-8934-156187A1162F}" type="datetimeFigureOut">
              <a:rPr lang="es-MX" smtClean="0"/>
              <a:t>11/01/2022</a:t>
            </a:fld>
            <a:endParaRPr lang="es-MX"/>
          </a:p>
        </p:txBody>
      </p:sp>
      <p:sp>
        <p:nvSpPr>
          <p:cNvPr id="10" name="Marcador de pie de página 4">
            <a:extLst>
              <a:ext uri="{FF2B5EF4-FFF2-40B4-BE49-F238E27FC236}">
                <a16:creationId xmlns:a16="http://schemas.microsoft.com/office/drawing/2014/main" id="{4666AA57-9D0D-3640-9528-8B3DEDC6C971}"/>
              </a:ext>
            </a:extLst>
          </p:cNvPr>
          <p:cNvSpPr>
            <a:spLocks noGrp="1"/>
          </p:cNvSpPr>
          <p:nvPr>
            <p:ph type="ftr" sz="quarter" idx="11"/>
          </p:nvPr>
        </p:nvSpPr>
        <p:spPr>
          <a:xfrm>
            <a:off x="4038600" y="6356350"/>
            <a:ext cx="4114800" cy="365125"/>
          </a:xfrm>
        </p:spPr>
        <p:txBody>
          <a:bodyPr/>
          <a:lstStyle/>
          <a:p>
            <a:endParaRPr lang="es-MX"/>
          </a:p>
        </p:txBody>
      </p:sp>
      <p:sp>
        <p:nvSpPr>
          <p:cNvPr id="11" name="Marcador de número de diapositiva 5">
            <a:extLst>
              <a:ext uri="{FF2B5EF4-FFF2-40B4-BE49-F238E27FC236}">
                <a16:creationId xmlns:a16="http://schemas.microsoft.com/office/drawing/2014/main" id="{BFB13A88-D95D-D640-A28D-F449DDA4C908}"/>
              </a:ext>
            </a:extLst>
          </p:cNvPr>
          <p:cNvSpPr>
            <a:spLocks noGrp="1"/>
          </p:cNvSpPr>
          <p:nvPr>
            <p:ph type="sldNum" sz="quarter" idx="12"/>
          </p:nvPr>
        </p:nvSpPr>
        <p:spPr>
          <a:xfrm>
            <a:off x="8610600" y="6356350"/>
            <a:ext cx="2743200" cy="365125"/>
          </a:xfrm>
        </p:spPr>
        <p:txBody>
          <a:bodyPr/>
          <a:lstStyle/>
          <a:p>
            <a:fld id="{C119739B-ACC7-1A4E-906B-A9546BA1AB75}" type="slidenum">
              <a:rPr lang="es-MX" smtClean="0"/>
              <a:t>‹Nº›</a:t>
            </a:fld>
            <a:endParaRPr lang="es-MX"/>
          </a:p>
        </p:txBody>
      </p:sp>
    </p:spTree>
    <p:extLst>
      <p:ext uri="{BB962C8B-B14F-4D97-AF65-F5344CB8AC3E}">
        <p14:creationId xmlns:p14="http://schemas.microsoft.com/office/powerpoint/2010/main" val="273308611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Dos objeto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Marcador de contenido 2">
            <a:extLst>
              <a:ext uri="{FF2B5EF4-FFF2-40B4-BE49-F238E27FC236}">
                <a16:creationId xmlns:a16="http://schemas.microsoft.com/office/drawing/2014/main" id="{C2BA57C4-7E93-7040-8A57-4BA7102B5448}"/>
              </a:ext>
            </a:extLst>
          </p:cNvPr>
          <p:cNvSpPr>
            <a:spLocks noGrp="1"/>
          </p:cNvSpPr>
          <p:nvPr>
            <p:ph sz="half" idx="1"/>
          </p:nvPr>
        </p:nvSpPr>
        <p:spPr>
          <a:xfrm>
            <a:off x="369652" y="2164079"/>
            <a:ext cx="4008846" cy="4012883"/>
          </a:xfrm>
          <a:prstGeom prst="rect">
            <a:avLst/>
          </a:prstGeom>
        </p:spPr>
        <p:txBody>
          <a:bodyPr/>
          <a:lstStyle>
            <a:lvl1pPr>
              <a:defRPr b="0" i="0">
                <a:latin typeface="Montserrat" pitchFamily="2" charset="77"/>
              </a:defRPr>
            </a:lvl1pPr>
          </a:lstStyle>
          <a:p>
            <a:r>
              <a:rPr lang="es-ES" dirty="0"/>
              <a:t>Editar los estilos de texto del patrón
Segundo nivel
Tercer nivel
Cuarto nivel
Quinto nivel</a:t>
            </a:r>
            <a:endParaRPr lang="es-MX" dirty="0"/>
          </a:p>
        </p:txBody>
      </p:sp>
      <p:sp>
        <p:nvSpPr>
          <p:cNvPr id="4" name="Marcador de contenido 3">
            <a:extLst>
              <a:ext uri="{FF2B5EF4-FFF2-40B4-BE49-F238E27FC236}">
                <a16:creationId xmlns:a16="http://schemas.microsoft.com/office/drawing/2014/main" id="{B58E4C7A-699F-8B48-881A-B5DA4F7729DB}"/>
              </a:ext>
            </a:extLst>
          </p:cNvPr>
          <p:cNvSpPr>
            <a:spLocks noGrp="1"/>
          </p:cNvSpPr>
          <p:nvPr>
            <p:ph sz="half" idx="2"/>
          </p:nvPr>
        </p:nvSpPr>
        <p:spPr>
          <a:xfrm>
            <a:off x="4996542" y="2164079"/>
            <a:ext cx="6357257" cy="4012883"/>
          </a:xfrm>
          <a:prstGeom prst="rect">
            <a:avLst/>
          </a:prstGeom>
        </p:spPr>
        <p:txBody>
          <a:bodyPr/>
          <a:lstStyle>
            <a:lvl1pPr>
              <a:defRPr b="0" i="0">
                <a:latin typeface="Montserrat" pitchFamily="2" charset="77"/>
              </a:defRPr>
            </a:lvl1pPr>
          </a:lstStyle>
          <a:p>
            <a:r>
              <a:rPr lang="es-ES" dirty="0"/>
              <a:t>Editar los estilos de texto del patrón
Segundo nivel
Tercer nivel
Cuarto nivel
Quinto nivel</a:t>
            </a:r>
            <a:endParaRPr lang="es-MX" dirty="0"/>
          </a:p>
        </p:txBody>
      </p:sp>
      <p:sp>
        <p:nvSpPr>
          <p:cNvPr id="5" name="Marcador de fecha 4">
            <a:extLst>
              <a:ext uri="{FF2B5EF4-FFF2-40B4-BE49-F238E27FC236}">
                <a16:creationId xmlns:a16="http://schemas.microsoft.com/office/drawing/2014/main" id="{7643D9A1-AF1A-5C49-9963-CA564481E9D2}"/>
              </a:ext>
            </a:extLst>
          </p:cNvPr>
          <p:cNvSpPr>
            <a:spLocks noGrp="1"/>
          </p:cNvSpPr>
          <p:nvPr>
            <p:ph type="dt" sz="half" idx="10"/>
          </p:nvPr>
        </p:nvSpPr>
        <p:spPr/>
        <p:txBody>
          <a:bodyPr/>
          <a:lstStyle>
            <a:lvl1pPr>
              <a:defRPr b="0" i="0">
                <a:latin typeface="Montserrat" pitchFamily="2" charset="77"/>
              </a:defRPr>
            </a:lvl1pPr>
          </a:lstStyle>
          <a:p>
            <a:fld id="{62B8DF0E-90BF-EC4E-8934-156187A1162F}" type="datetimeFigureOut">
              <a:rPr lang="es-MX" smtClean="0"/>
              <a:pPr/>
              <a:t>11/01/2022</a:t>
            </a:fld>
            <a:endParaRPr lang="es-MX"/>
          </a:p>
        </p:txBody>
      </p:sp>
      <p:sp>
        <p:nvSpPr>
          <p:cNvPr id="6" name="Marcador de pie de página 5">
            <a:extLst>
              <a:ext uri="{FF2B5EF4-FFF2-40B4-BE49-F238E27FC236}">
                <a16:creationId xmlns:a16="http://schemas.microsoft.com/office/drawing/2014/main" id="{189B1503-FEA8-AE42-A3F9-8B406AE3D36C}"/>
              </a:ext>
            </a:extLst>
          </p:cNvPr>
          <p:cNvSpPr>
            <a:spLocks noGrp="1"/>
          </p:cNvSpPr>
          <p:nvPr>
            <p:ph type="ftr" sz="quarter" idx="11"/>
          </p:nvPr>
        </p:nvSpPr>
        <p:spPr/>
        <p:txBody>
          <a:bodyPr/>
          <a:lstStyle>
            <a:lvl1pPr>
              <a:defRPr b="0" i="0">
                <a:latin typeface="Montserrat" pitchFamily="2" charset="77"/>
              </a:defRPr>
            </a:lvl1pPr>
          </a:lstStyle>
          <a:p>
            <a:endParaRPr lang="es-MX"/>
          </a:p>
        </p:txBody>
      </p:sp>
      <p:sp>
        <p:nvSpPr>
          <p:cNvPr id="7" name="Marcador de número de diapositiva 6">
            <a:extLst>
              <a:ext uri="{FF2B5EF4-FFF2-40B4-BE49-F238E27FC236}">
                <a16:creationId xmlns:a16="http://schemas.microsoft.com/office/drawing/2014/main" id="{B091CCD4-9468-2640-A697-0BC433441331}"/>
              </a:ext>
            </a:extLst>
          </p:cNvPr>
          <p:cNvSpPr>
            <a:spLocks noGrp="1"/>
          </p:cNvSpPr>
          <p:nvPr>
            <p:ph type="sldNum" sz="quarter" idx="12"/>
          </p:nvPr>
        </p:nvSpPr>
        <p:spPr/>
        <p:txBody>
          <a:bodyPr/>
          <a:lstStyle>
            <a:lvl1pPr>
              <a:defRPr b="0" i="0">
                <a:latin typeface="Montserrat" pitchFamily="2" charset="77"/>
              </a:defRPr>
            </a:lvl1pPr>
          </a:lstStyle>
          <a:p>
            <a:fld id="{C119739B-ACC7-1A4E-906B-A9546BA1AB75}" type="slidenum">
              <a:rPr lang="es-MX" smtClean="0"/>
              <a:pPr/>
              <a:t>‹Nº›</a:t>
            </a:fld>
            <a:endParaRPr lang="es-MX"/>
          </a:p>
        </p:txBody>
      </p:sp>
      <p:sp>
        <p:nvSpPr>
          <p:cNvPr id="12" name="Título 1">
            <a:extLst>
              <a:ext uri="{FF2B5EF4-FFF2-40B4-BE49-F238E27FC236}">
                <a16:creationId xmlns:a16="http://schemas.microsoft.com/office/drawing/2014/main" id="{29FCE891-2873-1849-A37C-A2CF6D30A712}"/>
              </a:ext>
            </a:extLst>
          </p:cNvPr>
          <p:cNvSpPr txBox="1">
            <a:spLocks/>
          </p:cNvSpPr>
          <p:nvPr userDrawn="1"/>
        </p:nvSpPr>
        <p:spPr>
          <a:xfrm>
            <a:off x="838200" y="1669777"/>
            <a:ext cx="10515600" cy="1325563"/>
          </a:xfrm>
          <a:prstGeom prst="rect">
            <a:avLst/>
          </a:prstGeom>
        </p:spPr>
        <p:txBody>
          <a:bodyPr vert="horz" lIns="91440" tIns="45720" rIns="91440" bIns="45720" rtlCol="0" anchor="ctr">
            <a:normAutofit/>
          </a:bodyPr>
          <a:lstStyle>
            <a:lvl1pPr algn="r" defTabSz="914400" rtl="0" eaLnBrk="1" latinLnBrk="0" hangingPunct="1">
              <a:lnSpc>
                <a:spcPct val="90000"/>
              </a:lnSpc>
              <a:spcBef>
                <a:spcPct val="0"/>
              </a:spcBef>
              <a:buNone/>
              <a:defRPr sz="4400" b="0" i="0" kern="1200">
                <a:solidFill>
                  <a:srgbClr val="A42145"/>
                </a:solidFill>
                <a:latin typeface="Montserrat SemiBold" panose="00000700000000000000" pitchFamily="2" charset="0"/>
                <a:ea typeface="+mj-ea"/>
                <a:cs typeface="+mj-cs"/>
              </a:defRPr>
            </a:lvl1pPr>
          </a:lstStyle>
          <a:p>
            <a:endParaRPr lang="es-MX" dirty="0"/>
          </a:p>
        </p:txBody>
      </p:sp>
      <p:sp>
        <p:nvSpPr>
          <p:cNvPr id="16" name="Text Placeholder 15"/>
          <p:cNvSpPr>
            <a:spLocks noGrp="1"/>
          </p:cNvSpPr>
          <p:nvPr>
            <p:ph type="body" sz="quarter" idx="13" hasCustomPrompt="1"/>
          </p:nvPr>
        </p:nvSpPr>
        <p:spPr>
          <a:xfrm>
            <a:off x="370114" y="366713"/>
            <a:ext cx="4008846" cy="1303337"/>
          </a:xfrm>
          <a:prstGeom prst="rect">
            <a:avLst/>
          </a:prstGeom>
        </p:spPr>
        <p:txBody>
          <a:bodyPr>
            <a:normAutofit/>
          </a:bodyPr>
          <a:lstStyle>
            <a:lvl1pPr marL="0" indent="0">
              <a:buNone/>
              <a:defRPr sz="3200">
                <a:solidFill>
                  <a:srgbClr val="A42145"/>
                </a:solidFill>
                <a:latin typeface="Montserrat SemiBold" panose="00000700000000000000" pitchFamily="2" charset="0"/>
              </a:defRPr>
            </a:lvl1pPr>
          </a:lstStyle>
          <a:p>
            <a:pPr lvl="0"/>
            <a:r>
              <a:rPr lang="en-US" dirty="0"/>
              <a:t>CLICK TO EDIT MASTER TEXT STYLES</a:t>
            </a:r>
          </a:p>
        </p:txBody>
      </p:sp>
    </p:spTree>
    <p:extLst>
      <p:ext uri="{BB962C8B-B14F-4D97-AF65-F5344CB8AC3E}">
        <p14:creationId xmlns:p14="http://schemas.microsoft.com/office/powerpoint/2010/main" val="278365697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ntenido con título">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Marcador de fecha 4">
            <a:extLst>
              <a:ext uri="{FF2B5EF4-FFF2-40B4-BE49-F238E27FC236}">
                <a16:creationId xmlns:a16="http://schemas.microsoft.com/office/drawing/2014/main" id="{2E5D9DB7-F1B2-3941-8B03-1576108DD803}"/>
              </a:ext>
            </a:extLst>
          </p:cNvPr>
          <p:cNvSpPr>
            <a:spLocks noGrp="1"/>
          </p:cNvSpPr>
          <p:nvPr>
            <p:ph type="dt" sz="half" idx="10"/>
          </p:nvPr>
        </p:nvSpPr>
        <p:spPr/>
        <p:txBody>
          <a:bodyPr/>
          <a:lstStyle/>
          <a:p>
            <a:fld id="{62B8DF0E-90BF-EC4E-8934-156187A1162F}" type="datetimeFigureOut">
              <a:rPr lang="es-MX" smtClean="0"/>
              <a:t>11/01/2022</a:t>
            </a:fld>
            <a:endParaRPr lang="es-MX"/>
          </a:p>
        </p:txBody>
      </p:sp>
      <p:sp>
        <p:nvSpPr>
          <p:cNvPr id="6" name="Marcador de pie de página 5">
            <a:extLst>
              <a:ext uri="{FF2B5EF4-FFF2-40B4-BE49-F238E27FC236}">
                <a16:creationId xmlns:a16="http://schemas.microsoft.com/office/drawing/2014/main" id="{6F695825-735B-B840-9E9D-D85D60F47FED}"/>
              </a:ext>
            </a:extLst>
          </p:cNvPr>
          <p:cNvSpPr>
            <a:spLocks noGrp="1"/>
          </p:cNvSpPr>
          <p:nvPr>
            <p:ph type="ftr" sz="quarter" idx="11"/>
          </p:nvPr>
        </p:nvSpPr>
        <p:spPr/>
        <p:txBody>
          <a:bodyPr/>
          <a:lstStyle/>
          <a:p>
            <a:endParaRPr lang="es-MX"/>
          </a:p>
        </p:txBody>
      </p:sp>
      <p:sp>
        <p:nvSpPr>
          <p:cNvPr id="7" name="Marcador de número de diapositiva 6">
            <a:extLst>
              <a:ext uri="{FF2B5EF4-FFF2-40B4-BE49-F238E27FC236}">
                <a16:creationId xmlns:a16="http://schemas.microsoft.com/office/drawing/2014/main" id="{57711505-64F3-3849-8F5B-1CE6842C2B00}"/>
              </a:ext>
            </a:extLst>
          </p:cNvPr>
          <p:cNvSpPr>
            <a:spLocks noGrp="1"/>
          </p:cNvSpPr>
          <p:nvPr>
            <p:ph type="sldNum" sz="quarter" idx="12"/>
          </p:nvPr>
        </p:nvSpPr>
        <p:spPr/>
        <p:txBody>
          <a:bodyPr/>
          <a:lstStyle/>
          <a:p>
            <a:fld id="{C119739B-ACC7-1A4E-906B-A9546BA1AB75}" type="slidenum">
              <a:rPr lang="es-MX" smtClean="0"/>
              <a:t>‹Nº›</a:t>
            </a:fld>
            <a:endParaRPr lang="es-MX"/>
          </a:p>
        </p:txBody>
      </p:sp>
      <p:sp>
        <p:nvSpPr>
          <p:cNvPr id="9" name="Text Placeholder 9">
            <a:extLst>
              <a:ext uri="{FF2B5EF4-FFF2-40B4-BE49-F238E27FC236}">
                <a16:creationId xmlns:a16="http://schemas.microsoft.com/office/drawing/2014/main" id="{6102310E-A4CF-E948-B792-8AFA51838E3D}"/>
              </a:ext>
            </a:extLst>
          </p:cNvPr>
          <p:cNvSpPr>
            <a:spLocks noGrp="1"/>
          </p:cNvSpPr>
          <p:nvPr>
            <p:ph type="body" sz="quarter" idx="13" hasCustomPrompt="1"/>
          </p:nvPr>
        </p:nvSpPr>
        <p:spPr>
          <a:xfrm>
            <a:off x="1088396" y="2854446"/>
            <a:ext cx="10126721" cy="561931"/>
          </a:xfrm>
          <a:prstGeom prst="rect">
            <a:avLst/>
          </a:prstGeom>
        </p:spPr>
        <p:txBody>
          <a:bodyPr>
            <a:normAutofit/>
          </a:bodyPr>
          <a:lstStyle>
            <a:lvl1pPr marL="0" indent="0" algn="ctr">
              <a:buNone/>
              <a:defRPr sz="4000">
                <a:solidFill>
                  <a:schemeClr val="tx1">
                    <a:lumMod val="65000"/>
                    <a:lumOff val="35000"/>
                  </a:schemeClr>
                </a:solidFill>
                <a:latin typeface="Montserrat SemiBold" panose="00000700000000000000" pitchFamily="2" charset="0"/>
              </a:defRPr>
            </a:lvl1pPr>
          </a:lstStyle>
          <a:p>
            <a:pPr lvl="0"/>
            <a:r>
              <a:rPr lang="en-US" dirty="0"/>
              <a:t>CLICK TO EDIT MASTER TEXT STYLES</a:t>
            </a:r>
          </a:p>
        </p:txBody>
      </p:sp>
      <p:sp>
        <p:nvSpPr>
          <p:cNvPr id="11" name="Text Placeholder 11">
            <a:extLst>
              <a:ext uri="{FF2B5EF4-FFF2-40B4-BE49-F238E27FC236}">
                <a16:creationId xmlns:a16="http://schemas.microsoft.com/office/drawing/2014/main" id="{29679F33-61C9-2945-B5BA-0DBAD352B110}"/>
              </a:ext>
            </a:extLst>
          </p:cNvPr>
          <p:cNvSpPr>
            <a:spLocks noGrp="1"/>
          </p:cNvSpPr>
          <p:nvPr>
            <p:ph type="body" sz="quarter" idx="14" hasCustomPrompt="1"/>
          </p:nvPr>
        </p:nvSpPr>
        <p:spPr>
          <a:xfrm>
            <a:off x="2592136" y="3898145"/>
            <a:ext cx="7119240" cy="658812"/>
          </a:xfrm>
          <a:prstGeom prst="rect">
            <a:avLst/>
          </a:prstGeom>
        </p:spPr>
        <p:txBody>
          <a:bodyPr>
            <a:noAutofit/>
          </a:bodyPr>
          <a:lstStyle>
            <a:lvl1pPr marL="0" indent="0" algn="ctr">
              <a:buNone/>
              <a:defRPr sz="2800">
                <a:solidFill>
                  <a:schemeClr val="tx1">
                    <a:lumMod val="65000"/>
                    <a:lumOff val="35000"/>
                  </a:schemeClr>
                </a:solidFill>
                <a:latin typeface="Montserrat Medium" panose="00000600000000000000" pitchFamily="2" charset="0"/>
              </a:defRPr>
            </a:lvl1pPr>
            <a:lvl2pPr>
              <a:defRPr sz="2800">
                <a:solidFill>
                  <a:schemeClr val="bg1"/>
                </a:solidFill>
                <a:latin typeface="Montserrat Medium" panose="00000600000000000000" pitchFamily="2" charset="0"/>
              </a:defRPr>
            </a:lvl2pPr>
            <a:lvl3pPr>
              <a:defRPr sz="2400">
                <a:solidFill>
                  <a:schemeClr val="bg1"/>
                </a:solidFill>
                <a:latin typeface="Montserrat Medium" panose="00000600000000000000" pitchFamily="2" charset="0"/>
              </a:defRPr>
            </a:lvl3pPr>
            <a:lvl4pPr>
              <a:defRPr sz="2000">
                <a:solidFill>
                  <a:schemeClr val="bg1"/>
                </a:solidFill>
                <a:latin typeface="Montserrat Medium" panose="00000600000000000000" pitchFamily="2" charset="0"/>
              </a:defRPr>
            </a:lvl4pPr>
            <a:lvl5pPr>
              <a:defRPr sz="2000">
                <a:solidFill>
                  <a:schemeClr val="bg1"/>
                </a:solidFill>
                <a:latin typeface="Montserrat Medium" panose="00000600000000000000" pitchFamily="2" charset="0"/>
              </a:defRPr>
            </a:lvl5pPr>
          </a:lstStyle>
          <a:p>
            <a:pPr lvl="0"/>
            <a:r>
              <a:rPr lang="en-US" dirty="0"/>
              <a:t>CLICK TO EDIT MASTER TEXT STYLES</a:t>
            </a:r>
          </a:p>
        </p:txBody>
      </p:sp>
    </p:spTree>
    <p:extLst>
      <p:ext uri="{BB962C8B-B14F-4D97-AF65-F5344CB8AC3E}">
        <p14:creationId xmlns:p14="http://schemas.microsoft.com/office/powerpoint/2010/main" val="310519382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8">
            <a:lum/>
          </a:blip>
          <a:srcRect/>
          <a:stretch>
            <a:fillRect/>
          </a:stretch>
        </a:blipFill>
        <a:effectLst/>
      </p:bgPr>
    </p:bg>
    <p:spTree>
      <p:nvGrpSpPr>
        <p:cNvPr id="1" name=""/>
        <p:cNvGrpSpPr/>
        <p:nvPr/>
      </p:nvGrpSpPr>
      <p:grpSpPr>
        <a:xfrm>
          <a:off x="0" y="0"/>
          <a:ext cx="0" cy="0"/>
          <a:chOff x="0" y="0"/>
          <a:chExt cx="0" cy="0"/>
        </a:xfrm>
      </p:grpSpPr>
      <p:sp>
        <p:nvSpPr>
          <p:cNvPr id="4" name="Marcador de fecha 3">
            <a:extLst>
              <a:ext uri="{FF2B5EF4-FFF2-40B4-BE49-F238E27FC236}">
                <a16:creationId xmlns:a16="http://schemas.microsoft.com/office/drawing/2014/main" id="{1A6CB96C-1C06-3B44-8615-D726F4477E85}"/>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2B8DF0E-90BF-EC4E-8934-156187A1162F}" type="datetimeFigureOut">
              <a:rPr lang="es-MX" smtClean="0"/>
              <a:t>11/01/2022</a:t>
            </a:fld>
            <a:endParaRPr lang="es-MX"/>
          </a:p>
        </p:txBody>
      </p:sp>
      <p:sp>
        <p:nvSpPr>
          <p:cNvPr id="5" name="Marcador de pie de página 4">
            <a:extLst>
              <a:ext uri="{FF2B5EF4-FFF2-40B4-BE49-F238E27FC236}">
                <a16:creationId xmlns:a16="http://schemas.microsoft.com/office/drawing/2014/main" id="{113D1A4B-ADA7-7043-82FA-F7032EB1772F}"/>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MX"/>
          </a:p>
        </p:txBody>
      </p:sp>
      <p:sp>
        <p:nvSpPr>
          <p:cNvPr id="6" name="Marcador de número de diapositiva 5">
            <a:extLst>
              <a:ext uri="{FF2B5EF4-FFF2-40B4-BE49-F238E27FC236}">
                <a16:creationId xmlns:a16="http://schemas.microsoft.com/office/drawing/2014/main" id="{6802CF53-648D-B74F-A473-B4CC8BB23A51}"/>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119739B-ACC7-1A4E-906B-A9546BA1AB75}" type="slidenum">
              <a:rPr lang="es-MX" smtClean="0"/>
              <a:t>‹Nº›</a:t>
            </a:fld>
            <a:endParaRPr lang="es-MX"/>
          </a:p>
        </p:txBody>
      </p:sp>
    </p:spTree>
    <p:extLst>
      <p:ext uri="{BB962C8B-B14F-4D97-AF65-F5344CB8AC3E}">
        <p14:creationId xmlns:p14="http://schemas.microsoft.com/office/powerpoint/2010/main" val="1828472170"/>
      </p:ext>
    </p:extLst>
  </p:cSld>
  <p:clrMap bg1="lt1" tx1="dk1" bg2="lt2" tx2="dk2" accent1="accent1" accent2="accent2" accent3="accent3" accent4="accent4" accent5="accent5" accent6="accent6" hlink="hlink" folHlink="folHlink"/>
  <p:sldLayoutIdLst>
    <p:sldLayoutId id="2147483660" r:id="rId1"/>
    <p:sldLayoutId id="2147483650" r:id="rId2"/>
    <p:sldLayoutId id="2147483661" r:id="rId3"/>
    <p:sldLayoutId id="2147483663" r:id="rId4"/>
    <p:sldLayoutId id="2147483652" r:id="rId5"/>
    <p:sldLayoutId id="2147483656" r:id="rId6"/>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s-MX"/>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9.emf"/><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23.emf"/><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6.emf"/><Relationship Id="rId2" Type="http://schemas.openxmlformats.org/officeDocument/2006/relationships/image" Target="../media/image25.emf"/><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8.emf"/><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30.emf"/><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3" Type="http://schemas.openxmlformats.org/officeDocument/2006/relationships/diagramLayout" Target="../diagrams/layout1.xml"/><Relationship Id="rId7" Type="http://schemas.openxmlformats.org/officeDocument/2006/relationships/image" Target="../media/image12.emf"/><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6.emf"/><Relationship Id="rId2" Type="http://schemas.openxmlformats.org/officeDocument/2006/relationships/image" Target="../media/image15.png"/><Relationship Id="rId1" Type="http://schemas.openxmlformats.org/officeDocument/2006/relationships/slideLayout" Target="../slideLayouts/slideLayout2.xml"/><Relationship Id="rId5" Type="http://schemas.openxmlformats.org/officeDocument/2006/relationships/image" Target="../media/image18.emf"/><Relationship Id="rId4" Type="http://schemas.openxmlformats.org/officeDocument/2006/relationships/image" Target="../media/image17.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795C6AF3-B468-F348-8C08-1847884F3BAE}"/>
              </a:ext>
            </a:extLst>
          </p:cNvPr>
          <p:cNvSpPr>
            <a:spLocks noGrp="1"/>
          </p:cNvSpPr>
          <p:nvPr>
            <p:ph type="title"/>
          </p:nvPr>
        </p:nvSpPr>
        <p:spPr>
          <a:xfrm>
            <a:off x="363220" y="1094834"/>
            <a:ext cx="11465560" cy="1325563"/>
          </a:xfrm>
        </p:spPr>
        <p:txBody>
          <a:bodyPr/>
          <a:lstStyle/>
          <a:p>
            <a:r>
              <a:rPr lang="es-MX" dirty="0"/>
              <a:t>Sistema de Información en Salud, Subsistema de Prestación de </a:t>
            </a:r>
            <a:r>
              <a:rPr lang="es-MX" dirty="0" smtClean="0"/>
              <a:t>Servicios Nominal Versión 2022</a:t>
            </a:r>
            <a:endParaRPr lang="es-MX" dirty="0"/>
          </a:p>
        </p:txBody>
      </p:sp>
      <p:sp>
        <p:nvSpPr>
          <p:cNvPr id="3" name="Marcador de contenido 2">
            <a:extLst>
              <a:ext uri="{FF2B5EF4-FFF2-40B4-BE49-F238E27FC236}">
                <a16:creationId xmlns:a16="http://schemas.microsoft.com/office/drawing/2014/main" id="{563E2349-C76A-5F4C-ADC8-EAA5C025C381}"/>
              </a:ext>
            </a:extLst>
          </p:cNvPr>
          <p:cNvSpPr>
            <a:spLocks noGrp="1"/>
          </p:cNvSpPr>
          <p:nvPr>
            <p:ph idx="1"/>
          </p:nvPr>
        </p:nvSpPr>
        <p:spPr/>
        <p:txBody>
          <a:bodyPr/>
          <a:lstStyle/>
          <a:p>
            <a:r>
              <a:rPr lang="es-MX" dirty="0"/>
              <a:t>Sistema Nacional de Información Básica en Materia de Salud</a:t>
            </a:r>
          </a:p>
          <a:p>
            <a:r>
              <a:rPr lang="es-MX" dirty="0" smtClean="0"/>
              <a:t>11 de enero de 2022 </a:t>
            </a:r>
            <a:endParaRPr lang="es-MX" dirty="0"/>
          </a:p>
        </p:txBody>
      </p:sp>
      <p:pic>
        <p:nvPicPr>
          <p:cNvPr id="4" name="Imagen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119483" y="4296055"/>
            <a:ext cx="1878590" cy="1654948"/>
          </a:xfrm>
          <a:prstGeom prst="rect">
            <a:avLst/>
          </a:prstGeom>
        </p:spPr>
      </p:pic>
    </p:spTree>
    <p:extLst>
      <p:ext uri="{BB962C8B-B14F-4D97-AF65-F5344CB8AC3E}">
        <p14:creationId xmlns:p14="http://schemas.microsoft.com/office/powerpoint/2010/main" val="195686133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MX" dirty="0" smtClean="0"/>
              <a:t>Intervenciones gerontológicas</a:t>
            </a:r>
            <a:endParaRPr lang="es-MX" dirty="0"/>
          </a:p>
        </p:txBody>
      </p:sp>
      <p:sp>
        <p:nvSpPr>
          <p:cNvPr id="5" name="Rectángulo 4"/>
          <p:cNvSpPr/>
          <p:nvPr/>
        </p:nvSpPr>
        <p:spPr>
          <a:xfrm>
            <a:off x="463296" y="1253157"/>
            <a:ext cx="5507736" cy="3662541"/>
          </a:xfrm>
          <a:prstGeom prst="rect">
            <a:avLst/>
          </a:prstGeom>
        </p:spPr>
        <p:txBody>
          <a:bodyPr wrap="square">
            <a:spAutoFit/>
          </a:bodyPr>
          <a:lstStyle/>
          <a:p>
            <a:pPr>
              <a:spcBef>
                <a:spcPts val="1200"/>
              </a:spcBef>
            </a:pPr>
            <a:r>
              <a:rPr lang="es-MX" b="1" dirty="0" smtClean="0"/>
              <a:t>Acciones preventivas</a:t>
            </a:r>
          </a:p>
          <a:p>
            <a:pPr marL="182563" indent="-182563">
              <a:spcBef>
                <a:spcPts val="1200"/>
              </a:spcBef>
            </a:pPr>
            <a:r>
              <a:rPr lang="es-MX" dirty="0" smtClean="0"/>
              <a:t>1.SINTOMATOLOGÍA </a:t>
            </a:r>
            <a:r>
              <a:rPr lang="es-MX" dirty="0"/>
              <a:t>DEPRESIVA PREVENTIVA, </a:t>
            </a:r>
            <a:endParaRPr lang="es-MX" dirty="0" smtClean="0"/>
          </a:p>
          <a:p>
            <a:pPr marL="182563" indent="-182563">
              <a:spcBef>
                <a:spcPts val="1200"/>
              </a:spcBef>
            </a:pPr>
            <a:r>
              <a:rPr lang="es-MX" dirty="0" smtClean="0"/>
              <a:t>2.ALTERACIONES </a:t>
            </a:r>
            <a:r>
              <a:rPr lang="es-MX" dirty="0"/>
              <a:t>DE LA MEMORIA PREVENTIVA, </a:t>
            </a:r>
            <a:endParaRPr lang="es-MX" dirty="0" smtClean="0"/>
          </a:p>
          <a:p>
            <a:pPr marL="182563" indent="-182563">
              <a:spcBef>
                <a:spcPts val="1200"/>
              </a:spcBef>
            </a:pPr>
            <a:r>
              <a:rPr lang="es-MX" dirty="0" smtClean="0"/>
              <a:t>3.ACTIVIDADES </a:t>
            </a:r>
            <a:r>
              <a:rPr lang="es-MX" dirty="0"/>
              <a:t>INSTRUMENTALES Y ACTIVIDADES BÁSICAS DE LA VIDA DIARIA PREVENTIVA, </a:t>
            </a:r>
            <a:endParaRPr lang="es-MX" dirty="0" smtClean="0"/>
          </a:p>
          <a:p>
            <a:pPr marL="182563" indent="-182563">
              <a:spcBef>
                <a:spcPts val="1200"/>
              </a:spcBef>
            </a:pPr>
            <a:r>
              <a:rPr lang="es-MX" dirty="0" smtClean="0"/>
              <a:t>4.SÍNDROME </a:t>
            </a:r>
            <a:r>
              <a:rPr lang="es-MX" dirty="0"/>
              <a:t>DE CAÍDAS PREVENTIVA, </a:t>
            </a:r>
            <a:endParaRPr lang="es-MX" dirty="0" smtClean="0"/>
          </a:p>
          <a:p>
            <a:pPr marL="182563" indent="-182563">
              <a:spcBef>
                <a:spcPts val="1200"/>
              </a:spcBef>
            </a:pPr>
            <a:r>
              <a:rPr lang="es-MX" dirty="0" smtClean="0"/>
              <a:t>5.INCONTINENCIA </a:t>
            </a:r>
            <a:r>
              <a:rPr lang="es-MX" dirty="0"/>
              <a:t>URINARIA PREVENTIVA, </a:t>
            </a:r>
            <a:endParaRPr lang="es-MX" dirty="0" smtClean="0"/>
          </a:p>
          <a:p>
            <a:pPr marL="182563" indent="-182563">
              <a:spcBef>
                <a:spcPts val="1200"/>
              </a:spcBef>
            </a:pPr>
            <a:r>
              <a:rPr lang="es-MX" dirty="0" smtClean="0"/>
              <a:t>6.MOTRICIDAD </a:t>
            </a:r>
            <a:r>
              <a:rPr lang="es-MX" dirty="0"/>
              <a:t>PREVENTIVA, </a:t>
            </a:r>
            <a:endParaRPr lang="es-MX" dirty="0" smtClean="0"/>
          </a:p>
          <a:p>
            <a:pPr marL="182563" indent="-182563">
              <a:spcBef>
                <a:spcPts val="1200"/>
              </a:spcBef>
            </a:pPr>
            <a:r>
              <a:rPr lang="es-MX" dirty="0" smtClean="0"/>
              <a:t>7.ASESORÍA </a:t>
            </a:r>
            <a:r>
              <a:rPr lang="es-MX" dirty="0"/>
              <a:t>NUTRICIONAL </a:t>
            </a:r>
            <a:r>
              <a:rPr lang="es-MX" dirty="0" smtClean="0"/>
              <a:t>PREVENTIVA</a:t>
            </a:r>
            <a:endParaRPr lang="es-MX" dirty="0"/>
          </a:p>
        </p:txBody>
      </p:sp>
      <p:sp>
        <p:nvSpPr>
          <p:cNvPr id="6" name="Rectángulo 5"/>
          <p:cNvSpPr/>
          <p:nvPr/>
        </p:nvSpPr>
        <p:spPr>
          <a:xfrm>
            <a:off x="6327648" y="1246816"/>
            <a:ext cx="5431536" cy="3662541"/>
          </a:xfrm>
          <a:prstGeom prst="rect">
            <a:avLst/>
          </a:prstGeom>
        </p:spPr>
        <p:txBody>
          <a:bodyPr wrap="square">
            <a:spAutoFit/>
          </a:bodyPr>
          <a:lstStyle/>
          <a:p>
            <a:r>
              <a:rPr lang="es-MX" b="1" dirty="0" smtClean="0"/>
              <a:t>De tratamiento</a:t>
            </a:r>
          </a:p>
          <a:p>
            <a:pPr marL="265113" indent="-265113">
              <a:spcBef>
                <a:spcPts val="1200"/>
              </a:spcBef>
            </a:pPr>
            <a:r>
              <a:rPr lang="es-MX" dirty="0"/>
              <a:t>8.SINTOMATOLOGÍA DEPRESIVA TRATAMIENTO,</a:t>
            </a:r>
          </a:p>
          <a:p>
            <a:pPr marL="265113" indent="-265113">
              <a:spcBef>
                <a:spcPts val="1200"/>
              </a:spcBef>
            </a:pPr>
            <a:r>
              <a:rPr lang="es-MX" dirty="0"/>
              <a:t>9.ALTERACIONES DE LA MEMORIA TRATAMIENTO,</a:t>
            </a:r>
          </a:p>
          <a:p>
            <a:pPr marL="265113" indent="-265113">
              <a:spcBef>
                <a:spcPts val="1200"/>
              </a:spcBef>
            </a:pPr>
            <a:r>
              <a:rPr lang="es-MX" dirty="0"/>
              <a:t>10.ACTIVIDADES INSTRUMENTALES Y ACTIVIDADES BÁSICAS DE LA VIDA DIARIA TRATAMIENTO,</a:t>
            </a:r>
          </a:p>
          <a:p>
            <a:pPr marL="265113" indent="-265113">
              <a:spcBef>
                <a:spcPts val="1200"/>
              </a:spcBef>
            </a:pPr>
            <a:r>
              <a:rPr lang="es-MX" dirty="0"/>
              <a:t>11.SÍNDROME DE CAÍDAS TRATAMIENTO,</a:t>
            </a:r>
          </a:p>
          <a:p>
            <a:pPr marL="265113" indent="-265113">
              <a:spcBef>
                <a:spcPts val="1200"/>
              </a:spcBef>
            </a:pPr>
            <a:r>
              <a:rPr lang="es-MX" dirty="0"/>
              <a:t>12.INCONTINENCIA URINARIA TRATAMIENTO,</a:t>
            </a:r>
          </a:p>
          <a:p>
            <a:pPr marL="265113" indent="-265113">
              <a:spcBef>
                <a:spcPts val="1200"/>
              </a:spcBef>
            </a:pPr>
            <a:r>
              <a:rPr lang="es-MX" dirty="0"/>
              <a:t>13.MOTRICIDAD TRATAMIENTO,</a:t>
            </a:r>
          </a:p>
          <a:p>
            <a:pPr marL="265113" indent="-265113">
              <a:spcBef>
                <a:spcPts val="1200"/>
              </a:spcBef>
            </a:pPr>
            <a:r>
              <a:rPr lang="es-MX" dirty="0"/>
              <a:t>14.ASESORÍA NUTRICIONAL TRATAMIENTO.</a:t>
            </a:r>
          </a:p>
        </p:txBody>
      </p:sp>
      <p:sp>
        <p:nvSpPr>
          <p:cNvPr id="7" name="Rectángulo 6"/>
          <p:cNvSpPr/>
          <p:nvPr/>
        </p:nvSpPr>
        <p:spPr>
          <a:xfrm>
            <a:off x="835152" y="5214753"/>
            <a:ext cx="10357104" cy="712759"/>
          </a:xfrm>
          <a:prstGeom prst="rect">
            <a:avLst/>
          </a:prstGeom>
        </p:spPr>
        <p:txBody>
          <a:bodyPr wrap="square">
            <a:spAutoFit/>
          </a:bodyPr>
          <a:lstStyle/>
          <a:p>
            <a:pPr algn="just">
              <a:lnSpc>
                <a:spcPts val="1600"/>
              </a:lnSpc>
              <a:spcAft>
                <a:spcPts val="0"/>
              </a:spcAft>
            </a:pPr>
            <a:r>
              <a:rPr lang="es-MX" dirty="0">
                <a:solidFill>
                  <a:srgbClr val="FF0000"/>
                </a:solidFill>
                <a:latin typeface="Montserrat" panose="00000500000000000000" pitchFamily="2" charset="0"/>
                <a:ea typeface="Times New Roman" panose="02020603050405020304" pitchFamily="18" charset="0"/>
                <a:cs typeface="Arial" panose="020B0604020202020204" pitchFamily="34" charset="0"/>
              </a:rPr>
              <a:t>Cabe hacer mención que el Tipo de intervención es excluyente entre los tipos de atención es decir que, si se elige el código 1, no es posible agregar el código 8, y así sucesivamente.</a:t>
            </a:r>
            <a:endParaRPr lang="es-MX" sz="3200" dirty="0">
              <a:effectLst/>
              <a:latin typeface="Arial" panose="020B0604020202020204" pitchFamily="34" charset="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34132886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agen 5"/>
          <p:cNvPicPr>
            <a:picLocks noChangeAspect="1"/>
          </p:cNvPicPr>
          <p:nvPr/>
        </p:nvPicPr>
        <p:blipFill>
          <a:blip r:embed="rId2"/>
          <a:stretch>
            <a:fillRect/>
          </a:stretch>
        </p:blipFill>
        <p:spPr>
          <a:xfrm>
            <a:off x="2085212" y="69057"/>
            <a:ext cx="5769484" cy="6780352"/>
          </a:xfrm>
          <a:prstGeom prst="rect">
            <a:avLst/>
          </a:prstGeom>
        </p:spPr>
      </p:pic>
    </p:spTree>
    <p:extLst>
      <p:ext uri="{BB962C8B-B14F-4D97-AF65-F5344CB8AC3E}">
        <p14:creationId xmlns:p14="http://schemas.microsoft.com/office/powerpoint/2010/main" val="180564273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p:cNvPicPr>
            <a:picLocks noChangeAspect="1"/>
          </p:cNvPicPr>
          <p:nvPr/>
        </p:nvPicPr>
        <p:blipFill>
          <a:blip r:embed="rId2"/>
          <a:stretch>
            <a:fillRect/>
          </a:stretch>
        </p:blipFill>
        <p:spPr>
          <a:xfrm>
            <a:off x="300608" y="0"/>
            <a:ext cx="11815192" cy="6850932"/>
          </a:xfrm>
          <a:prstGeom prst="rect">
            <a:avLst/>
          </a:prstGeom>
        </p:spPr>
      </p:pic>
    </p:spTree>
    <p:extLst>
      <p:ext uri="{BB962C8B-B14F-4D97-AF65-F5344CB8AC3E}">
        <p14:creationId xmlns:p14="http://schemas.microsoft.com/office/powerpoint/2010/main" val="411358543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ángulo 5"/>
          <p:cNvSpPr/>
          <p:nvPr/>
        </p:nvSpPr>
        <p:spPr>
          <a:xfrm>
            <a:off x="423672" y="486847"/>
            <a:ext cx="10960608" cy="3508653"/>
          </a:xfrm>
          <a:prstGeom prst="rect">
            <a:avLst/>
          </a:prstGeom>
        </p:spPr>
        <p:txBody>
          <a:bodyPr wrap="square">
            <a:spAutoFit/>
          </a:bodyPr>
          <a:lstStyle/>
          <a:p>
            <a:pPr marL="180340" algn="just">
              <a:spcAft>
                <a:spcPts val="0"/>
              </a:spcAft>
              <a:tabLst>
                <a:tab pos="495300" algn="l"/>
              </a:tabLst>
            </a:pPr>
            <a:r>
              <a:rPr lang="es-MX" sz="2000" i="1" u="sng" dirty="0">
                <a:solidFill>
                  <a:srgbClr val="FF0000"/>
                </a:solidFill>
                <a:latin typeface="Montserrat Medium" panose="00000600000000000000" pitchFamily="2" charset="0"/>
                <a:ea typeface="Times New Roman" panose="02020603050405020304" pitchFamily="18" charset="0"/>
                <a:cs typeface="Arial" panose="020B0604020202020204" pitchFamily="34" charset="0"/>
              </a:rPr>
              <a:t>LIMPIEZA DENTAL </a:t>
            </a:r>
            <a:r>
              <a:rPr lang="es-MX" sz="2000" i="1" u="sng" strike="sngStrike" dirty="0">
                <a:solidFill>
                  <a:srgbClr val="FF0000"/>
                </a:solidFill>
                <a:latin typeface="Montserrat Medium" panose="00000600000000000000" pitchFamily="2" charset="0"/>
                <a:ea typeface="Times New Roman" panose="02020603050405020304" pitchFamily="18" charset="0"/>
                <a:cs typeface="Arial" panose="020B0604020202020204" pitchFamily="34" charset="0"/>
              </a:rPr>
              <a:t>PULIDO DENTAL</a:t>
            </a:r>
            <a:r>
              <a:rPr lang="es-MX" sz="2000" i="1" u="sng" dirty="0">
                <a:latin typeface="Soberana Sans" panose="02000000000000000000" pitchFamily="50" charset="0"/>
                <a:ea typeface="Times New Roman" panose="02020603050405020304" pitchFamily="18" charset="0"/>
                <a:cs typeface="Arial" panose="020B0604020202020204" pitchFamily="34" charset="0"/>
              </a:rPr>
              <a:t>:</a:t>
            </a:r>
            <a:endParaRPr lang="es-MX" sz="2000" dirty="0">
              <a:latin typeface="Arial" panose="020B0604020202020204" pitchFamily="34" charset="0"/>
              <a:ea typeface="Times New Roman" panose="02020603050405020304" pitchFamily="18" charset="0"/>
              <a:cs typeface="Times New Roman" panose="02020603050405020304" pitchFamily="18" charset="0"/>
            </a:endParaRPr>
          </a:p>
          <a:p>
            <a:pPr marL="180340" algn="just">
              <a:spcAft>
                <a:spcPts val="0"/>
              </a:spcAft>
              <a:tabLst>
                <a:tab pos="495300" algn="l"/>
              </a:tabLst>
            </a:pPr>
            <a:r>
              <a:rPr lang="es-ES_tradnl" dirty="0">
                <a:latin typeface="Montserrat" panose="00000500000000000000" pitchFamily="2" charset="0"/>
                <a:ea typeface="Times New Roman" panose="02020603050405020304" pitchFamily="18" charset="0"/>
                <a:cs typeface="Arial" panose="020B0604020202020204" pitchFamily="34" charset="0"/>
              </a:rPr>
              <a:t>Marque con “X” en el espacio, si se realizó la acción de eliminar la placa bacteriana y realiza el pulido de las superficies dentales con la utilización de pieza de mano de baja velocidad, cepillo o copa de hule para profilaxis y pasta adecuada para tal fin.</a:t>
            </a:r>
            <a:endParaRPr lang="es-MX" sz="3200" dirty="0">
              <a:latin typeface="Arial" panose="020B0604020202020204" pitchFamily="34" charset="0"/>
              <a:ea typeface="Times New Roman" panose="02020603050405020304" pitchFamily="18" charset="0"/>
              <a:cs typeface="Times New Roman" panose="02020603050405020304" pitchFamily="18" charset="0"/>
            </a:endParaRPr>
          </a:p>
          <a:p>
            <a:pPr marL="180340" algn="just">
              <a:spcAft>
                <a:spcPts val="0"/>
              </a:spcAft>
              <a:tabLst>
                <a:tab pos="495300" algn="l"/>
              </a:tabLst>
            </a:pPr>
            <a:r>
              <a:rPr lang="es-ES_tradnl" dirty="0">
                <a:latin typeface="Montserrat" panose="00000500000000000000" pitchFamily="2" charset="0"/>
                <a:ea typeface="Times New Roman" panose="02020603050405020304" pitchFamily="18" charset="0"/>
                <a:cs typeface="Arial" panose="020B0604020202020204" pitchFamily="34" charset="0"/>
              </a:rPr>
              <a:t> </a:t>
            </a:r>
            <a:endParaRPr lang="es-MX" sz="3200" dirty="0">
              <a:latin typeface="Arial" panose="020B0604020202020204" pitchFamily="34" charset="0"/>
              <a:ea typeface="Times New Roman" panose="02020603050405020304" pitchFamily="18" charset="0"/>
              <a:cs typeface="Times New Roman" panose="02020603050405020304" pitchFamily="18" charset="0"/>
            </a:endParaRPr>
          </a:p>
          <a:p>
            <a:pPr marL="180340" algn="just">
              <a:spcAft>
                <a:spcPts val="0"/>
              </a:spcAft>
              <a:tabLst>
                <a:tab pos="495300" algn="l"/>
              </a:tabLst>
            </a:pPr>
            <a:r>
              <a:rPr lang="es-MX" sz="2000" i="1" u="sng" dirty="0">
                <a:latin typeface="Montserrat Medium" panose="00000600000000000000" pitchFamily="2" charset="0"/>
                <a:ea typeface="Times New Roman" panose="02020603050405020304" pitchFamily="18" charset="0"/>
                <a:cs typeface="Arial" panose="020B0604020202020204" pitchFamily="34" charset="0"/>
              </a:rPr>
              <a:t>RASPADO Y ALISADO </a:t>
            </a:r>
            <a:r>
              <a:rPr lang="es-MX" sz="2000" i="1" u="sng" dirty="0">
                <a:solidFill>
                  <a:srgbClr val="FF0000"/>
                </a:solidFill>
                <a:latin typeface="Montserrat Medium" panose="00000600000000000000" pitchFamily="2" charset="0"/>
                <a:ea typeface="Times New Roman" panose="02020603050405020304" pitchFamily="18" charset="0"/>
                <a:cs typeface="Arial" panose="020B0604020202020204" pitchFamily="34" charset="0"/>
              </a:rPr>
              <a:t>PERIODONTAL </a:t>
            </a:r>
            <a:r>
              <a:rPr lang="es-MX" sz="2000" i="1" u="sng" strike="sngStrike" dirty="0">
                <a:solidFill>
                  <a:srgbClr val="FF0000"/>
                </a:solidFill>
                <a:latin typeface="Montserrat Medium" panose="00000600000000000000" pitchFamily="2" charset="0"/>
                <a:ea typeface="Times New Roman" panose="02020603050405020304" pitchFamily="18" charset="0"/>
                <a:cs typeface="Arial" panose="020B0604020202020204" pitchFamily="34" charset="0"/>
              </a:rPr>
              <a:t>RADICULAR</a:t>
            </a:r>
            <a:r>
              <a:rPr lang="es-MX" sz="2000" i="1" u="sng" dirty="0">
                <a:latin typeface="Soberana Sans" panose="02000000000000000000" pitchFamily="50" charset="0"/>
                <a:ea typeface="Times New Roman" panose="02020603050405020304" pitchFamily="18" charset="0"/>
                <a:cs typeface="Arial" panose="020B0604020202020204" pitchFamily="34" charset="0"/>
              </a:rPr>
              <a:t>:</a:t>
            </a:r>
            <a:endParaRPr lang="es-MX" sz="2000" dirty="0">
              <a:latin typeface="Arial" panose="020B0604020202020204" pitchFamily="34" charset="0"/>
              <a:ea typeface="Times New Roman" panose="02020603050405020304" pitchFamily="18" charset="0"/>
              <a:cs typeface="Times New Roman" panose="02020603050405020304" pitchFamily="18" charset="0"/>
            </a:endParaRPr>
          </a:p>
          <a:p>
            <a:pPr marL="180340" algn="just">
              <a:spcAft>
                <a:spcPts val="0"/>
              </a:spcAft>
              <a:tabLst>
                <a:tab pos="495300" algn="l"/>
              </a:tabLst>
            </a:pPr>
            <a:r>
              <a:rPr lang="es-ES_tradnl" dirty="0">
                <a:latin typeface="Montserrat" panose="00000500000000000000" pitchFamily="2" charset="0"/>
                <a:ea typeface="Times New Roman" panose="02020603050405020304" pitchFamily="18" charset="0"/>
                <a:cs typeface="Arial" panose="020B0604020202020204" pitchFamily="34" charset="0"/>
              </a:rPr>
              <a:t>Marque con “X” en el espacio, si realizó la remoción de sarro y tártaro mediante raspado y alisado periodontal.</a:t>
            </a:r>
            <a:endParaRPr lang="es-MX" sz="3200" dirty="0">
              <a:latin typeface="Arial" panose="020B0604020202020204" pitchFamily="34" charset="0"/>
              <a:ea typeface="Times New Roman" panose="02020603050405020304" pitchFamily="18" charset="0"/>
              <a:cs typeface="Times New Roman" panose="02020603050405020304" pitchFamily="18" charset="0"/>
            </a:endParaRPr>
          </a:p>
          <a:p>
            <a:pPr marL="180340" algn="just">
              <a:spcAft>
                <a:spcPts val="0"/>
              </a:spcAft>
              <a:tabLst>
                <a:tab pos="495300" algn="l"/>
              </a:tabLst>
            </a:pPr>
            <a:r>
              <a:rPr lang="es-MX" dirty="0">
                <a:latin typeface="Montserrat Medium" panose="00000600000000000000" pitchFamily="2" charset="0"/>
                <a:ea typeface="Times New Roman" panose="02020603050405020304" pitchFamily="18" charset="0"/>
                <a:cs typeface="Arial" panose="020B0604020202020204" pitchFamily="34" charset="0"/>
              </a:rPr>
              <a:t> </a:t>
            </a:r>
            <a:endParaRPr lang="es-MX" sz="3200" dirty="0">
              <a:latin typeface="Arial" panose="020B0604020202020204" pitchFamily="34" charset="0"/>
              <a:ea typeface="Times New Roman" panose="02020603050405020304" pitchFamily="18" charset="0"/>
              <a:cs typeface="Times New Roman" panose="02020603050405020304" pitchFamily="18" charset="0"/>
            </a:endParaRPr>
          </a:p>
          <a:p>
            <a:pPr marL="180340" algn="just">
              <a:spcAft>
                <a:spcPts val="0"/>
              </a:spcAft>
              <a:tabLst>
                <a:tab pos="495300" algn="l"/>
              </a:tabLst>
            </a:pPr>
            <a:r>
              <a:rPr lang="es-MX" sz="2000" i="1" u="sng" dirty="0">
                <a:latin typeface="Montserrat Medium" panose="00000600000000000000" pitchFamily="2" charset="0"/>
                <a:ea typeface="Times New Roman" panose="02020603050405020304" pitchFamily="18" charset="0"/>
                <a:cs typeface="Arial" panose="020B0604020202020204" pitchFamily="34" charset="0"/>
              </a:rPr>
              <a:t>REVISIÓN </a:t>
            </a:r>
            <a:r>
              <a:rPr lang="es-MX" sz="2000" i="1" u="sng" dirty="0">
                <a:solidFill>
                  <a:srgbClr val="FF0000"/>
                </a:solidFill>
                <a:latin typeface="Montserrat Medium" panose="00000600000000000000" pitchFamily="2" charset="0"/>
                <a:ea typeface="Times New Roman" panose="02020603050405020304" pitchFamily="18" charset="0"/>
                <a:cs typeface="Arial" panose="020B0604020202020204" pitchFamily="34" charset="0"/>
              </a:rPr>
              <a:t>E INSTRUCCIÓN </a:t>
            </a:r>
            <a:r>
              <a:rPr lang="es-MX" sz="2000" i="1" u="sng" dirty="0">
                <a:latin typeface="Montserrat Medium" panose="00000600000000000000" pitchFamily="2" charset="0"/>
                <a:ea typeface="Times New Roman" panose="02020603050405020304" pitchFamily="18" charset="0"/>
                <a:cs typeface="Arial" panose="020B0604020202020204" pitchFamily="34" charset="0"/>
              </a:rPr>
              <a:t>DE HIGIENE DE PRÓTESIS:</a:t>
            </a:r>
            <a:endParaRPr lang="es-MX" sz="2000" dirty="0">
              <a:latin typeface="Arial" panose="020B0604020202020204" pitchFamily="34" charset="0"/>
              <a:ea typeface="Times New Roman" panose="02020603050405020304" pitchFamily="18" charset="0"/>
              <a:cs typeface="Times New Roman" panose="02020603050405020304" pitchFamily="18" charset="0"/>
            </a:endParaRPr>
          </a:p>
          <a:p>
            <a:pPr marL="180340" algn="just">
              <a:spcAft>
                <a:spcPts val="0"/>
              </a:spcAft>
              <a:tabLst>
                <a:tab pos="495300" algn="l"/>
              </a:tabLst>
            </a:pPr>
            <a:r>
              <a:rPr lang="es-ES_tradnl" dirty="0">
                <a:latin typeface="Montserrat" panose="00000500000000000000" pitchFamily="2" charset="0"/>
                <a:ea typeface="Times New Roman" panose="02020603050405020304" pitchFamily="18" charset="0"/>
                <a:cs typeface="Arial" panose="020B0604020202020204" pitchFamily="34" charset="0"/>
              </a:rPr>
              <a:t>Marque con “X” en el espacio, si realizó la exploración y brindó información sobre los cuidados de prótesis bucales</a:t>
            </a:r>
            <a:r>
              <a:rPr lang="es-ES_tradnl" dirty="0" smtClean="0">
                <a:latin typeface="Montserrat" panose="00000500000000000000" pitchFamily="2" charset="0"/>
                <a:ea typeface="Times New Roman" panose="02020603050405020304" pitchFamily="18" charset="0"/>
                <a:cs typeface="Arial" panose="020B0604020202020204" pitchFamily="34" charset="0"/>
              </a:rPr>
              <a:t>.</a:t>
            </a:r>
          </a:p>
        </p:txBody>
      </p:sp>
      <p:sp>
        <p:nvSpPr>
          <p:cNvPr id="7" name="Rectángulo 6"/>
          <p:cNvSpPr/>
          <p:nvPr/>
        </p:nvSpPr>
        <p:spPr>
          <a:xfrm>
            <a:off x="542544" y="4212375"/>
            <a:ext cx="10841736" cy="954107"/>
          </a:xfrm>
          <a:prstGeom prst="rect">
            <a:avLst/>
          </a:prstGeom>
        </p:spPr>
        <p:txBody>
          <a:bodyPr wrap="square">
            <a:spAutoFit/>
          </a:bodyPr>
          <a:lstStyle/>
          <a:p>
            <a:pPr algn="just">
              <a:spcAft>
                <a:spcPts val="0"/>
              </a:spcAft>
              <a:tabLst>
                <a:tab pos="495300" algn="l"/>
              </a:tabLst>
            </a:pPr>
            <a:r>
              <a:rPr lang="es-MX" sz="2000" i="1" u="sng" dirty="0">
                <a:latin typeface="Montserrat Medium" panose="00000600000000000000" pitchFamily="2" charset="0"/>
                <a:ea typeface="Times New Roman" panose="02020603050405020304" pitchFamily="18" charset="0"/>
                <a:cs typeface="Arial" panose="020B0604020202020204" pitchFamily="34" charset="0"/>
              </a:rPr>
              <a:t>INSTRUCCIÓN </a:t>
            </a:r>
            <a:r>
              <a:rPr lang="es-MX" sz="2000" i="1" u="sng" dirty="0">
                <a:solidFill>
                  <a:srgbClr val="FF0000"/>
                </a:solidFill>
                <a:latin typeface="Montserrat Medium" panose="00000600000000000000" pitchFamily="2" charset="0"/>
                <a:ea typeface="Times New Roman" panose="02020603050405020304" pitchFamily="18" charset="0"/>
                <a:cs typeface="Arial" panose="020B0604020202020204" pitchFamily="34" charset="0"/>
              </a:rPr>
              <a:t>DE</a:t>
            </a:r>
            <a:r>
              <a:rPr lang="es-MX" sz="2000" i="1" u="sng" dirty="0">
                <a:latin typeface="Montserrat Medium" panose="00000600000000000000" pitchFamily="2" charset="0"/>
                <a:ea typeface="Times New Roman" panose="02020603050405020304" pitchFamily="18" charset="0"/>
                <a:cs typeface="Arial" panose="020B0604020202020204" pitchFamily="34" charset="0"/>
              </a:rPr>
              <a:t> AUTOEXAMEN CAVIDAD BUCAL:</a:t>
            </a:r>
            <a:endParaRPr lang="es-MX" sz="2000" dirty="0">
              <a:latin typeface="Arial" panose="020B0604020202020204" pitchFamily="34" charset="0"/>
              <a:ea typeface="Times New Roman" panose="02020603050405020304" pitchFamily="18" charset="0"/>
              <a:cs typeface="Times New Roman" panose="02020603050405020304" pitchFamily="18" charset="0"/>
            </a:endParaRPr>
          </a:p>
          <a:p>
            <a:pPr algn="just">
              <a:spcAft>
                <a:spcPts val="0"/>
              </a:spcAft>
              <a:tabLst>
                <a:tab pos="495300" algn="l"/>
              </a:tabLst>
            </a:pPr>
            <a:r>
              <a:rPr lang="es-ES_tradnl" dirty="0">
                <a:latin typeface="Montserrat" panose="00000500000000000000" pitchFamily="2" charset="0"/>
                <a:ea typeface="Times New Roman" panose="02020603050405020304" pitchFamily="18" charset="0"/>
                <a:cs typeface="Arial" panose="020B0604020202020204" pitchFamily="34" charset="0"/>
              </a:rPr>
              <a:t>Marque con “X” en el espacio, si enseño y la persona practicó la autoexploración de la cavidad bucal para la detección oportuna de lesiones.</a:t>
            </a:r>
            <a:endParaRPr lang="es-MX" sz="3200" dirty="0">
              <a:effectLst/>
              <a:latin typeface="Arial" panose="020B0604020202020204" pitchFamily="34" charset="0"/>
              <a:ea typeface="Times New Roman" panose="02020603050405020304" pitchFamily="18" charset="0"/>
              <a:cs typeface="Times New Roman" panose="02020603050405020304" pitchFamily="18" charset="0"/>
            </a:endParaRPr>
          </a:p>
        </p:txBody>
      </p:sp>
      <p:sp>
        <p:nvSpPr>
          <p:cNvPr id="8" name="Rectángulo 7"/>
          <p:cNvSpPr/>
          <p:nvPr/>
        </p:nvSpPr>
        <p:spPr>
          <a:xfrm>
            <a:off x="359664" y="5444913"/>
            <a:ext cx="11024616" cy="954107"/>
          </a:xfrm>
          <a:prstGeom prst="rect">
            <a:avLst/>
          </a:prstGeom>
        </p:spPr>
        <p:txBody>
          <a:bodyPr wrap="square">
            <a:spAutoFit/>
          </a:bodyPr>
          <a:lstStyle/>
          <a:p>
            <a:pPr marL="180340" algn="just">
              <a:spcAft>
                <a:spcPts val="0"/>
              </a:spcAft>
              <a:tabLst>
                <a:tab pos="495300" algn="l"/>
              </a:tabLst>
            </a:pPr>
            <a:r>
              <a:rPr lang="es-MX" sz="2000" i="1" u="sng" dirty="0">
                <a:solidFill>
                  <a:srgbClr val="FF0000"/>
                </a:solidFill>
                <a:latin typeface="Montserrat Medium" panose="00000600000000000000" pitchFamily="2" charset="0"/>
                <a:ea typeface="Times New Roman" panose="02020603050405020304" pitchFamily="18" charset="0"/>
                <a:cs typeface="Arial" panose="020B0604020202020204" pitchFamily="34" charset="0"/>
              </a:rPr>
              <a:t>OBTURACIÓN </a:t>
            </a:r>
            <a:r>
              <a:rPr lang="es-MX" sz="2000" i="1" u="sng" strike="sngStrike" dirty="0">
                <a:solidFill>
                  <a:srgbClr val="FF0000"/>
                </a:solidFill>
                <a:latin typeface="Montserrat Medium" panose="00000600000000000000" pitchFamily="2" charset="0"/>
                <a:ea typeface="Times New Roman" panose="02020603050405020304" pitchFamily="18" charset="0"/>
                <a:cs typeface="Arial" panose="020B0604020202020204" pitchFamily="34" charset="0"/>
              </a:rPr>
              <a:t>MATERIAL</a:t>
            </a:r>
            <a:r>
              <a:rPr lang="es-MX" sz="2000" i="1" u="sng" dirty="0">
                <a:solidFill>
                  <a:srgbClr val="FF0000"/>
                </a:solidFill>
                <a:latin typeface="Montserrat Medium" panose="00000600000000000000" pitchFamily="2" charset="0"/>
                <a:ea typeface="Times New Roman" panose="02020603050405020304" pitchFamily="18" charset="0"/>
                <a:cs typeface="Arial" panose="020B0604020202020204" pitchFamily="34" charset="0"/>
              </a:rPr>
              <a:t> </a:t>
            </a:r>
            <a:r>
              <a:rPr lang="es-MX" sz="2000" i="1" u="sng" dirty="0">
                <a:latin typeface="Montserrat Medium" panose="00000600000000000000" pitchFamily="2" charset="0"/>
                <a:ea typeface="Times New Roman" panose="02020603050405020304" pitchFamily="18" charset="0"/>
                <a:cs typeface="Arial" panose="020B0604020202020204" pitchFamily="34" charset="0"/>
              </a:rPr>
              <a:t>TEMPORAL </a:t>
            </a:r>
            <a:endParaRPr lang="es-MX" sz="2000" dirty="0">
              <a:latin typeface="Arial" panose="020B0604020202020204" pitchFamily="34" charset="0"/>
              <a:ea typeface="Times New Roman" panose="02020603050405020304" pitchFamily="18" charset="0"/>
              <a:cs typeface="Times New Roman" panose="02020603050405020304" pitchFamily="18" charset="0"/>
            </a:endParaRPr>
          </a:p>
          <a:p>
            <a:pPr marL="450215" algn="just">
              <a:spcAft>
                <a:spcPts val="0"/>
              </a:spcAft>
              <a:tabLst>
                <a:tab pos="495300" algn="l"/>
              </a:tabLst>
            </a:pPr>
            <a:r>
              <a:rPr lang="es-ES_tradnl" dirty="0">
                <a:latin typeface="Montserrat" panose="00000500000000000000" pitchFamily="2" charset="0"/>
                <a:ea typeface="Times New Roman" panose="02020603050405020304" pitchFamily="18" charset="0"/>
                <a:cs typeface="Arial" panose="020B0604020202020204" pitchFamily="34" charset="0"/>
              </a:rPr>
              <a:t>Aplicación de material que se usa como medio para el cierre y protección, por un lapso, entre las visitas, o como un recurso para sellar medicamentos en el interior de la cavidad.</a:t>
            </a:r>
            <a:endParaRPr lang="es-MX" sz="3200" dirty="0">
              <a:effectLst/>
              <a:latin typeface="Arial" panose="020B0604020202020204" pitchFamily="34" charset="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4477228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p:cNvPicPr>
            <a:picLocks noChangeAspect="1"/>
          </p:cNvPicPr>
          <p:nvPr/>
        </p:nvPicPr>
        <p:blipFill>
          <a:blip r:embed="rId2"/>
          <a:stretch>
            <a:fillRect/>
          </a:stretch>
        </p:blipFill>
        <p:spPr>
          <a:xfrm>
            <a:off x="1942147" y="568261"/>
            <a:ext cx="7667625" cy="5648325"/>
          </a:xfrm>
          <a:prstGeom prst="rect">
            <a:avLst/>
          </a:prstGeom>
        </p:spPr>
      </p:pic>
    </p:spTree>
    <p:extLst>
      <p:ext uri="{BB962C8B-B14F-4D97-AF65-F5344CB8AC3E}">
        <p14:creationId xmlns:p14="http://schemas.microsoft.com/office/powerpoint/2010/main" val="271867904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p:cNvPicPr>
            <a:picLocks noChangeAspect="1"/>
          </p:cNvPicPr>
          <p:nvPr/>
        </p:nvPicPr>
        <p:blipFill>
          <a:blip r:embed="rId2"/>
          <a:stretch>
            <a:fillRect/>
          </a:stretch>
        </p:blipFill>
        <p:spPr>
          <a:xfrm>
            <a:off x="396048" y="0"/>
            <a:ext cx="11719752" cy="6858000"/>
          </a:xfrm>
          <a:prstGeom prst="rect">
            <a:avLst/>
          </a:prstGeom>
        </p:spPr>
      </p:pic>
    </p:spTree>
    <p:extLst>
      <p:ext uri="{BB962C8B-B14F-4D97-AF65-F5344CB8AC3E}">
        <p14:creationId xmlns:p14="http://schemas.microsoft.com/office/powerpoint/2010/main" val="154836648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MX" dirty="0" smtClean="0"/>
              <a:t>Atención por consumo de sustancias psicoactivas</a:t>
            </a:r>
            <a:endParaRPr lang="es-MX" dirty="0"/>
          </a:p>
        </p:txBody>
      </p:sp>
      <p:pic>
        <p:nvPicPr>
          <p:cNvPr id="5" name="Imagen 4"/>
          <p:cNvPicPr>
            <a:picLocks noChangeAspect="1"/>
          </p:cNvPicPr>
          <p:nvPr/>
        </p:nvPicPr>
        <p:blipFill>
          <a:blip r:embed="rId2"/>
          <a:stretch>
            <a:fillRect/>
          </a:stretch>
        </p:blipFill>
        <p:spPr>
          <a:xfrm>
            <a:off x="1799462" y="1875790"/>
            <a:ext cx="7945365" cy="4322430"/>
          </a:xfrm>
          <a:prstGeom prst="rect">
            <a:avLst/>
          </a:prstGeom>
        </p:spPr>
      </p:pic>
    </p:spTree>
    <p:extLst>
      <p:ext uri="{BB962C8B-B14F-4D97-AF65-F5344CB8AC3E}">
        <p14:creationId xmlns:p14="http://schemas.microsoft.com/office/powerpoint/2010/main" val="416479647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p:cNvPicPr>
            <a:picLocks noChangeAspect="1"/>
          </p:cNvPicPr>
          <p:nvPr/>
        </p:nvPicPr>
        <p:blipFill>
          <a:blip r:embed="rId2"/>
          <a:stretch>
            <a:fillRect/>
          </a:stretch>
        </p:blipFill>
        <p:spPr>
          <a:xfrm>
            <a:off x="473202" y="0"/>
            <a:ext cx="11606022" cy="6858000"/>
          </a:xfrm>
          <a:prstGeom prst="rect">
            <a:avLst/>
          </a:prstGeom>
        </p:spPr>
      </p:pic>
    </p:spTree>
    <p:extLst>
      <p:ext uri="{BB962C8B-B14F-4D97-AF65-F5344CB8AC3E}">
        <p14:creationId xmlns:p14="http://schemas.microsoft.com/office/powerpoint/2010/main" val="357736409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MX" dirty="0" smtClean="0"/>
              <a:t>Métodos entregados por grupo de edad</a:t>
            </a:r>
            <a:endParaRPr lang="es-MX" dirty="0"/>
          </a:p>
        </p:txBody>
      </p:sp>
      <p:pic>
        <p:nvPicPr>
          <p:cNvPr id="5" name="Imagen 4"/>
          <p:cNvPicPr>
            <a:picLocks noChangeAspect="1"/>
          </p:cNvPicPr>
          <p:nvPr/>
        </p:nvPicPr>
        <p:blipFill>
          <a:blip r:embed="rId2"/>
          <a:stretch>
            <a:fillRect/>
          </a:stretch>
        </p:blipFill>
        <p:spPr>
          <a:xfrm>
            <a:off x="1539430" y="1875790"/>
            <a:ext cx="4678490" cy="4520254"/>
          </a:xfrm>
          <a:prstGeom prst="rect">
            <a:avLst/>
          </a:prstGeom>
        </p:spPr>
      </p:pic>
      <p:pic>
        <p:nvPicPr>
          <p:cNvPr id="6" name="Imagen 5"/>
          <p:cNvPicPr>
            <a:picLocks noChangeAspect="1"/>
          </p:cNvPicPr>
          <p:nvPr/>
        </p:nvPicPr>
        <p:blipFill>
          <a:blip r:embed="rId3"/>
          <a:stretch>
            <a:fillRect/>
          </a:stretch>
        </p:blipFill>
        <p:spPr>
          <a:xfrm>
            <a:off x="6857518" y="2762634"/>
            <a:ext cx="4948402" cy="2403726"/>
          </a:xfrm>
          <a:prstGeom prst="rect">
            <a:avLst/>
          </a:prstGeom>
        </p:spPr>
      </p:pic>
    </p:spTree>
    <p:extLst>
      <p:ext uri="{BB962C8B-B14F-4D97-AF65-F5344CB8AC3E}">
        <p14:creationId xmlns:p14="http://schemas.microsoft.com/office/powerpoint/2010/main" val="104700700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p:cNvPicPr>
            <a:picLocks noChangeAspect="1"/>
          </p:cNvPicPr>
          <p:nvPr/>
        </p:nvPicPr>
        <p:blipFill>
          <a:blip r:embed="rId2"/>
          <a:stretch>
            <a:fillRect/>
          </a:stretch>
        </p:blipFill>
        <p:spPr>
          <a:xfrm>
            <a:off x="406908" y="0"/>
            <a:ext cx="11681460" cy="6850788"/>
          </a:xfrm>
          <a:prstGeom prst="rect">
            <a:avLst/>
          </a:prstGeom>
        </p:spPr>
      </p:pic>
    </p:spTree>
    <p:extLst>
      <p:ext uri="{BB962C8B-B14F-4D97-AF65-F5344CB8AC3E}">
        <p14:creationId xmlns:p14="http://schemas.microsoft.com/office/powerpoint/2010/main" val="280861407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FF8B389-081E-A241-9DC9-5F64D5E73FB3}"/>
              </a:ext>
            </a:extLst>
          </p:cNvPr>
          <p:cNvSpPr>
            <a:spLocks noGrp="1"/>
          </p:cNvSpPr>
          <p:nvPr>
            <p:ph type="title"/>
          </p:nvPr>
        </p:nvSpPr>
        <p:spPr/>
        <p:txBody>
          <a:bodyPr/>
          <a:lstStyle/>
          <a:p>
            <a:r>
              <a:rPr lang="es-MX" dirty="0" smtClean="0"/>
              <a:t>Formatos e</a:t>
            </a:r>
            <a:br>
              <a:rPr lang="es-MX" dirty="0" smtClean="0"/>
            </a:br>
            <a:r>
              <a:rPr lang="es-MX" dirty="0" smtClean="0"/>
              <a:t>instructivos</a:t>
            </a:r>
            <a:br>
              <a:rPr lang="es-MX" dirty="0" smtClean="0"/>
            </a:br>
            <a:r>
              <a:rPr lang="es-MX" dirty="0" smtClean="0"/>
              <a:t>SINBA-SIS 2022</a:t>
            </a:r>
            <a:endParaRPr lang="es-MX" dirty="0"/>
          </a:p>
        </p:txBody>
      </p:sp>
      <p:sp>
        <p:nvSpPr>
          <p:cNvPr id="12" name="Rectángulo 11"/>
          <p:cNvSpPr/>
          <p:nvPr/>
        </p:nvSpPr>
        <p:spPr>
          <a:xfrm>
            <a:off x="125347" y="3279422"/>
            <a:ext cx="6622474" cy="369332"/>
          </a:xfrm>
          <a:prstGeom prst="rect">
            <a:avLst/>
          </a:prstGeom>
        </p:spPr>
        <p:txBody>
          <a:bodyPr wrap="square">
            <a:spAutoFit/>
          </a:bodyPr>
          <a:lstStyle/>
          <a:p>
            <a:r>
              <a:rPr lang="es-MX" b="1" dirty="0" smtClean="0">
                <a:solidFill>
                  <a:srgbClr val="0070C0"/>
                </a:solidFill>
              </a:rPr>
              <a:t>http</a:t>
            </a:r>
            <a:r>
              <a:rPr lang="es-MX" b="1" dirty="0">
                <a:solidFill>
                  <a:srgbClr val="0070C0"/>
                </a:solidFill>
              </a:rPr>
              <a:t>://</a:t>
            </a:r>
            <a:r>
              <a:rPr lang="es-MX" b="1" dirty="0" smtClean="0">
                <a:solidFill>
                  <a:srgbClr val="0070C0"/>
                </a:solidFill>
              </a:rPr>
              <a:t>www.dgis.salud.gob.mx/contenidos/sis/formatos2022.html</a:t>
            </a:r>
            <a:endParaRPr lang="es-MX" b="1" dirty="0">
              <a:solidFill>
                <a:srgbClr val="0070C0"/>
              </a:solidFill>
            </a:endParaRPr>
          </a:p>
        </p:txBody>
      </p:sp>
      <p:pic>
        <p:nvPicPr>
          <p:cNvPr id="5" name="Imagen 4"/>
          <p:cNvPicPr>
            <a:picLocks noChangeAspect="1"/>
          </p:cNvPicPr>
          <p:nvPr/>
        </p:nvPicPr>
        <p:blipFill>
          <a:blip r:embed="rId3"/>
          <a:stretch>
            <a:fillRect/>
          </a:stretch>
        </p:blipFill>
        <p:spPr>
          <a:xfrm>
            <a:off x="7049194" y="1351824"/>
            <a:ext cx="5038725" cy="5162550"/>
          </a:xfrm>
          <a:prstGeom prst="rect">
            <a:avLst/>
          </a:prstGeom>
        </p:spPr>
      </p:pic>
      <p:pic>
        <p:nvPicPr>
          <p:cNvPr id="9" name="Imagen 8"/>
          <p:cNvPicPr>
            <a:picLocks noChangeAspect="1"/>
          </p:cNvPicPr>
          <p:nvPr/>
        </p:nvPicPr>
        <p:blipFill>
          <a:blip r:embed="rId4"/>
          <a:stretch>
            <a:fillRect/>
          </a:stretch>
        </p:blipFill>
        <p:spPr>
          <a:xfrm>
            <a:off x="7049194" y="113574"/>
            <a:ext cx="5038725" cy="1238250"/>
          </a:xfrm>
          <a:prstGeom prst="rect">
            <a:avLst/>
          </a:prstGeom>
        </p:spPr>
      </p:pic>
    </p:spTree>
    <p:extLst>
      <p:ext uri="{BB962C8B-B14F-4D97-AF65-F5344CB8AC3E}">
        <p14:creationId xmlns:p14="http://schemas.microsoft.com/office/powerpoint/2010/main" val="413174688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MX" dirty="0" smtClean="0"/>
              <a:t>Detecciones gerontológicas</a:t>
            </a:r>
            <a:endParaRPr lang="es-MX" dirty="0"/>
          </a:p>
        </p:txBody>
      </p:sp>
      <p:sp>
        <p:nvSpPr>
          <p:cNvPr id="5" name="Rectángulo 4"/>
          <p:cNvSpPr/>
          <p:nvPr/>
        </p:nvSpPr>
        <p:spPr>
          <a:xfrm>
            <a:off x="430167" y="1875790"/>
            <a:ext cx="11326586" cy="3308598"/>
          </a:xfrm>
          <a:prstGeom prst="rect">
            <a:avLst/>
          </a:prstGeom>
        </p:spPr>
        <p:txBody>
          <a:bodyPr wrap="square">
            <a:spAutoFit/>
          </a:bodyPr>
          <a:lstStyle/>
          <a:p>
            <a:pPr algn="just">
              <a:spcBef>
                <a:spcPts val="1800"/>
              </a:spcBef>
              <a:spcAft>
                <a:spcPts val="600"/>
              </a:spcAft>
              <a:tabLst>
                <a:tab pos="3493135" algn="l"/>
              </a:tabLst>
            </a:pPr>
            <a:r>
              <a:rPr lang="es-ES" sz="2000" dirty="0">
                <a:solidFill>
                  <a:srgbClr val="000000"/>
                </a:solidFill>
                <a:latin typeface="Montserrat Medium" panose="00000600000000000000" pitchFamily="2" charset="0"/>
                <a:cs typeface="Times New Roman" panose="02020603050405020304" pitchFamily="18" charset="0"/>
              </a:rPr>
              <a:t>DETECCIONES EN </a:t>
            </a:r>
            <a:r>
              <a:rPr lang="es-ES" sz="2000" strike="sngStrike" dirty="0">
                <a:solidFill>
                  <a:srgbClr val="FF0000"/>
                </a:solidFill>
                <a:latin typeface="Montserrat Medium" panose="00000600000000000000" pitchFamily="2" charset="0"/>
                <a:cs typeface="Times New Roman" panose="02020603050405020304" pitchFamily="18" charset="0"/>
              </a:rPr>
              <a:t>ADULTOS</a:t>
            </a:r>
            <a:r>
              <a:rPr lang="es-ES" sz="2000" dirty="0">
                <a:solidFill>
                  <a:srgbClr val="FF0000"/>
                </a:solidFill>
                <a:latin typeface="Montserrat Medium" panose="00000600000000000000" pitchFamily="2" charset="0"/>
                <a:cs typeface="Times New Roman" panose="02020603050405020304" pitchFamily="18" charset="0"/>
              </a:rPr>
              <a:t> PERSONAS </a:t>
            </a:r>
            <a:r>
              <a:rPr lang="es-ES" sz="2000" dirty="0">
                <a:solidFill>
                  <a:srgbClr val="000000"/>
                </a:solidFill>
                <a:latin typeface="Montserrat Medium" panose="00000600000000000000" pitchFamily="2" charset="0"/>
                <a:cs typeface="Times New Roman" panose="02020603050405020304" pitchFamily="18" charset="0"/>
              </a:rPr>
              <a:t>MAYORES</a:t>
            </a:r>
            <a:endParaRPr lang="es-MX" sz="2000" b="1" dirty="0">
              <a:latin typeface="Arial" panose="020B0604020202020204" pitchFamily="34" charset="0"/>
              <a:cs typeface="Times New Roman" panose="02020603050405020304" pitchFamily="18" charset="0"/>
            </a:endParaRPr>
          </a:p>
          <a:p>
            <a:pPr algn="just">
              <a:spcAft>
                <a:spcPts val="0"/>
              </a:spcAft>
              <a:tabLst>
                <a:tab pos="2857500" algn="l"/>
              </a:tabLst>
            </a:pPr>
            <a:r>
              <a:rPr lang="es-MX" sz="2000" b="1" i="1" dirty="0">
                <a:latin typeface="Montserrat Medium" panose="00000600000000000000" pitchFamily="2" charset="0"/>
                <a:ea typeface="Times New Roman" panose="02020603050405020304" pitchFamily="18" charset="0"/>
                <a:cs typeface="Arial" panose="020B0604020202020204" pitchFamily="34" charset="0"/>
              </a:rPr>
              <a:t> </a:t>
            </a:r>
            <a:r>
              <a:rPr lang="es-MX" sz="2000" b="1" i="1" u="sng" dirty="0" smtClean="0">
                <a:latin typeface="Montserrat Medium" panose="00000600000000000000" pitchFamily="2" charset="0"/>
                <a:ea typeface="Times New Roman" panose="02020603050405020304" pitchFamily="18" charset="0"/>
                <a:cs typeface="Arial" panose="020B0604020202020204" pitchFamily="34" charset="0"/>
              </a:rPr>
              <a:t>EN </a:t>
            </a:r>
            <a:r>
              <a:rPr lang="es-MX" sz="2000" b="1" i="1" u="sng" dirty="0">
                <a:latin typeface="Montserrat Medium" panose="00000600000000000000" pitchFamily="2" charset="0"/>
                <a:ea typeface="Times New Roman" panose="02020603050405020304" pitchFamily="18" charset="0"/>
                <a:cs typeface="Arial" panose="020B0604020202020204" pitchFamily="34" charset="0"/>
              </a:rPr>
              <a:t>PERSONAS DE 60 Y MÁS AÑOS DE </a:t>
            </a:r>
            <a:r>
              <a:rPr lang="es-MX" sz="2000" b="1" i="1" u="sng" dirty="0" smtClean="0">
                <a:latin typeface="Montserrat Medium" panose="00000600000000000000" pitchFamily="2" charset="0"/>
                <a:ea typeface="Times New Roman" panose="02020603050405020304" pitchFamily="18" charset="0"/>
                <a:cs typeface="Arial" panose="020B0604020202020204" pitchFamily="34" charset="0"/>
              </a:rPr>
              <a:t>EDAD</a:t>
            </a:r>
          </a:p>
          <a:p>
            <a:pPr algn="just">
              <a:spcAft>
                <a:spcPts val="0"/>
              </a:spcAft>
              <a:tabLst>
                <a:tab pos="2857500" algn="l"/>
              </a:tabLst>
            </a:pPr>
            <a:endParaRPr lang="es-MX" sz="2000" dirty="0">
              <a:latin typeface="Arial" panose="020B0604020202020204" pitchFamily="34" charset="0"/>
              <a:ea typeface="Times New Roman" panose="02020603050405020304" pitchFamily="18" charset="0"/>
              <a:cs typeface="Times New Roman" panose="02020603050405020304" pitchFamily="18" charset="0"/>
            </a:endParaRPr>
          </a:p>
          <a:p>
            <a:pPr algn="just">
              <a:spcAft>
                <a:spcPts val="0"/>
              </a:spcAft>
              <a:tabLst>
                <a:tab pos="2857500" algn="l"/>
              </a:tabLst>
            </a:pPr>
            <a:r>
              <a:rPr lang="es-MX" dirty="0">
                <a:latin typeface="Montserrat" panose="00000500000000000000" pitchFamily="2" charset="0"/>
                <a:ea typeface="Times New Roman" panose="02020603050405020304" pitchFamily="18" charset="0"/>
                <a:cs typeface="Arial" panose="020B0604020202020204" pitchFamily="34" charset="0"/>
              </a:rPr>
              <a:t>Si es la primera vez en el año que la persona de 60 y más años de edad acude a la unidad realice el tamizaje previo a la detección.</a:t>
            </a:r>
            <a:endParaRPr lang="es-MX" sz="3200" dirty="0">
              <a:latin typeface="Arial" panose="020B0604020202020204" pitchFamily="34" charset="0"/>
              <a:ea typeface="Times New Roman" panose="02020603050405020304" pitchFamily="18" charset="0"/>
              <a:cs typeface="Times New Roman" panose="02020603050405020304" pitchFamily="18" charset="0"/>
            </a:endParaRPr>
          </a:p>
          <a:p>
            <a:pPr algn="just">
              <a:spcAft>
                <a:spcPts val="0"/>
              </a:spcAft>
              <a:tabLst>
                <a:tab pos="2857500" algn="l"/>
              </a:tabLst>
            </a:pPr>
            <a:r>
              <a:rPr lang="es-MX" dirty="0">
                <a:latin typeface="Montserrat" panose="00000500000000000000" pitchFamily="2" charset="0"/>
                <a:ea typeface="Times New Roman" panose="02020603050405020304" pitchFamily="18" charset="0"/>
                <a:cs typeface="Arial" panose="020B0604020202020204" pitchFamily="34" charset="0"/>
              </a:rPr>
              <a:t> </a:t>
            </a:r>
            <a:endParaRPr lang="es-MX" sz="3200" dirty="0">
              <a:latin typeface="Arial" panose="020B0604020202020204" pitchFamily="34" charset="0"/>
              <a:ea typeface="Times New Roman" panose="02020603050405020304" pitchFamily="18" charset="0"/>
              <a:cs typeface="Times New Roman" panose="02020603050405020304" pitchFamily="18" charset="0"/>
            </a:endParaRPr>
          </a:p>
          <a:p>
            <a:pPr algn="just">
              <a:spcAft>
                <a:spcPts val="0"/>
              </a:spcAft>
              <a:tabLst>
                <a:tab pos="2857500" algn="l"/>
              </a:tabLst>
            </a:pPr>
            <a:r>
              <a:rPr lang="es-MX" b="1" dirty="0">
                <a:latin typeface="Montserrat" panose="00000500000000000000" pitchFamily="2" charset="0"/>
                <a:ea typeface="Times New Roman" panose="02020603050405020304" pitchFamily="18" charset="0"/>
                <a:cs typeface="Arial" panose="020B0604020202020204" pitchFamily="34" charset="0"/>
              </a:rPr>
              <a:t>Nota:</a:t>
            </a:r>
            <a:r>
              <a:rPr lang="es-MX" dirty="0">
                <a:latin typeface="Montserrat" panose="00000500000000000000" pitchFamily="2" charset="0"/>
                <a:ea typeface="Times New Roman" panose="02020603050405020304" pitchFamily="18" charset="0"/>
                <a:cs typeface="Arial" panose="020B0604020202020204" pitchFamily="34" charset="0"/>
              </a:rPr>
              <a:t> Pueden incrementarse en la 3a semana de octubre de cada año, debido a que se realizan detecciones en forma masiva durante la Semana de Salud para Gente Grande (SSGG).</a:t>
            </a:r>
            <a:endParaRPr lang="es-MX" sz="3200" dirty="0">
              <a:latin typeface="Arial" panose="020B0604020202020204" pitchFamily="34" charset="0"/>
              <a:ea typeface="Times New Roman" panose="02020603050405020304" pitchFamily="18" charset="0"/>
              <a:cs typeface="Times New Roman" panose="02020603050405020304" pitchFamily="18" charset="0"/>
            </a:endParaRPr>
          </a:p>
          <a:p>
            <a:pPr algn="just">
              <a:spcAft>
                <a:spcPts val="0"/>
              </a:spcAft>
              <a:tabLst>
                <a:tab pos="2857500" algn="l"/>
              </a:tabLst>
            </a:pPr>
            <a:r>
              <a:rPr lang="es-MX" dirty="0">
                <a:latin typeface="Montserrat" panose="00000500000000000000" pitchFamily="2" charset="0"/>
                <a:ea typeface="Times New Roman" panose="02020603050405020304" pitchFamily="18" charset="0"/>
                <a:cs typeface="Arial" panose="020B0604020202020204" pitchFamily="34" charset="0"/>
              </a:rPr>
              <a:t> </a:t>
            </a:r>
            <a:endParaRPr lang="es-MX" sz="3200" dirty="0">
              <a:latin typeface="Arial" panose="020B0604020202020204" pitchFamily="34" charset="0"/>
              <a:ea typeface="Times New Roman" panose="02020603050405020304" pitchFamily="18" charset="0"/>
              <a:cs typeface="Times New Roman" panose="02020603050405020304" pitchFamily="18" charset="0"/>
            </a:endParaRPr>
          </a:p>
          <a:p>
            <a:pPr algn="just">
              <a:spcAft>
                <a:spcPts val="0"/>
              </a:spcAft>
              <a:tabLst>
                <a:tab pos="2857500" algn="l"/>
              </a:tabLst>
            </a:pPr>
            <a:r>
              <a:rPr lang="es-MX" dirty="0">
                <a:solidFill>
                  <a:srgbClr val="FF0000"/>
                </a:solidFill>
                <a:latin typeface="Montserrat" panose="00000500000000000000" pitchFamily="2" charset="0"/>
                <a:ea typeface="Times New Roman" panose="02020603050405020304" pitchFamily="18" charset="0"/>
                <a:cs typeface="Arial" panose="020B0604020202020204" pitchFamily="34" charset="0"/>
              </a:rPr>
              <a:t>Si las detecciones son realizadas por Licenciados de Gerontología, los resultados son: </a:t>
            </a:r>
            <a:r>
              <a:rPr lang="es-MX" b="1" dirty="0">
                <a:solidFill>
                  <a:srgbClr val="FF0000"/>
                </a:solidFill>
                <a:latin typeface="Montserrat" panose="00000500000000000000" pitchFamily="2" charset="0"/>
                <a:ea typeface="Times New Roman" panose="02020603050405020304" pitchFamily="18" charset="0"/>
                <a:cs typeface="Arial" panose="020B0604020202020204" pitchFamily="34" charset="0"/>
              </a:rPr>
              <a:t>Sin deterioro o Con deterioro;</a:t>
            </a:r>
            <a:r>
              <a:rPr lang="es-MX" dirty="0">
                <a:solidFill>
                  <a:srgbClr val="FF0000"/>
                </a:solidFill>
                <a:latin typeface="Montserrat" panose="00000500000000000000" pitchFamily="2" charset="0"/>
                <a:ea typeface="Times New Roman" panose="02020603050405020304" pitchFamily="18" charset="0"/>
                <a:cs typeface="Arial" panose="020B0604020202020204" pitchFamily="34" charset="0"/>
              </a:rPr>
              <a:t> para otro tipo de Personal son: </a:t>
            </a:r>
            <a:r>
              <a:rPr lang="es-MX" b="1" dirty="0">
                <a:solidFill>
                  <a:srgbClr val="FF0000"/>
                </a:solidFill>
                <a:latin typeface="Montserrat" panose="00000500000000000000" pitchFamily="2" charset="0"/>
                <a:ea typeface="Times New Roman" panose="02020603050405020304" pitchFamily="18" charset="0"/>
                <a:cs typeface="Arial" panose="020B0604020202020204" pitchFamily="34" charset="0"/>
              </a:rPr>
              <a:t>Negativo y Positivo</a:t>
            </a:r>
            <a:r>
              <a:rPr lang="es-MX" dirty="0">
                <a:solidFill>
                  <a:srgbClr val="FF0000"/>
                </a:solidFill>
                <a:latin typeface="Montserrat" panose="00000500000000000000" pitchFamily="2" charset="0"/>
                <a:ea typeface="Times New Roman" panose="02020603050405020304" pitchFamily="18" charset="0"/>
                <a:cs typeface="Arial" panose="020B0604020202020204" pitchFamily="34" charset="0"/>
              </a:rPr>
              <a:t>.</a:t>
            </a:r>
            <a:endParaRPr lang="es-MX" sz="3200" dirty="0">
              <a:effectLst/>
              <a:latin typeface="Arial" panose="020B0604020202020204" pitchFamily="34" charset="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75648016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381000" y="378783"/>
            <a:ext cx="11424920" cy="1325563"/>
          </a:xfrm>
        </p:spPr>
        <p:txBody>
          <a:bodyPr/>
          <a:lstStyle/>
          <a:p>
            <a:r>
              <a:rPr lang="es-MX" dirty="0" smtClean="0"/>
              <a:t>Detecciones gerontológicas</a:t>
            </a:r>
            <a:endParaRPr lang="es-MX" dirty="0"/>
          </a:p>
        </p:txBody>
      </p:sp>
      <p:graphicFrame>
        <p:nvGraphicFramePr>
          <p:cNvPr id="3" name="Tabla 2"/>
          <p:cNvGraphicFramePr>
            <a:graphicFrameLocks noGrp="1"/>
          </p:cNvGraphicFramePr>
          <p:nvPr>
            <p:extLst>
              <p:ext uri="{D42A27DB-BD31-4B8C-83A1-F6EECF244321}">
                <p14:modId xmlns:p14="http://schemas.microsoft.com/office/powerpoint/2010/main" val="1746380715"/>
              </p:ext>
            </p:extLst>
          </p:nvPr>
        </p:nvGraphicFramePr>
        <p:xfrm>
          <a:off x="1439363" y="1383156"/>
          <a:ext cx="9308194" cy="4958080"/>
        </p:xfrm>
        <a:graphic>
          <a:graphicData uri="http://schemas.openxmlformats.org/drawingml/2006/table">
            <a:tbl>
              <a:tblPr firstRow="1" bandRow="1">
                <a:tableStyleId>{F5AB1C69-6EDB-4FF4-983F-18BD219EF322}</a:tableStyleId>
              </a:tblPr>
              <a:tblGrid>
                <a:gridCol w="3184980">
                  <a:extLst>
                    <a:ext uri="{9D8B030D-6E8A-4147-A177-3AD203B41FA5}">
                      <a16:colId xmlns:a16="http://schemas.microsoft.com/office/drawing/2014/main" val="3837681212"/>
                    </a:ext>
                  </a:extLst>
                </a:gridCol>
                <a:gridCol w="6123214">
                  <a:extLst>
                    <a:ext uri="{9D8B030D-6E8A-4147-A177-3AD203B41FA5}">
                      <a16:colId xmlns:a16="http://schemas.microsoft.com/office/drawing/2014/main" val="2418357330"/>
                    </a:ext>
                  </a:extLst>
                </a:gridCol>
              </a:tblGrid>
              <a:tr h="370840">
                <a:tc>
                  <a:txBody>
                    <a:bodyPr/>
                    <a:lstStyle/>
                    <a:p>
                      <a:r>
                        <a:rPr lang="es-MX" dirty="0" smtClean="0"/>
                        <a:t>Detección</a:t>
                      </a:r>
                      <a:endParaRPr lang="es-MX" dirty="0"/>
                    </a:p>
                  </a:txBody>
                  <a:tcPr/>
                </a:tc>
                <a:tc>
                  <a:txBody>
                    <a:bodyPr/>
                    <a:lstStyle/>
                    <a:p>
                      <a:r>
                        <a:rPr lang="es-MX" dirty="0" smtClean="0"/>
                        <a:t>Instrumento</a:t>
                      </a:r>
                      <a:endParaRPr lang="es-MX" dirty="0"/>
                    </a:p>
                  </a:txBody>
                  <a:tcPr/>
                </a:tc>
                <a:extLst>
                  <a:ext uri="{0D108BD9-81ED-4DB2-BD59-A6C34878D82A}">
                    <a16:rowId xmlns:a16="http://schemas.microsoft.com/office/drawing/2014/main" val="3164119432"/>
                  </a:ext>
                </a:extLst>
              </a:tr>
              <a:tr h="370840">
                <a:tc>
                  <a:txBody>
                    <a:bodyPr/>
                    <a:lstStyle/>
                    <a:p>
                      <a:r>
                        <a:rPr lang="es-MX" sz="1800" i="1" u="sng" kern="1200" dirty="0" smtClean="0">
                          <a:solidFill>
                            <a:schemeClr val="dk1"/>
                          </a:solidFill>
                          <a:effectLst/>
                          <a:latin typeface="+mn-lt"/>
                          <a:ea typeface="+mn-ea"/>
                          <a:cs typeface="+mn-cs"/>
                        </a:rPr>
                        <a:t>DEPRESIÓN</a:t>
                      </a:r>
                      <a:endParaRPr lang="es-MX" sz="1800" dirty="0"/>
                    </a:p>
                  </a:txBody>
                  <a:tcPr/>
                </a:tc>
                <a:tc>
                  <a:txBody>
                    <a:bodyPr/>
                    <a:lstStyle/>
                    <a:p>
                      <a:r>
                        <a:rPr lang="es-MX" sz="1800" b="1" kern="1200" dirty="0" smtClean="0">
                          <a:solidFill>
                            <a:schemeClr val="dk1"/>
                          </a:solidFill>
                          <a:effectLst/>
                          <a:latin typeface="+mn-lt"/>
                          <a:ea typeface="+mn-ea"/>
                          <a:cs typeface="+mn-cs"/>
                        </a:rPr>
                        <a:t>Licenciado en Gerontología</a:t>
                      </a:r>
                      <a:r>
                        <a:rPr lang="es-MX" sz="1800" kern="1200" dirty="0" smtClean="0">
                          <a:solidFill>
                            <a:schemeClr val="dk1"/>
                          </a:solidFill>
                          <a:effectLst/>
                          <a:latin typeface="+mn-lt"/>
                          <a:ea typeface="+mn-ea"/>
                          <a:cs typeface="+mn-cs"/>
                        </a:rPr>
                        <a:t> “Escala Geriátrica de Depresión (GDS)” 15 preguntas; otro tipo de personal “Escala Geriátrica de Depresión (GDS)” 5 preguntas</a:t>
                      </a:r>
                      <a:endParaRPr lang="es-MX" sz="1800" dirty="0"/>
                    </a:p>
                  </a:txBody>
                  <a:tcPr/>
                </a:tc>
                <a:extLst>
                  <a:ext uri="{0D108BD9-81ED-4DB2-BD59-A6C34878D82A}">
                    <a16:rowId xmlns:a16="http://schemas.microsoft.com/office/drawing/2014/main" val="2184746913"/>
                  </a:ext>
                </a:extLst>
              </a:tr>
              <a:tr h="370840">
                <a:tc>
                  <a:txBody>
                    <a:bodyPr/>
                    <a:lstStyle/>
                    <a:p>
                      <a:r>
                        <a:rPr lang="es-MX" sz="1800" i="1" u="sng" kern="1200" dirty="0" smtClean="0">
                          <a:solidFill>
                            <a:schemeClr val="dk1"/>
                          </a:solidFill>
                          <a:effectLst/>
                          <a:latin typeface="+mn-lt"/>
                          <a:ea typeface="+mn-ea"/>
                          <a:cs typeface="+mn-cs"/>
                        </a:rPr>
                        <a:t>ALTERACIONES DE MEMORIA</a:t>
                      </a:r>
                      <a:endParaRPr lang="es-MX" sz="1800" dirty="0"/>
                    </a:p>
                  </a:txBody>
                  <a:tcPr/>
                </a:tc>
                <a:tc>
                  <a:txBody>
                    <a:bodyPr/>
                    <a:lstStyle/>
                    <a:p>
                      <a:r>
                        <a:rPr lang="es-MX" sz="1800" kern="1200" dirty="0" smtClean="0">
                          <a:solidFill>
                            <a:schemeClr val="dk1"/>
                          </a:solidFill>
                          <a:effectLst/>
                          <a:latin typeface="+mn-lt"/>
                          <a:ea typeface="+mn-ea"/>
                          <a:cs typeface="+mn-cs"/>
                        </a:rPr>
                        <a:t>Mini-Examen del Estado Mental (MMSE de </a:t>
                      </a:r>
                      <a:r>
                        <a:rPr lang="es-MX" sz="1800" kern="1200" dirty="0" err="1" smtClean="0">
                          <a:solidFill>
                            <a:schemeClr val="dk1"/>
                          </a:solidFill>
                          <a:effectLst/>
                          <a:latin typeface="+mn-lt"/>
                          <a:ea typeface="+mn-ea"/>
                          <a:cs typeface="+mn-cs"/>
                        </a:rPr>
                        <a:t>Folstein</a:t>
                      </a:r>
                      <a:r>
                        <a:rPr lang="es-MX" sz="1800" kern="1200" dirty="0" smtClean="0">
                          <a:solidFill>
                            <a:schemeClr val="dk1"/>
                          </a:solidFill>
                          <a:effectLst/>
                          <a:latin typeface="+mn-lt"/>
                          <a:ea typeface="+mn-ea"/>
                          <a:cs typeface="+mn-cs"/>
                        </a:rPr>
                        <a:t>)</a:t>
                      </a:r>
                      <a:endParaRPr lang="es-MX" sz="1800" dirty="0"/>
                    </a:p>
                  </a:txBody>
                  <a:tcPr/>
                </a:tc>
                <a:extLst>
                  <a:ext uri="{0D108BD9-81ED-4DB2-BD59-A6C34878D82A}">
                    <a16:rowId xmlns:a16="http://schemas.microsoft.com/office/drawing/2014/main" val="1654972331"/>
                  </a:ext>
                </a:extLst>
              </a:tr>
              <a:tr h="370840">
                <a:tc>
                  <a:txBody>
                    <a:bodyPr/>
                    <a:lstStyle/>
                    <a:p>
                      <a:r>
                        <a:rPr lang="es-MX" sz="1800" i="1" u="sng" kern="1200" dirty="0" smtClean="0">
                          <a:solidFill>
                            <a:schemeClr val="dk1"/>
                          </a:solidFill>
                          <a:effectLst/>
                          <a:latin typeface="+mn-lt"/>
                          <a:ea typeface="+mn-ea"/>
                          <a:cs typeface="+mn-cs"/>
                        </a:rPr>
                        <a:t>INCONTINENCIA URINARIA</a:t>
                      </a:r>
                      <a:endParaRPr lang="es-MX" sz="1800" dirty="0"/>
                    </a:p>
                  </a:txBody>
                  <a:tcPr/>
                </a:tc>
                <a:tc>
                  <a:txBody>
                    <a:bodyPr/>
                    <a:lstStyle/>
                    <a:p>
                      <a:r>
                        <a:rPr lang="es-MX" sz="1800" kern="1200" dirty="0" smtClean="0">
                          <a:solidFill>
                            <a:schemeClr val="dk1"/>
                          </a:solidFill>
                          <a:effectLst/>
                          <a:latin typeface="+mn-lt"/>
                          <a:ea typeface="+mn-ea"/>
                          <a:cs typeface="+mn-cs"/>
                        </a:rPr>
                        <a:t>Cuestionario para la detección de Incontinencia Urinaria</a:t>
                      </a:r>
                      <a:endParaRPr lang="es-MX" sz="1800" dirty="0"/>
                    </a:p>
                  </a:txBody>
                  <a:tcPr/>
                </a:tc>
                <a:extLst>
                  <a:ext uri="{0D108BD9-81ED-4DB2-BD59-A6C34878D82A}">
                    <a16:rowId xmlns:a16="http://schemas.microsoft.com/office/drawing/2014/main" val="2734093648"/>
                  </a:ext>
                </a:extLst>
              </a:tr>
              <a:tr h="370840">
                <a:tc>
                  <a:txBody>
                    <a:bodyPr/>
                    <a:lstStyle/>
                    <a:p>
                      <a:r>
                        <a:rPr lang="es-MX" sz="1800" i="1" u="sng" kern="1200" dirty="0" smtClean="0">
                          <a:solidFill>
                            <a:schemeClr val="dk1"/>
                          </a:solidFill>
                          <a:effectLst/>
                          <a:latin typeface="+mn-lt"/>
                          <a:ea typeface="+mn-ea"/>
                          <a:cs typeface="+mn-cs"/>
                        </a:rPr>
                        <a:t>SÍNDROME DE CAÍDAS</a:t>
                      </a:r>
                      <a:endParaRPr lang="es-MX" sz="1800" dirty="0"/>
                    </a:p>
                  </a:txBody>
                  <a:tcPr/>
                </a:tc>
                <a:tc>
                  <a:txBody>
                    <a:bodyPr/>
                    <a:lstStyle/>
                    <a:p>
                      <a:r>
                        <a:rPr lang="es-MX" sz="1800" kern="1200" dirty="0" smtClean="0">
                          <a:solidFill>
                            <a:schemeClr val="dk1"/>
                          </a:solidFill>
                          <a:effectLst/>
                          <a:latin typeface="+mn-lt"/>
                          <a:ea typeface="+mn-ea"/>
                          <a:cs typeface="+mn-cs"/>
                        </a:rPr>
                        <a:t>Investigación Gerontológica del Riesgo para el Desarrollo del Síndrome de Caídas (INGERDESINCA) para Gerontólogo</a:t>
                      </a:r>
                    </a:p>
                  </a:txBody>
                  <a:tcPr/>
                </a:tc>
                <a:extLst>
                  <a:ext uri="{0D108BD9-81ED-4DB2-BD59-A6C34878D82A}">
                    <a16:rowId xmlns:a16="http://schemas.microsoft.com/office/drawing/2014/main" val="885079911"/>
                  </a:ext>
                </a:extLst>
              </a:tr>
              <a:tr h="370840">
                <a:tc>
                  <a:txBody>
                    <a:bodyPr/>
                    <a:lstStyle/>
                    <a:p>
                      <a:r>
                        <a:rPr lang="es-MX" sz="1800" i="1" u="sng" kern="1200" dirty="0" smtClean="0">
                          <a:solidFill>
                            <a:schemeClr val="dk1"/>
                          </a:solidFill>
                          <a:effectLst/>
                          <a:latin typeface="+mn-lt"/>
                          <a:ea typeface="+mn-ea"/>
                          <a:cs typeface="+mn-cs"/>
                        </a:rPr>
                        <a:t>EVALUACIÓN ABVD</a:t>
                      </a:r>
                      <a:endParaRPr lang="es-MX" sz="1800" dirty="0"/>
                    </a:p>
                  </a:txBody>
                  <a:tcPr/>
                </a:tc>
                <a:tc>
                  <a:txBody>
                    <a:bodyPr/>
                    <a:lstStyle/>
                    <a:p>
                      <a:r>
                        <a:rPr lang="es-MX" sz="1800" dirty="0" smtClean="0"/>
                        <a:t>Exclusiva para gerontólogos </a:t>
                      </a:r>
                      <a:r>
                        <a:rPr lang="es-MX" sz="1800" kern="1200" dirty="0" smtClean="0">
                          <a:solidFill>
                            <a:schemeClr val="dk1"/>
                          </a:solidFill>
                          <a:effectLst/>
                          <a:latin typeface="+mn-lt"/>
                          <a:ea typeface="+mn-ea"/>
                          <a:cs typeface="+mn-cs"/>
                        </a:rPr>
                        <a:t>Índice de independencia en las actividades de la vida diaria, escala de </a:t>
                      </a:r>
                      <a:r>
                        <a:rPr lang="es-MX" sz="1800" kern="1200" dirty="0" err="1" smtClean="0">
                          <a:solidFill>
                            <a:schemeClr val="dk1"/>
                          </a:solidFill>
                          <a:effectLst/>
                          <a:latin typeface="+mn-lt"/>
                          <a:ea typeface="+mn-ea"/>
                          <a:cs typeface="+mn-cs"/>
                        </a:rPr>
                        <a:t>Katz</a:t>
                      </a:r>
                      <a:endParaRPr lang="es-MX" sz="1800" dirty="0"/>
                    </a:p>
                  </a:txBody>
                  <a:tcPr/>
                </a:tc>
                <a:extLst>
                  <a:ext uri="{0D108BD9-81ED-4DB2-BD59-A6C34878D82A}">
                    <a16:rowId xmlns:a16="http://schemas.microsoft.com/office/drawing/2014/main" val="4071645885"/>
                  </a:ext>
                </a:extLst>
              </a:tr>
              <a:tr h="370840">
                <a:tc>
                  <a:txBody>
                    <a:bodyPr/>
                    <a:lstStyle/>
                    <a:p>
                      <a:r>
                        <a:rPr lang="es-MX" sz="1800" i="1" u="sng" kern="1200" dirty="0" smtClean="0">
                          <a:solidFill>
                            <a:schemeClr val="dk1"/>
                          </a:solidFill>
                          <a:effectLst/>
                          <a:latin typeface="+mn-lt"/>
                          <a:ea typeface="+mn-ea"/>
                          <a:cs typeface="+mn-cs"/>
                        </a:rPr>
                        <a:t>EVALUACIÓN AIVD</a:t>
                      </a:r>
                      <a:endParaRPr lang="es-MX" sz="1800" dirty="0"/>
                    </a:p>
                  </a:txBody>
                  <a:tcPr/>
                </a:tc>
                <a:tc>
                  <a:txBody>
                    <a:bodyPr/>
                    <a:lstStyle/>
                    <a:p>
                      <a:r>
                        <a:rPr lang="es-MX" sz="1800" dirty="0" smtClean="0"/>
                        <a:t>Exclusiva para gerontólogos </a:t>
                      </a:r>
                      <a:r>
                        <a:rPr lang="es-MX" sz="1800" kern="1200" dirty="0" smtClean="0">
                          <a:solidFill>
                            <a:schemeClr val="dk1"/>
                          </a:solidFill>
                          <a:effectLst/>
                          <a:latin typeface="+mn-lt"/>
                          <a:ea typeface="+mn-ea"/>
                          <a:cs typeface="+mn-cs"/>
                        </a:rPr>
                        <a:t>Índice de actividades instrumentales de la vida diaria de Lawton &amp; </a:t>
                      </a:r>
                      <a:r>
                        <a:rPr lang="es-MX" sz="1800" kern="1200" dirty="0" err="1" smtClean="0">
                          <a:solidFill>
                            <a:schemeClr val="dk1"/>
                          </a:solidFill>
                          <a:effectLst/>
                          <a:latin typeface="+mn-lt"/>
                          <a:ea typeface="+mn-ea"/>
                          <a:cs typeface="+mn-cs"/>
                        </a:rPr>
                        <a:t>Brody</a:t>
                      </a:r>
                      <a:endParaRPr lang="es-MX" sz="1800" dirty="0"/>
                    </a:p>
                  </a:txBody>
                  <a:tcPr/>
                </a:tc>
                <a:extLst>
                  <a:ext uri="{0D108BD9-81ED-4DB2-BD59-A6C34878D82A}">
                    <a16:rowId xmlns:a16="http://schemas.microsoft.com/office/drawing/2014/main" val="246885907"/>
                  </a:ext>
                </a:extLst>
              </a:tr>
              <a:tr h="370840">
                <a:tc>
                  <a:txBody>
                    <a:bodyPr/>
                    <a:lstStyle/>
                    <a:p>
                      <a:r>
                        <a:rPr lang="es-MX" sz="1800" dirty="0" smtClean="0"/>
                        <a:t>Estado</a:t>
                      </a:r>
                      <a:r>
                        <a:rPr lang="es-MX" sz="1800" baseline="0" dirty="0" smtClean="0"/>
                        <a:t> de nutrición</a:t>
                      </a:r>
                      <a:endParaRPr lang="es-MX" sz="1800" dirty="0"/>
                    </a:p>
                  </a:txBody>
                  <a:tcPr/>
                </a:tc>
                <a:tc>
                  <a:txBody>
                    <a:bodyPr/>
                    <a:lstStyle/>
                    <a:p>
                      <a:r>
                        <a:rPr lang="es-MX" sz="1800" dirty="0" smtClean="0"/>
                        <a:t>Mini </a:t>
                      </a:r>
                      <a:r>
                        <a:rPr lang="es-MX" sz="1800" dirty="0" err="1" smtClean="0"/>
                        <a:t>Nutritional</a:t>
                      </a:r>
                      <a:r>
                        <a:rPr lang="es-MX" sz="1800" dirty="0" smtClean="0"/>
                        <a:t> </a:t>
                      </a:r>
                      <a:r>
                        <a:rPr lang="es-MX" sz="1800" dirty="0" err="1" smtClean="0"/>
                        <a:t>Assessment</a:t>
                      </a:r>
                      <a:r>
                        <a:rPr lang="es-MX" sz="1800" dirty="0" smtClean="0"/>
                        <a:t> de </a:t>
                      </a:r>
                      <a:r>
                        <a:rPr lang="es-MX" sz="1800" dirty="0" err="1" smtClean="0"/>
                        <a:t>Guigoz</a:t>
                      </a:r>
                      <a:r>
                        <a:rPr lang="es-MX" sz="1800" dirty="0" smtClean="0"/>
                        <a:t> y Velas (MNA)</a:t>
                      </a:r>
                    </a:p>
                  </a:txBody>
                  <a:tcPr/>
                </a:tc>
                <a:extLst>
                  <a:ext uri="{0D108BD9-81ED-4DB2-BD59-A6C34878D82A}">
                    <a16:rowId xmlns:a16="http://schemas.microsoft.com/office/drawing/2014/main" val="2806378308"/>
                  </a:ext>
                </a:extLst>
              </a:tr>
              <a:tr h="370840">
                <a:tc>
                  <a:txBody>
                    <a:bodyPr/>
                    <a:lstStyle/>
                    <a:p>
                      <a:r>
                        <a:rPr lang="es-MX" sz="1800" dirty="0" smtClean="0"/>
                        <a:t>Sobrecarga del cuidador</a:t>
                      </a:r>
                      <a:endParaRPr lang="es-MX" sz="1800" dirty="0"/>
                    </a:p>
                  </a:txBody>
                  <a:tcPr/>
                </a:tc>
                <a:tc>
                  <a:txBody>
                    <a:bodyPr/>
                    <a:lstStyle/>
                    <a:p>
                      <a:r>
                        <a:rPr lang="es-MX" sz="1800" dirty="0" smtClean="0"/>
                        <a:t>Cuestionario para la Detección de Sobrecarga del Cuidador (</a:t>
                      </a:r>
                      <a:r>
                        <a:rPr lang="es-MX" sz="1800" dirty="0" err="1" smtClean="0"/>
                        <a:t>Zarit</a:t>
                      </a:r>
                      <a:r>
                        <a:rPr lang="es-MX" sz="1800" dirty="0" smtClean="0"/>
                        <a:t> &amp; </a:t>
                      </a:r>
                      <a:r>
                        <a:rPr lang="es-MX" sz="1800" dirty="0" err="1" smtClean="0"/>
                        <a:t>Zarit</a:t>
                      </a:r>
                      <a:r>
                        <a:rPr lang="es-MX" sz="1800" dirty="0" smtClean="0"/>
                        <a:t>)</a:t>
                      </a:r>
                    </a:p>
                  </a:txBody>
                  <a:tcPr/>
                </a:tc>
                <a:extLst>
                  <a:ext uri="{0D108BD9-81ED-4DB2-BD59-A6C34878D82A}">
                    <a16:rowId xmlns:a16="http://schemas.microsoft.com/office/drawing/2014/main" val="2347749251"/>
                  </a:ext>
                </a:extLst>
              </a:tr>
            </a:tbl>
          </a:graphicData>
        </a:graphic>
      </p:graphicFrame>
    </p:spTree>
    <p:extLst>
      <p:ext uri="{BB962C8B-B14F-4D97-AF65-F5344CB8AC3E}">
        <p14:creationId xmlns:p14="http://schemas.microsoft.com/office/powerpoint/2010/main" val="259994703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Imagen 6"/>
          <p:cNvPicPr>
            <a:picLocks noChangeAspect="1"/>
          </p:cNvPicPr>
          <p:nvPr/>
        </p:nvPicPr>
        <p:blipFill>
          <a:blip r:embed="rId2"/>
          <a:stretch>
            <a:fillRect/>
          </a:stretch>
        </p:blipFill>
        <p:spPr>
          <a:xfrm>
            <a:off x="1945821" y="1347695"/>
            <a:ext cx="3810000" cy="4881067"/>
          </a:xfrm>
          <a:prstGeom prst="rect">
            <a:avLst/>
          </a:prstGeom>
        </p:spPr>
      </p:pic>
      <p:sp>
        <p:nvSpPr>
          <p:cNvPr id="8" name="Título 1">
            <a:extLst>
              <a:ext uri="{FF2B5EF4-FFF2-40B4-BE49-F238E27FC236}">
                <a16:creationId xmlns:a16="http://schemas.microsoft.com/office/drawing/2014/main" id="{29FCE891-2873-1849-A37C-A2CF6D30A712}"/>
              </a:ext>
            </a:extLst>
          </p:cNvPr>
          <p:cNvSpPr txBox="1">
            <a:spLocks/>
          </p:cNvSpPr>
          <p:nvPr/>
        </p:nvSpPr>
        <p:spPr>
          <a:xfrm>
            <a:off x="7145739" y="1812471"/>
            <a:ext cx="3357687" cy="3698422"/>
          </a:xfrm>
          <a:prstGeom prst="rect">
            <a:avLst/>
          </a:prstGeom>
          <a:noFill/>
        </p:spPr>
        <p:txBody>
          <a:bodyPr vert="horz" lIns="91440" tIns="45720" rIns="91440" bIns="45720" rtlCol="0" anchor="ctr">
            <a:normAutofit fontScale="92500" lnSpcReduction="20000"/>
          </a:bodyPr>
          <a:lstStyle>
            <a:lvl1pPr algn="l" defTabSz="914400" rtl="0" eaLnBrk="1" latinLnBrk="0" hangingPunct="1">
              <a:lnSpc>
                <a:spcPct val="90000"/>
              </a:lnSpc>
              <a:spcBef>
                <a:spcPct val="0"/>
              </a:spcBef>
              <a:buNone/>
              <a:defRPr sz="4400" b="0" i="0" kern="1200">
                <a:solidFill>
                  <a:srgbClr val="A42145"/>
                </a:solidFill>
                <a:latin typeface="Montserrat SemiBold" panose="00000700000000000000" pitchFamily="2" charset="0"/>
                <a:ea typeface="+mj-ea"/>
                <a:cs typeface="+mj-cs"/>
              </a:defRPr>
            </a:lvl1pPr>
          </a:lstStyle>
          <a:p>
            <a:pPr algn="ctr"/>
            <a:r>
              <a:rPr lang="es-MX" sz="2600" b="1" dirty="0" smtClean="0"/>
              <a:t>Nuevas variables</a:t>
            </a:r>
          </a:p>
          <a:p>
            <a:pPr algn="ctr"/>
            <a:endParaRPr lang="es-MX" sz="2400" dirty="0"/>
          </a:p>
          <a:p>
            <a:pPr algn="ctr"/>
            <a:r>
              <a:rPr lang="es-MX" sz="2400" dirty="0" smtClean="0"/>
              <a:t>Separadas por:</a:t>
            </a:r>
          </a:p>
          <a:p>
            <a:pPr algn="ctr"/>
            <a:endParaRPr lang="es-MX" sz="2400" dirty="0"/>
          </a:p>
          <a:p>
            <a:pPr algn="ctr"/>
            <a:r>
              <a:rPr lang="es-MX" sz="2400" b="1" dirty="0" smtClean="0"/>
              <a:t>Sexo</a:t>
            </a:r>
          </a:p>
          <a:p>
            <a:pPr algn="ctr"/>
            <a:r>
              <a:rPr lang="es-MX" sz="2400" dirty="0" smtClean="0"/>
              <a:t>Mujeres</a:t>
            </a:r>
          </a:p>
          <a:p>
            <a:pPr algn="ctr"/>
            <a:r>
              <a:rPr lang="es-MX" sz="2400" dirty="0" smtClean="0"/>
              <a:t>Hombres</a:t>
            </a:r>
          </a:p>
          <a:p>
            <a:pPr algn="ctr"/>
            <a:endParaRPr lang="es-MX" sz="2400" dirty="0" smtClean="0"/>
          </a:p>
          <a:p>
            <a:pPr algn="ctr"/>
            <a:r>
              <a:rPr lang="es-MX" sz="2400" b="1" dirty="0" smtClean="0"/>
              <a:t>Con deterioro</a:t>
            </a:r>
          </a:p>
          <a:p>
            <a:pPr algn="ctr"/>
            <a:r>
              <a:rPr lang="es-MX" sz="2400" b="1" dirty="0" smtClean="0"/>
              <a:t>Sin deterioro</a:t>
            </a:r>
          </a:p>
          <a:p>
            <a:pPr algn="ctr"/>
            <a:endParaRPr lang="es-MX" sz="2400" dirty="0"/>
          </a:p>
          <a:p>
            <a:pPr algn="ctr"/>
            <a:endParaRPr lang="es-MX" sz="2400" dirty="0" smtClean="0"/>
          </a:p>
          <a:p>
            <a:pPr algn="ctr"/>
            <a:r>
              <a:rPr lang="es-MX" sz="2400" dirty="0" smtClean="0">
                <a:solidFill>
                  <a:srgbClr val="245C4F"/>
                </a:solidFill>
              </a:rPr>
              <a:t>Sólo para el registro nominal</a:t>
            </a:r>
            <a:endParaRPr lang="es-MX" sz="2400" dirty="0">
              <a:solidFill>
                <a:srgbClr val="245C4F"/>
              </a:solidFill>
            </a:endParaRPr>
          </a:p>
          <a:p>
            <a:pPr algn="ctr"/>
            <a:endParaRPr lang="es-MX" sz="2400" dirty="0" smtClean="0"/>
          </a:p>
        </p:txBody>
      </p:sp>
      <p:sp>
        <p:nvSpPr>
          <p:cNvPr id="9" name="Título 1"/>
          <p:cNvSpPr>
            <a:spLocks noGrp="1"/>
          </p:cNvSpPr>
          <p:nvPr>
            <p:ph type="title"/>
          </p:nvPr>
        </p:nvSpPr>
        <p:spPr>
          <a:xfrm>
            <a:off x="381000" y="550227"/>
            <a:ext cx="11424920" cy="1325563"/>
          </a:xfrm>
        </p:spPr>
        <p:txBody>
          <a:bodyPr/>
          <a:lstStyle/>
          <a:p>
            <a:r>
              <a:rPr lang="es-MX" dirty="0" smtClean="0"/>
              <a:t>Detecciones gerontológicas</a:t>
            </a:r>
            <a:endParaRPr lang="es-MX" dirty="0"/>
          </a:p>
        </p:txBody>
      </p:sp>
    </p:spTree>
    <p:extLst>
      <p:ext uri="{BB962C8B-B14F-4D97-AF65-F5344CB8AC3E}">
        <p14:creationId xmlns:p14="http://schemas.microsoft.com/office/powerpoint/2010/main" val="237386799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MX" dirty="0" smtClean="0"/>
              <a:t>Hepatitis C y VPH</a:t>
            </a:r>
            <a:endParaRPr lang="es-MX" dirty="0"/>
          </a:p>
        </p:txBody>
      </p:sp>
      <p:sp>
        <p:nvSpPr>
          <p:cNvPr id="5" name="Rectángulo 4"/>
          <p:cNvSpPr/>
          <p:nvPr/>
        </p:nvSpPr>
        <p:spPr>
          <a:xfrm>
            <a:off x="498021" y="1589213"/>
            <a:ext cx="10687050" cy="5016758"/>
          </a:xfrm>
          <a:prstGeom prst="rect">
            <a:avLst/>
          </a:prstGeom>
        </p:spPr>
        <p:txBody>
          <a:bodyPr wrap="square">
            <a:spAutoFit/>
          </a:bodyPr>
          <a:lstStyle/>
          <a:p>
            <a:pPr marL="342900" lvl="0" indent="-342900">
              <a:buFont typeface="Wingdings" panose="05000000000000000000" pitchFamily="2" charset="2"/>
              <a:buChar char=""/>
            </a:pPr>
            <a:r>
              <a:rPr lang="es-MX" b="1" i="1" strike="sngStrike" dirty="0">
                <a:solidFill>
                  <a:srgbClr val="FF0000"/>
                </a:solidFill>
                <a:latin typeface="Montserrat" panose="00000500000000000000" pitchFamily="2" charset="0"/>
                <a:cs typeface="Arial" panose="020B0604020202020204" pitchFamily="34" charset="0"/>
              </a:rPr>
              <a:t>HEPATITIS C</a:t>
            </a:r>
            <a:endParaRPr lang="es-MX" dirty="0"/>
          </a:p>
          <a:p>
            <a:pPr marL="450215" algn="just">
              <a:spcAft>
                <a:spcPts val="0"/>
              </a:spcAft>
            </a:pPr>
            <a:r>
              <a:rPr lang="es-ES" strike="sngStrike" dirty="0">
                <a:solidFill>
                  <a:srgbClr val="FF0000"/>
                </a:solidFill>
                <a:latin typeface="Montserrat" panose="00000500000000000000" pitchFamily="2" charset="0"/>
                <a:ea typeface="Times New Roman" panose="02020603050405020304" pitchFamily="18" charset="0"/>
                <a:cs typeface="Arial" panose="020B0604020202020204" pitchFamily="34" charset="0"/>
              </a:rPr>
              <a:t>Se refieren a la búsqueda intencionada de Hepatitis C, registre con base al resultado de pruebas para la detección por infección por virus de la hepatitis C (VHC) según corresponda </a:t>
            </a:r>
            <a:r>
              <a:rPr lang="es-MX" b="1" strike="sngStrike" dirty="0">
                <a:solidFill>
                  <a:srgbClr val="FF0000"/>
                </a:solidFill>
                <a:latin typeface="Montserrat" panose="00000500000000000000" pitchFamily="2" charset="0"/>
                <a:ea typeface="Times New Roman" panose="02020603050405020304" pitchFamily="18" charset="0"/>
                <a:cs typeface="Arial" panose="020B0604020202020204" pitchFamily="34" charset="0"/>
              </a:rPr>
              <a:t>1</a:t>
            </a:r>
            <a:r>
              <a:rPr lang="es-MX" strike="sngStrike" dirty="0">
                <a:solidFill>
                  <a:srgbClr val="FF0000"/>
                </a:solidFill>
                <a:latin typeface="Montserrat" panose="00000500000000000000" pitchFamily="2" charset="0"/>
                <a:ea typeface="Times New Roman" panose="02020603050405020304" pitchFamily="18" charset="0"/>
                <a:cs typeface="Arial" panose="020B0604020202020204" pitchFamily="34" charset="0"/>
              </a:rPr>
              <a:t>.POSITIVO </a:t>
            </a:r>
            <a:r>
              <a:rPr lang="es-MX" strike="sngStrike" dirty="0" err="1">
                <a:solidFill>
                  <a:srgbClr val="FF0000"/>
                </a:solidFill>
                <a:latin typeface="Montserrat" panose="00000500000000000000" pitchFamily="2" charset="0"/>
                <a:ea typeface="Times New Roman" panose="02020603050405020304" pitchFamily="18" charset="0"/>
                <a:cs typeface="Arial" panose="020B0604020202020204" pitchFamily="34" charset="0"/>
              </a:rPr>
              <a:t>ó</a:t>
            </a:r>
            <a:r>
              <a:rPr lang="es-MX" strike="sngStrike" dirty="0">
                <a:solidFill>
                  <a:srgbClr val="FF0000"/>
                </a:solidFill>
                <a:latin typeface="Montserrat" panose="00000500000000000000" pitchFamily="2" charset="0"/>
                <a:ea typeface="Times New Roman" panose="02020603050405020304" pitchFamily="18" charset="0"/>
                <a:cs typeface="Arial" panose="020B0604020202020204" pitchFamily="34" charset="0"/>
              </a:rPr>
              <a:t> </a:t>
            </a:r>
            <a:r>
              <a:rPr lang="es-MX" b="1" strike="sngStrike" dirty="0">
                <a:solidFill>
                  <a:srgbClr val="FF0000"/>
                </a:solidFill>
                <a:latin typeface="Montserrat" panose="00000500000000000000" pitchFamily="2" charset="0"/>
                <a:ea typeface="Times New Roman" panose="02020603050405020304" pitchFamily="18" charset="0"/>
                <a:cs typeface="Arial" panose="020B0604020202020204" pitchFamily="34" charset="0"/>
              </a:rPr>
              <a:t>0</a:t>
            </a:r>
            <a:r>
              <a:rPr lang="es-MX" strike="sngStrike" dirty="0">
                <a:solidFill>
                  <a:srgbClr val="FF0000"/>
                </a:solidFill>
                <a:latin typeface="Montserrat" panose="00000500000000000000" pitchFamily="2" charset="0"/>
                <a:ea typeface="Times New Roman" panose="02020603050405020304" pitchFamily="18" charset="0"/>
                <a:cs typeface="Arial" panose="020B0604020202020204" pitchFamily="34" charset="0"/>
              </a:rPr>
              <a:t>.NEGATIVO</a:t>
            </a:r>
            <a:r>
              <a:rPr lang="es-ES" strike="sngStrike" dirty="0" smtClean="0">
                <a:solidFill>
                  <a:srgbClr val="FF0000"/>
                </a:solidFill>
                <a:latin typeface="Montserrat" panose="00000500000000000000" pitchFamily="2" charset="0"/>
                <a:ea typeface="Times New Roman" panose="02020603050405020304" pitchFamily="18" charset="0"/>
                <a:cs typeface="Arial" panose="020B0604020202020204" pitchFamily="34" charset="0"/>
              </a:rPr>
              <a:t>.</a:t>
            </a:r>
          </a:p>
          <a:p>
            <a:pPr marL="450215" algn="just">
              <a:spcAft>
                <a:spcPts val="0"/>
              </a:spcAft>
            </a:pPr>
            <a:endParaRPr lang="es-MX" sz="3200" dirty="0">
              <a:latin typeface="Arial" panose="020B0604020202020204" pitchFamily="34" charset="0"/>
              <a:ea typeface="Times New Roman" panose="02020603050405020304" pitchFamily="18" charset="0"/>
              <a:cs typeface="Times New Roman" panose="02020603050405020304" pitchFamily="18" charset="0"/>
            </a:endParaRPr>
          </a:p>
          <a:p>
            <a:pPr marL="342900" lvl="0" indent="-342900">
              <a:buFont typeface="Wingdings" panose="05000000000000000000" pitchFamily="2" charset="2"/>
              <a:buChar char=""/>
            </a:pPr>
            <a:r>
              <a:rPr lang="es-MX" b="1" i="1" dirty="0">
                <a:latin typeface="Montserrat" panose="00000500000000000000" pitchFamily="2" charset="0"/>
                <a:cs typeface="Arial" panose="020B0604020202020204" pitchFamily="34" charset="0"/>
              </a:rPr>
              <a:t>VPH</a:t>
            </a:r>
            <a:endParaRPr lang="es-MX" dirty="0"/>
          </a:p>
          <a:p>
            <a:pPr marL="457200" algn="just">
              <a:spcAft>
                <a:spcPts val="0"/>
              </a:spcAft>
            </a:pPr>
            <a:r>
              <a:rPr lang="es-ES" dirty="0">
                <a:solidFill>
                  <a:srgbClr val="FF0000"/>
                </a:solidFill>
                <a:latin typeface="Montserrat" panose="00000500000000000000" pitchFamily="2" charset="0"/>
                <a:ea typeface="Times New Roman" panose="02020603050405020304" pitchFamily="18" charset="0"/>
                <a:cs typeface="Arial" panose="020B0604020202020204" pitchFamily="34" charset="0"/>
              </a:rPr>
              <a:t>Reporte esta detección hasta que se cuente con el resultado de la misma y se entregue a la usuaria.</a:t>
            </a:r>
            <a:endParaRPr lang="es-MX" sz="3200" dirty="0">
              <a:latin typeface="Arial" panose="020B0604020202020204" pitchFamily="34" charset="0"/>
              <a:ea typeface="Times New Roman" panose="02020603050405020304" pitchFamily="18" charset="0"/>
              <a:cs typeface="Times New Roman" panose="02020603050405020304" pitchFamily="18" charset="0"/>
            </a:endParaRPr>
          </a:p>
          <a:p>
            <a:pPr marL="457200" algn="just">
              <a:spcAft>
                <a:spcPts val="0"/>
              </a:spcAft>
            </a:pPr>
            <a:r>
              <a:rPr lang="es-ES" dirty="0">
                <a:latin typeface="Montserrat" panose="00000500000000000000" pitchFamily="2" charset="0"/>
                <a:ea typeface="Times New Roman" panose="02020603050405020304" pitchFamily="18" charset="0"/>
                <a:cs typeface="Arial" panose="020B0604020202020204" pitchFamily="34" charset="0"/>
              </a:rPr>
              <a:t>Con</a:t>
            </a:r>
            <a:r>
              <a:rPr lang="es-MX" dirty="0">
                <a:latin typeface="Montserrat" panose="00000500000000000000" pitchFamily="2" charset="0"/>
                <a:ea typeface="Times New Roman" panose="02020603050405020304" pitchFamily="18" charset="0"/>
                <a:cs typeface="Arial" panose="020B0604020202020204" pitchFamily="34" charset="0"/>
              </a:rPr>
              <a:t> base a la referencia número </a:t>
            </a:r>
            <a:r>
              <a:rPr lang="es-MX" b="1" dirty="0">
                <a:latin typeface="Montserrat" panose="00000500000000000000" pitchFamily="2" charset="0"/>
                <a:ea typeface="Times New Roman" panose="02020603050405020304" pitchFamily="18" charset="0"/>
                <a:cs typeface="Arial" panose="020B0604020202020204" pitchFamily="34" charset="0"/>
              </a:rPr>
              <a:t>6</a:t>
            </a:r>
            <a:r>
              <a:rPr lang="es-MX" dirty="0">
                <a:latin typeface="Montserrat" panose="00000500000000000000" pitchFamily="2" charset="0"/>
                <a:ea typeface="Times New Roman" panose="02020603050405020304" pitchFamily="18" charset="0"/>
                <a:cs typeface="Arial" panose="020B0604020202020204" pitchFamily="34" charset="0"/>
              </a:rPr>
              <a:t>.PRUEBA VPH Y CÁNCER CERVICOUTERINO y la clave </a:t>
            </a:r>
            <a:r>
              <a:rPr lang="es-MX" b="1" dirty="0">
                <a:latin typeface="Montserrat" panose="00000500000000000000" pitchFamily="2" charset="0"/>
                <a:ea typeface="Times New Roman" panose="02020603050405020304" pitchFamily="18" charset="0"/>
                <a:cs typeface="Arial" panose="020B0604020202020204" pitchFamily="34" charset="0"/>
              </a:rPr>
              <a:t>7</a:t>
            </a:r>
            <a:r>
              <a:rPr lang="es-MX" dirty="0">
                <a:latin typeface="Montserrat" panose="00000500000000000000" pitchFamily="2" charset="0"/>
                <a:ea typeface="Times New Roman" panose="02020603050405020304" pitchFamily="18" charset="0"/>
                <a:cs typeface="Arial" panose="020B0604020202020204" pitchFamily="34" charset="0"/>
              </a:rPr>
              <a:t>.RESULTADO DE LA DETECCIÓN, que se encuentran en la parte superior derecha del formato, registre la información referente a la prueba VPH en la sección de la celda según corresponda:</a:t>
            </a:r>
            <a:endParaRPr lang="es-MX" sz="3200" dirty="0">
              <a:latin typeface="Arial" panose="020B0604020202020204" pitchFamily="34" charset="0"/>
              <a:ea typeface="Times New Roman" panose="02020603050405020304" pitchFamily="18" charset="0"/>
              <a:cs typeface="Times New Roman" panose="02020603050405020304" pitchFamily="18" charset="0"/>
            </a:endParaRPr>
          </a:p>
          <a:p>
            <a:pPr marL="342900" lvl="0" indent="-342900" algn="just">
              <a:spcAft>
                <a:spcPts val="0"/>
              </a:spcAft>
              <a:buFont typeface="+mj-lt"/>
              <a:buAutoNum type="arabicPeriod" startAt="6"/>
            </a:pPr>
            <a:r>
              <a:rPr lang="es-MX" dirty="0">
                <a:latin typeface="Montserrat" panose="00000500000000000000" pitchFamily="2" charset="0"/>
                <a:ea typeface="Times New Roman" panose="02020603050405020304" pitchFamily="18" charset="0"/>
                <a:cs typeface="Arial" panose="020B0604020202020204" pitchFamily="34" charset="0"/>
              </a:rPr>
              <a:t>Realización: En este espacio registre la realización de la prueba indicando </a:t>
            </a:r>
            <a:r>
              <a:rPr lang="es-MX" b="1" dirty="0">
                <a:latin typeface="Montserrat" panose="00000500000000000000" pitchFamily="2" charset="0"/>
                <a:ea typeface="Times New Roman" panose="02020603050405020304" pitchFamily="18" charset="0"/>
                <a:cs typeface="Arial" panose="020B0604020202020204" pitchFamily="34" charset="0"/>
              </a:rPr>
              <a:t>0</a:t>
            </a:r>
            <a:r>
              <a:rPr lang="es-MX" dirty="0">
                <a:latin typeface="Montserrat" panose="00000500000000000000" pitchFamily="2" charset="0"/>
                <a:ea typeface="Times New Roman" panose="02020603050405020304" pitchFamily="18" charset="0"/>
                <a:cs typeface="Arial" panose="020B0604020202020204" pitchFamily="34" charset="0"/>
              </a:rPr>
              <a:t>.NO REALIZADO </a:t>
            </a:r>
            <a:r>
              <a:rPr lang="es-MX" dirty="0" err="1">
                <a:latin typeface="Montserrat" panose="00000500000000000000" pitchFamily="2" charset="0"/>
                <a:ea typeface="Times New Roman" panose="02020603050405020304" pitchFamily="18" charset="0"/>
                <a:cs typeface="Arial" panose="020B0604020202020204" pitchFamily="34" charset="0"/>
              </a:rPr>
              <a:t>ó</a:t>
            </a:r>
            <a:r>
              <a:rPr lang="es-MX" dirty="0">
                <a:latin typeface="Montserrat" panose="00000500000000000000" pitchFamily="2" charset="0"/>
                <a:ea typeface="Times New Roman" panose="02020603050405020304" pitchFamily="18" charset="0"/>
                <a:cs typeface="Arial" panose="020B0604020202020204" pitchFamily="34" charset="0"/>
              </a:rPr>
              <a:t> </a:t>
            </a:r>
            <a:r>
              <a:rPr lang="es-MX" b="1" dirty="0">
                <a:latin typeface="Montserrat" panose="00000500000000000000" pitchFamily="2" charset="0"/>
                <a:ea typeface="Times New Roman" panose="02020603050405020304" pitchFamily="18" charset="0"/>
                <a:cs typeface="Arial" panose="020B0604020202020204" pitchFamily="34" charset="0"/>
              </a:rPr>
              <a:t>1</a:t>
            </a:r>
            <a:r>
              <a:rPr lang="es-MX" dirty="0">
                <a:latin typeface="Montserrat" panose="00000500000000000000" pitchFamily="2" charset="0"/>
                <a:ea typeface="Times New Roman" panose="02020603050405020304" pitchFamily="18" charset="0"/>
                <a:cs typeface="Arial" panose="020B0604020202020204" pitchFamily="34" charset="0"/>
              </a:rPr>
              <a:t>.REALIZADO.</a:t>
            </a:r>
            <a:endParaRPr lang="es-MX" sz="3200" dirty="0">
              <a:latin typeface="Arial" panose="020B0604020202020204" pitchFamily="34" charset="0"/>
              <a:ea typeface="Times New Roman" panose="02020603050405020304" pitchFamily="18" charset="0"/>
              <a:cs typeface="Times New Roman" panose="02020603050405020304" pitchFamily="18" charset="0"/>
            </a:endParaRPr>
          </a:p>
          <a:p>
            <a:pPr marL="342900" lvl="0" indent="-342900" algn="just">
              <a:spcAft>
                <a:spcPts val="0"/>
              </a:spcAft>
              <a:buFont typeface="+mj-lt"/>
              <a:buAutoNum type="arabicPeriod" startAt="6"/>
            </a:pPr>
            <a:r>
              <a:rPr lang="es-MX" dirty="0">
                <a:latin typeface="Montserrat" panose="00000500000000000000" pitchFamily="2" charset="0"/>
                <a:ea typeface="Times New Roman" panose="02020603050405020304" pitchFamily="18" charset="0"/>
                <a:cs typeface="Arial" panose="020B0604020202020204" pitchFamily="34" charset="0"/>
              </a:rPr>
              <a:t>Resultado: Aplicará sólo si la primera sección de la celda fue </a:t>
            </a:r>
            <a:r>
              <a:rPr lang="es-MX" b="1" dirty="0">
                <a:latin typeface="Montserrat" panose="00000500000000000000" pitchFamily="2" charset="0"/>
                <a:ea typeface="Times New Roman" panose="02020603050405020304" pitchFamily="18" charset="0"/>
                <a:cs typeface="Arial" panose="020B0604020202020204" pitchFamily="34" charset="0"/>
              </a:rPr>
              <a:t>1</a:t>
            </a:r>
            <a:r>
              <a:rPr lang="es-MX" dirty="0">
                <a:latin typeface="Montserrat" panose="00000500000000000000" pitchFamily="2" charset="0"/>
                <a:ea typeface="Times New Roman" panose="02020603050405020304" pitchFamily="18" charset="0"/>
                <a:cs typeface="Arial" panose="020B0604020202020204" pitchFamily="34" charset="0"/>
              </a:rPr>
              <a:t>.REALIZADO. En esta segunda sección de la celda registre el resultado de la Detección para la Prueba de VPH: </a:t>
            </a:r>
            <a:r>
              <a:rPr lang="es-MX" b="1" dirty="0">
                <a:latin typeface="Montserrat" panose="00000500000000000000" pitchFamily="2" charset="0"/>
                <a:ea typeface="Times New Roman" panose="02020603050405020304" pitchFamily="18" charset="0"/>
                <a:cs typeface="Arial" panose="020B0604020202020204" pitchFamily="34" charset="0"/>
              </a:rPr>
              <a:t>1</a:t>
            </a:r>
            <a:r>
              <a:rPr lang="es-MX" dirty="0">
                <a:latin typeface="Montserrat" panose="00000500000000000000" pitchFamily="2" charset="0"/>
                <a:ea typeface="Times New Roman" panose="02020603050405020304" pitchFamily="18" charset="0"/>
                <a:cs typeface="Arial" panose="020B0604020202020204" pitchFamily="34" charset="0"/>
              </a:rPr>
              <a:t>.POSITIVO o </a:t>
            </a:r>
            <a:r>
              <a:rPr lang="es-MX" b="1" dirty="0">
                <a:latin typeface="Montserrat" panose="00000500000000000000" pitchFamily="2" charset="0"/>
                <a:ea typeface="Times New Roman" panose="02020603050405020304" pitchFamily="18" charset="0"/>
                <a:cs typeface="Arial" panose="020B0604020202020204" pitchFamily="34" charset="0"/>
              </a:rPr>
              <a:t>0</a:t>
            </a:r>
            <a:r>
              <a:rPr lang="es-MX" dirty="0">
                <a:latin typeface="Montserrat" panose="00000500000000000000" pitchFamily="2" charset="0"/>
                <a:ea typeface="Times New Roman" panose="02020603050405020304" pitchFamily="18" charset="0"/>
                <a:cs typeface="Arial" panose="020B0604020202020204" pitchFamily="34" charset="0"/>
              </a:rPr>
              <a:t>.NEGATIVO.</a:t>
            </a:r>
            <a:endParaRPr lang="es-MX" sz="3200" dirty="0">
              <a:effectLst/>
              <a:latin typeface="Arial" panose="020B0604020202020204" pitchFamily="34" charset="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62887157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MX" dirty="0" smtClean="0"/>
              <a:t>Consumo de sustancias, Violencia familiar</a:t>
            </a:r>
            <a:endParaRPr lang="es-MX" dirty="0"/>
          </a:p>
        </p:txBody>
      </p:sp>
      <p:pic>
        <p:nvPicPr>
          <p:cNvPr id="5" name="Imagen 4"/>
          <p:cNvPicPr>
            <a:picLocks noChangeAspect="1"/>
          </p:cNvPicPr>
          <p:nvPr/>
        </p:nvPicPr>
        <p:blipFill>
          <a:blip r:embed="rId2"/>
          <a:stretch>
            <a:fillRect/>
          </a:stretch>
        </p:blipFill>
        <p:spPr>
          <a:xfrm>
            <a:off x="2071009" y="1832200"/>
            <a:ext cx="6515100" cy="4810125"/>
          </a:xfrm>
          <a:prstGeom prst="rect">
            <a:avLst/>
          </a:prstGeom>
        </p:spPr>
      </p:pic>
      <p:pic>
        <p:nvPicPr>
          <p:cNvPr id="7" name="Imagen 6"/>
          <p:cNvPicPr>
            <a:picLocks noChangeAspect="1"/>
          </p:cNvPicPr>
          <p:nvPr/>
        </p:nvPicPr>
        <p:blipFill>
          <a:blip r:embed="rId3"/>
          <a:stretch>
            <a:fillRect/>
          </a:stretch>
        </p:blipFill>
        <p:spPr>
          <a:xfrm>
            <a:off x="8586109" y="1832200"/>
            <a:ext cx="1219200" cy="4810125"/>
          </a:xfrm>
          <a:prstGeom prst="rect">
            <a:avLst/>
          </a:prstGeom>
        </p:spPr>
      </p:pic>
    </p:spTree>
    <p:extLst>
      <p:ext uri="{BB962C8B-B14F-4D97-AF65-F5344CB8AC3E}">
        <p14:creationId xmlns:p14="http://schemas.microsoft.com/office/powerpoint/2010/main" val="57141759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texto 1">
            <a:extLst>
              <a:ext uri="{FF2B5EF4-FFF2-40B4-BE49-F238E27FC236}">
                <a16:creationId xmlns:a16="http://schemas.microsoft.com/office/drawing/2014/main" id="{4BB73A87-C887-FB46-B2A3-7E9DFD5A7E5F}"/>
              </a:ext>
            </a:extLst>
          </p:cNvPr>
          <p:cNvSpPr>
            <a:spLocks noGrp="1"/>
          </p:cNvSpPr>
          <p:nvPr>
            <p:ph type="body" sz="quarter" idx="13"/>
          </p:nvPr>
        </p:nvSpPr>
        <p:spPr/>
        <p:txBody>
          <a:bodyPr>
            <a:normAutofit fontScale="92500" lnSpcReduction="10000"/>
          </a:bodyPr>
          <a:lstStyle/>
          <a:p>
            <a:r>
              <a:rPr lang="es-MX" dirty="0"/>
              <a:t>¡GRACIAS!</a:t>
            </a:r>
          </a:p>
          <a:p>
            <a:endParaRPr lang="es-MX" dirty="0"/>
          </a:p>
        </p:txBody>
      </p:sp>
      <p:pic>
        <p:nvPicPr>
          <p:cNvPr id="7" name="Imagen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149018" y="4387284"/>
            <a:ext cx="1878590" cy="1654948"/>
          </a:xfrm>
          <a:prstGeom prst="rect">
            <a:avLst/>
          </a:prstGeom>
        </p:spPr>
      </p:pic>
    </p:spTree>
    <p:extLst>
      <p:ext uri="{BB962C8B-B14F-4D97-AF65-F5344CB8AC3E}">
        <p14:creationId xmlns:p14="http://schemas.microsoft.com/office/powerpoint/2010/main" val="181145062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ítulo 1">
            <a:extLst>
              <a:ext uri="{FF2B5EF4-FFF2-40B4-BE49-F238E27FC236}">
                <a16:creationId xmlns:a16="http://schemas.microsoft.com/office/drawing/2014/main" id="{29FCE891-2873-1849-A37C-A2CF6D30A712}"/>
              </a:ext>
            </a:extLst>
          </p:cNvPr>
          <p:cNvSpPr txBox="1">
            <a:spLocks/>
          </p:cNvSpPr>
          <p:nvPr/>
        </p:nvSpPr>
        <p:spPr>
          <a:xfrm>
            <a:off x="381001" y="-145824"/>
            <a:ext cx="11424920" cy="1325563"/>
          </a:xfrm>
          <a:prstGeom prst="rect">
            <a:avLst/>
          </a:prstGeom>
          <a:noFill/>
        </p:spPr>
        <p:txBody>
          <a:bodyPr vert="horz" lIns="91440" tIns="45720" rIns="91440" bIns="45720" rtlCol="0" anchor="ctr">
            <a:normAutofit/>
          </a:bodyPr>
          <a:lstStyle>
            <a:lvl1pPr algn="l" defTabSz="914400" rtl="0" eaLnBrk="1" latinLnBrk="0" hangingPunct="1">
              <a:lnSpc>
                <a:spcPct val="90000"/>
              </a:lnSpc>
              <a:spcBef>
                <a:spcPct val="0"/>
              </a:spcBef>
              <a:buNone/>
              <a:defRPr sz="4400" b="0" i="0" kern="1200">
                <a:solidFill>
                  <a:srgbClr val="A42145"/>
                </a:solidFill>
                <a:latin typeface="Montserrat SemiBold" panose="00000700000000000000" pitchFamily="2" charset="0"/>
                <a:ea typeface="+mj-ea"/>
                <a:cs typeface="+mj-cs"/>
              </a:defRPr>
            </a:lvl1pPr>
          </a:lstStyle>
          <a:p>
            <a:r>
              <a:rPr lang="es-ES" dirty="0"/>
              <a:t>Formatos </a:t>
            </a:r>
            <a:r>
              <a:rPr lang="es-ES" dirty="0" smtClean="0"/>
              <a:t>primarios y Tarjetas</a:t>
            </a:r>
            <a:endParaRPr lang="es-MX" dirty="0"/>
          </a:p>
        </p:txBody>
      </p:sp>
      <p:graphicFrame>
        <p:nvGraphicFramePr>
          <p:cNvPr id="7" name="Diagrama 6"/>
          <p:cNvGraphicFramePr/>
          <p:nvPr>
            <p:extLst>
              <p:ext uri="{D42A27DB-BD31-4B8C-83A1-F6EECF244321}">
                <p14:modId xmlns:p14="http://schemas.microsoft.com/office/powerpoint/2010/main" val="1529132520"/>
              </p:ext>
            </p:extLst>
          </p:nvPr>
        </p:nvGraphicFramePr>
        <p:xfrm>
          <a:off x="7965335" y="1274347"/>
          <a:ext cx="4091547" cy="541866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8" name="Imagen 7"/>
          <p:cNvPicPr>
            <a:picLocks noChangeAspect="1"/>
          </p:cNvPicPr>
          <p:nvPr/>
        </p:nvPicPr>
        <p:blipFill>
          <a:blip r:embed="rId7"/>
          <a:stretch>
            <a:fillRect/>
          </a:stretch>
        </p:blipFill>
        <p:spPr>
          <a:xfrm>
            <a:off x="679894" y="760813"/>
            <a:ext cx="6485974" cy="5877731"/>
          </a:xfrm>
          <a:prstGeom prst="rect">
            <a:avLst/>
          </a:prstGeom>
        </p:spPr>
      </p:pic>
      <p:sp>
        <p:nvSpPr>
          <p:cNvPr id="6" name="Título 1">
            <a:extLst>
              <a:ext uri="{FF2B5EF4-FFF2-40B4-BE49-F238E27FC236}">
                <a16:creationId xmlns:a16="http://schemas.microsoft.com/office/drawing/2014/main" id="{29FCE891-2873-1849-A37C-A2CF6D30A712}"/>
              </a:ext>
            </a:extLst>
          </p:cNvPr>
          <p:cNvSpPr txBox="1">
            <a:spLocks/>
          </p:cNvSpPr>
          <p:nvPr/>
        </p:nvSpPr>
        <p:spPr>
          <a:xfrm>
            <a:off x="8463475" y="820808"/>
            <a:ext cx="3357687" cy="305799"/>
          </a:xfrm>
          <a:prstGeom prst="rect">
            <a:avLst/>
          </a:prstGeom>
          <a:noFill/>
        </p:spPr>
        <p:txBody>
          <a:bodyPr vert="horz" lIns="91440" tIns="45720" rIns="91440" bIns="45720" rtlCol="0" anchor="ctr">
            <a:normAutofit fontScale="85000" lnSpcReduction="20000"/>
          </a:bodyPr>
          <a:lstStyle>
            <a:lvl1pPr algn="l" defTabSz="914400" rtl="0" eaLnBrk="1" latinLnBrk="0" hangingPunct="1">
              <a:lnSpc>
                <a:spcPct val="90000"/>
              </a:lnSpc>
              <a:spcBef>
                <a:spcPct val="0"/>
              </a:spcBef>
              <a:buNone/>
              <a:defRPr sz="4400" b="0" i="0" kern="1200">
                <a:solidFill>
                  <a:srgbClr val="A42145"/>
                </a:solidFill>
                <a:latin typeface="Montserrat SemiBold" panose="00000700000000000000" pitchFamily="2" charset="0"/>
                <a:ea typeface="+mj-ea"/>
                <a:cs typeface="+mj-cs"/>
              </a:defRPr>
            </a:lvl1pPr>
          </a:lstStyle>
          <a:p>
            <a:pPr algn="ctr"/>
            <a:r>
              <a:rPr lang="es-MX" sz="2400" dirty="0" smtClean="0"/>
              <a:t>SINBA-SIS-CE-H</a:t>
            </a:r>
            <a:endParaRPr lang="es-MX" sz="2400" dirty="0"/>
          </a:p>
        </p:txBody>
      </p:sp>
    </p:spTree>
    <p:extLst>
      <p:ext uri="{BB962C8B-B14F-4D97-AF65-F5344CB8AC3E}">
        <p14:creationId xmlns:p14="http://schemas.microsoft.com/office/powerpoint/2010/main" val="294385409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ítulo 1">
            <a:extLst>
              <a:ext uri="{FF2B5EF4-FFF2-40B4-BE49-F238E27FC236}">
                <a16:creationId xmlns:a16="http://schemas.microsoft.com/office/drawing/2014/main" id="{29FCE891-2873-1849-A37C-A2CF6D30A712}"/>
              </a:ext>
            </a:extLst>
          </p:cNvPr>
          <p:cNvSpPr txBox="1">
            <a:spLocks/>
          </p:cNvSpPr>
          <p:nvPr/>
        </p:nvSpPr>
        <p:spPr>
          <a:xfrm>
            <a:off x="381001" y="93908"/>
            <a:ext cx="11424920" cy="1325563"/>
          </a:xfrm>
          <a:prstGeom prst="rect">
            <a:avLst/>
          </a:prstGeom>
          <a:noFill/>
        </p:spPr>
        <p:txBody>
          <a:bodyPr vert="horz" lIns="91440" tIns="45720" rIns="91440" bIns="45720" rtlCol="0" anchor="ctr">
            <a:normAutofit/>
          </a:bodyPr>
          <a:lstStyle>
            <a:lvl1pPr algn="l" defTabSz="914400" rtl="0" eaLnBrk="1" latinLnBrk="0" hangingPunct="1">
              <a:lnSpc>
                <a:spcPct val="90000"/>
              </a:lnSpc>
              <a:spcBef>
                <a:spcPct val="0"/>
              </a:spcBef>
              <a:buNone/>
              <a:defRPr sz="4400" b="0" i="0" kern="1200">
                <a:solidFill>
                  <a:srgbClr val="A42145"/>
                </a:solidFill>
                <a:latin typeface="Montserrat SemiBold" panose="00000700000000000000" pitchFamily="2" charset="0"/>
                <a:ea typeface="+mj-ea"/>
                <a:cs typeface="+mj-cs"/>
              </a:defRPr>
            </a:lvl1pPr>
          </a:lstStyle>
          <a:p>
            <a:r>
              <a:rPr lang="es-ES" dirty="0"/>
              <a:t>Información Nominal SINBA-SIS</a:t>
            </a:r>
            <a:endParaRPr lang="es-MX" dirty="0"/>
          </a:p>
        </p:txBody>
      </p:sp>
      <p:pic>
        <p:nvPicPr>
          <p:cNvPr id="6" name="Imagen 5"/>
          <p:cNvPicPr>
            <a:picLocks noChangeAspect="1"/>
          </p:cNvPicPr>
          <p:nvPr/>
        </p:nvPicPr>
        <p:blipFill>
          <a:blip r:embed="rId3">
            <a:biLevel thresh="75000"/>
          </a:blip>
          <a:stretch>
            <a:fillRect/>
          </a:stretch>
        </p:blipFill>
        <p:spPr>
          <a:xfrm>
            <a:off x="5817698" y="3231127"/>
            <a:ext cx="1674378" cy="1670724"/>
          </a:xfrm>
          <a:prstGeom prst="rect">
            <a:avLst/>
          </a:prstGeom>
          <a:solidFill>
            <a:srgbClr val="66FFFF"/>
          </a:solidFill>
        </p:spPr>
      </p:pic>
      <p:sp>
        <p:nvSpPr>
          <p:cNvPr id="7" name="Forma libre 6"/>
          <p:cNvSpPr/>
          <p:nvPr/>
        </p:nvSpPr>
        <p:spPr>
          <a:xfrm>
            <a:off x="5668340" y="1124081"/>
            <a:ext cx="1859328" cy="1646229"/>
          </a:xfrm>
          <a:custGeom>
            <a:avLst/>
            <a:gdLst>
              <a:gd name="connsiteX0" fmla="*/ 0 w 1647031"/>
              <a:gd name="connsiteY0" fmla="*/ 823516 h 1647031"/>
              <a:gd name="connsiteX1" fmla="*/ 823516 w 1647031"/>
              <a:gd name="connsiteY1" fmla="*/ 0 h 1647031"/>
              <a:gd name="connsiteX2" fmla="*/ 1647032 w 1647031"/>
              <a:gd name="connsiteY2" fmla="*/ 823516 h 1647031"/>
              <a:gd name="connsiteX3" fmla="*/ 823516 w 1647031"/>
              <a:gd name="connsiteY3" fmla="*/ 1647032 h 1647031"/>
              <a:gd name="connsiteX4" fmla="*/ 0 w 1647031"/>
              <a:gd name="connsiteY4" fmla="*/ 823516 h 16470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47031" h="1647031">
                <a:moveTo>
                  <a:pt x="0" y="823516"/>
                </a:moveTo>
                <a:cubicBezTo>
                  <a:pt x="0" y="368701"/>
                  <a:pt x="368701" y="0"/>
                  <a:pt x="823516" y="0"/>
                </a:cubicBezTo>
                <a:cubicBezTo>
                  <a:pt x="1278331" y="0"/>
                  <a:pt x="1647032" y="368701"/>
                  <a:pt x="1647032" y="823516"/>
                </a:cubicBezTo>
                <a:cubicBezTo>
                  <a:pt x="1647032" y="1278331"/>
                  <a:pt x="1278331" y="1647032"/>
                  <a:pt x="823516" y="1647032"/>
                </a:cubicBezTo>
                <a:cubicBezTo>
                  <a:pt x="368701" y="1647032"/>
                  <a:pt x="0" y="1278331"/>
                  <a:pt x="0" y="823516"/>
                </a:cubicBezTo>
                <a:close/>
              </a:path>
            </a:pathLst>
          </a:custGeom>
          <a:solidFill>
            <a:srgbClr val="0070C0"/>
          </a:solidFill>
          <a:scene3d>
            <a:camera prst="orthographicFront"/>
            <a:lightRig rig="flat" dir="t"/>
          </a:scene3d>
          <a:sp3d prstMaterial="plastic">
            <a:bevelT w="120900" h="88900"/>
            <a:bevelB w="88900" h="31750" prst="angle"/>
          </a:sp3d>
        </p:spPr>
        <p:style>
          <a:lnRef idx="0">
            <a:schemeClr val="lt1">
              <a:hueOff val="0"/>
              <a:satOff val="0"/>
              <a:lumOff val="0"/>
              <a:alphaOff val="0"/>
            </a:schemeClr>
          </a:lnRef>
          <a:fillRef idx="3">
            <a:scrgbClr r="0" g="0" b="0"/>
          </a:fillRef>
          <a:effectRef idx="2">
            <a:schemeClr val="accent5">
              <a:hueOff val="0"/>
              <a:satOff val="0"/>
              <a:lumOff val="0"/>
              <a:alphaOff val="0"/>
            </a:schemeClr>
          </a:effectRef>
          <a:fontRef idx="minor">
            <a:schemeClr val="lt1"/>
          </a:fontRef>
        </p:style>
        <p:txBody>
          <a:bodyPr spcFirstLastPara="0" vert="horz" wrap="square" lIns="0" tIns="0" rIns="0" bIns="0" numCol="1" spcCol="1270" anchor="ctr" anchorCtr="0">
            <a:noAutofit/>
          </a:bodyPr>
          <a:lstStyle/>
          <a:p>
            <a:pPr lvl="0" algn="ctr" defTabSz="800100">
              <a:lnSpc>
                <a:spcPts val="1900"/>
              </a:lnSpc>
              <a:spcBef>
                <a:spcPct val="0"/>
              </a:spcBef>
            </a:pPr>
            <a:r>
              <a:rPr lang="es-MX" sz="1800" kern="1200" dirty="0" smtClean="0">
                <a:latin typeface="Soberana Sans Condensed" panose="02000000000000000000" pitchFamily="50" charset="0"/>
              </a:rPr>
              <a:t>Identificación </a:t>
            </a:r>
          </a:p>
          <a:p>
            <a:pPr algn="ctr" defTabSz="800100">
              <a:lnSpc>
                <a:spcPts val="1900"/>
              </a:lnSpc>
              <a:spcBef>
                <a:spcPct val="0"/>
              </a:spcBef>
            </a:pPr>
            <a:r>
              <a:rPr lang="es-MX" sz="1800" kern="1200" dirty="0" smtClean="0">
                <a:latin typeface="Soberana Sans Condensed" panose="02000000000000000000" pitchFamily="50" charset="0"/>
              </a:rPr>
              <a:t>de la </a:t>
            </a:r>
            <a:r>
              <a:rPr lang="es-MX" dirty="0">
                <a:latin typeface="Soberana Sans Condensed" panose="02000000000000000000" pitchFamily="50" charset="0"/>
              </a:rPr>
              <a:t>unidad y del </a:t>
            </a:r>
            <a:r>
              <a:rPr lang="es-MX" dirty="0" smtClean="0">
                <a:latin typeface="Soberana Sans Condensed" panose="02000000000000000000" pitchFamily="50" charset="0"/>
              </a:rPr>
              <a:t>prestador</a:t>
            </a:r>
            <a:endParaRPr lang="es-MX" dirty="0">
              <a:latin typeface="Soberana Sans Condensed" panose="02000000000000000000" pitchFamily="50" charset="0"/>
            </a:endParaRPr>
          </a:p>
        </p:txBody>
      </p:sp>
      <p:sp>
        <p:nvSpPr>
          <p:cNvPr id="8" name="Forma libre 7"/>
          <p:cNvSpPr/>
          <p:nvPr/>
        </p:nvSpPr>
        <p:spPr>
          <a:xfrm rot="2160000">
            <a:off x="7604369" y="2214639"/>
            <a:ext cx="552401" cy="619983"/>
          </a:xfrm>
          <a:custGeom>
            <a:avLst/>
            <a:gdLst>
              <a:gd name="connsiteX0" fmla="*/ 0 w 438515"/>
              <a:gd name="connsiteY0" fmla="*/ 111175 h 555873"/>
              <a:gd name="connsiteX1" fmla="*/ 219258 w 438515"/>
              <a:gd name="connsiteY1" fmla="*/ 111175 h 555873"/>
              <a:gd name="connsiteX2" fmla="*/ 219258 w 438515"/>
              <a:gd name="connsiteY2" fmla="*/ 0 h 555873"/>
              <a:gd name="connsiteX3" fmla="*/ 438515 w 438515"/>
              <a:gd name="connsiteY3" fmla="*/ 277937 h 555873"/>
              <a:gd name="connsiteX4" fmla="*/ 219258 w 438515"/>
              <a:gd name="connsiteY4" fmla="*/ 555873 h 555873"/>
              <a:gd name="connsiteX5" fmla="*/ 219258 w 438515"/>
              <a:gd name="connsiteY5" fmla="*/ 444698 h 555873"/>
              <a:gd name="connsiteX6" fmla="*/ 0 w 438515"/>
              <a:gd name="connsiteY6" fmla="*/ 444698 h 555873"/>
              <a:gd name="connsiteX7" fmla="*/ 0 w 438515"/>
              <a:gd name="connsiteY7" fmla="*/ 111175 h 555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38515" h="555873">
                <a:moveTo>
                  <a:pt x="0" y="111175"/>
                </a:moveTo>
                <a:lnTo>
                  <a:pt x="219258" y="111175"/>
                </a:lnTo>
                <a:lnTo>
                  <a:pt x="219258" y="0"/>
                </a:lnTo>
                <a:lnTo>
                  <a:pt x="438515" y="277937"/>
                </a:lnTo>
                <a:lnTo>
                  <a:pt x="219258" y="555873"/>
                </a:lnTo>
                <a:lnTo>
                  <a:pt x="219258" y="444698"/>
                </a:lnTo>
                <a:lnTo>
                  <a:pt x="0" y="444698"/>
                </a:lnTo>
                <a:lnTo>
                  <a:pt x="0" y="111175"/>
                </a:lnTo>
                <a:close/>
              </a:path>
            </a:pathLst>
          </a:custGeom>
          <a:solidFill>
            <a:srgbClr val="0070C0"/>
          </a:solidFill>
          <a:scene3d>
            <a:camera prst="orthographicFront"/>
            <a:lightRig rig="flat" dir="t"/>
          </a:scene3d>
          <a:sp3d z="-80000" prstMaterial="plastic">
            <a:bevelT w="50800" h="50800"/>
            <a:bevelB w="25400" h="25400" prst="angle"/>
          </a:sp3d>
        </p:spPr>
        <p:style>
          <a:lnRef idx="0">
            <a:schemeClr val="lt1">
              <a:hueOff val="0"/>
              <a:satOff val="0"/>
              <a:lumOff val="0"/>
              <a:alphaOff val="0"/>
            </a:schemeClr>
          </a:lnRef>
          <a:fillRef idx="3">
            <a:scrgbClr r="0" g="0" b="0"/>
          </a:fillRef>
          <a:effectRef idx="2">
            <a:schemeClr val="accent5">
              <a:hueOff val="0"/>
              <a:satOff val="0"/>
              <a:lumOff val="0"/>
              <a:alphaOff val="0"/>
            </a:schemeClr>
          </a:effectRef>
          <a:fontRef idx="minor">
            <a:schemeClr val="lt1"/>
          </a:fontRef>
        </p:style>
        <p:txBody>
          <a:bodyPr spcFirstLastPara="0" vert="horz" wrap="square" lIns="-1" tIns="111174" rIns="131554" bIns="111175" numCol="1" spcCol="1270" anchor="ctr" anchorCtr="0">
            <a:noAutofit/>
          </a:bodyPr>
          <a:lstStyle/>
          <a:p>
            <a:pPr lvl="0" algn="ctr" defTabSz="666750">
              <a:lnSpc>
                <a:spcPct val="90000"/>
              </a:lnSpc>
              <a:spcBef>
                <a:spcPct val="0"/>
              </a:spcBef>
              <a:spcAft>
                <a:spcPct val="35000"/>
              </a:spcAft>
            </a:pPr>
            <a:endParaRPr lang="es-MX" sz="1500" kern="1200"/>
          </a:p>
        </p:txBody>
      </p:sp>
      <p:sp>
        <p:nvSpPr>
          <p:cNvPr id="9" name="Forma libre 8"/>
          <p:cNvSpPr/>
          <p:nvPr/>
        </p:nvSpPr>
        <p:spPr>
          <a:xfrm>
            <a:off x="7903855" y="2585783"/>
            <a:ext cx="1859328" cy="1646229"/>
          </a:xfrm>
          <a:custGeom>
            <a:avLst/>
            <a:gdLst>
              <a:gd name="connsiteX0" fmla="*/ 0 w 1647031"/>
              <a:gd name="connsiteY0" fmla="*/ 823516 h 1647031"/>
              <a:gd name="connsiteX1" fmla="*/ 823516 w 1647031"/>
              <a:gd name="connsiteY1" fmla="*/ 0 h 1647031"/>
              <a:gd name="connsiteX2" fmla="*/ 1647032 w 1647031"/>
              <a:gd name="connsiteY2" fmla="*/ 823516 h 1647031"/>
              <a:gd name="connsiteX3" fmla="*/ 823516 w 1647031"/>
              <a:gd name="connsiteY3" fmla="*/ 1647032 h 1647031"/>
              <a:gd name="connsiteX4" fmla="*/ 0 w 1647031"/>
              <a:gd name="connsiteY4" fmla="*/ 823516 h 16470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47031" h="1647031">
                <a:moveTo>
                  <a:pt x="0" y="823516"/>
                </a:moveTo>
                <a:cubicBezTo>
                  <a:pt x="0" y="368701"/>
                  <a:pt x="368701" y="0"/>
                  <a:pt x="823516" y="0"/>
                </a:cubicBezTo>
                <a:cubicBezTo>
                  <a:pt x="1278331" y="0"/>
                  <a:pt x="1647032" y="368701"/>
                  <a:pt x="1647032" y="823516"/>
                </a:cubicBezTo>
                <a:cubicBezTo>
                  <a:pt x="1647032" y="1278331"/>
                  <a:pt x="1278331" y="1647032"/>
                  <a:pt x="823516" y="1647032"/>
                </a:cubicBezTo>
                <a:cubicBezTo>
                  <a:pt x="368701" y="1647032"/>
                  <a:pt x="0" y="1278331"/>
                  <a:pt x="0" y="823516"/>
                </a:cubicBezTo>
                <a:close/>
              </a:path>
            </a:pathLst>
          </a:custGeom>
          <a:solidFill>
            <a:srgbClr val="CC00CC"/>
          </a:solidFill>
          <a:scene3d>
            <a:camera prst="orthographicFront"/>
            <a:lightRig rig="flat" dir="t"/>
          </a:scene3d>
          <a:sp3d prstMaterial="plastic">
            <a:bevelT w="120900" h="88900"/>
            <a:bevelB w="88900" h="31750" prst="angle"/>
          </a:sp3d>
        </p:spPr>
        <p:style>
          <a:lnRef idx="0">
            <a:schemeClr val="lt1">
              <a:hueOff val="0"/>
              <a:satOff val="0"/>
              <a:lumOff val="0"/>
              <a:alphaOff val="0"/>
            </a:schemeClr>
          </a:lnRef>
          <a:fillRef idx="3">
            <a:scrgbClr r="0" g="0" b="0"/>
          </a:fillRef>
          <a:effectRef idx="2">
            <a:schemeClr val="accent5">
              <a:hueOff val="-1838336"/>
              <a:satOff val="-2557"/>
              <a:lumOff val="-981"/>
              <a:alphaOff val="0"/>
            </a:schemeClr>
          </a:effectRef>
          <a:fontRef idx="minor">
            <a:schemeClr val="lt1"/>
          </a:fontRef>
        </p:style>
        <p:txBody>
          <a:bodyPr spcFirstLastPara="0" vert="horz" wrap="square" lIns="0" tIns="0" rIns="0" bIns="0" numCol="1" spcCol="1270" anchor="ctr" anchorCtr="0">
            <a:noAutofit/>
          </a:bodyPr>
          <a:lstStyle/>
          <a:p>
            <a:pPr lvl="0" algn="ctr" defTabSz="800100">
              <a:lnSpc>
                <a:spcPts val="1900"/>
              </a:lnSpc>
              <a:spcBef>
                <a:spcPct val="0"/>
              </a:spcBef>
            </a:pPr>
            <a:r>
              <a:rPr lang="es-MX" dirty="0">
                <a:latin typeface="Soberana Sans Condensed" panose="02000000000000000000" pitchFamily="50" charset="0"/>
              </a:rPr>
              <a:t>Motivo de la atención y comorbilidad</a:t>
            </a:r>
          </a:p>
        </p:txBody>
      </p:sp>
      <p:sp>
        <p:nvSpPr>
          <p:cNvPr id="10" name="Forma libre 9"/>
          <p:cNvSpPr/>
          <p:nvPr/>
        </p:nvSpPr>
        <p:spPr>
          <a:xfrm rot="17280000">
            <a:off x="8344620" y="4231679"/>
            <a:ext cx="489090" cy="700239"/>
          </a:xfrm>
          <a:custGeom>
            <a:avLst/>
            <a:gdLst>
              <a:gd name="connsiteX0" fmla="*/ 0 w 438515"/>
              <a:gd name="connsiteY0" fmla="*/ 111175 h 555873"/>
              <a:gd name="connsiteX1" fmla="*/ 219258 w 438515"/>
              <a:gd name="connsiteY1" fmla="*/ 111175 h 555873"/>
              <a:gd name="connsiteX2" fmla="*/ 219258 w 438515"/>
              <a:gd name="connsiteY2" fmla="*/ 0 h 555873"/>
              <a:gd name="connsiteX3" fmla="*/ 438515 w 438515"/>
              <a:gd name="connsiteY3" fmla="*/ 277937 h 555873"/>
              <a:gd name="connsiteX4" fmla="*/ 219258 w 438515"/>
              <a:gd name="connsiteY4" fmla="*/ 555873 h 555873"/>
              <a:gd name="connsiteX5" fmla="*/ 219258 w 438515"/>
              <a:gd name="connsiteY5" fmla="*/ 444698 h 555873"/>
              <a:gd name="connsiteX6" fmla="*/ 0 w 438515"/>
              <a:gd name="connsiteY6" fmla="*/ 444698 h 555873"/>
              <a:gd name="connsiteX7" fmla="*/ 0 w 438515"/>
              <a:gd name="connsiteY7" fmla="*/ 111175 h 555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38515" h="555873">
                <a:moveTo>
                  <a:pt x="438515" y="444698"/>
                </a:moveTo>
                <a:lnTo>
                  <a:pt x="219257" y="444698"/>
                </a:lnTo>
                <a:lnTo>
                  <a:pt x="219257" y="555873"/>
                </a:lnTo>
                <a:lnTo>
                  <a:pt x="0" y="277936"/>
                </a:lnTo>
                <a:lnTo>
                  <a:pt x="219257" y="0"/>
                </a:lnTo>
                <a:lnTo>
                  <a:pt x="219257" y="111175"/>
                </a:lnTo>
                <a:lnTo>
                  <a:pt x="438515" y="111175"/>
                </a:lnTo>
                <a:lnTo>
                  <a:pt x="438515" y="444698"/>
                </a:lnTo>
                <a:close/>
              </a:path>
            </a:pathLst>
          </a:custGeom>
          <a:solidFill>
            <a:srgbClr val="CC00CC"/>
          </a:solidFill>
          <a:scene3d>
            <a:camera prst="orthographicFront"/>
            <a:lightRig rig="flat" dir="t"/>
          </a:scene3d>
          <a:sp3d z="-80000" prstMaterial="plastic">
            <a:bevelT w="50800" h="50800"/>
            <a:bevelB w="25400" h="25400" prst="angle"/>
          </a:sp3d>
        </p:spPr>
        <p:style>
          <a:lnRef idx="0">
            <a:schemeClr val="lt1">
              <a:hueOff val="0"/>
              <a:satOff val="0"/>
              <a:lumOff val="0"/>
              <a:alphaOff val="0"/>
            </a:schemeClr>
          </a:lnRef>
          <a:fillRef idx="3">
            <a:scrgbClr r="0" g="0" b="0"/>
          </a:fillRef>
          <a:effectRef idx="2">
            <a:schemeClr val="accent5">
              <a:hueOff val="-1838336"/>
              <a:satOff val="-2557"/>
              <a:lumOff val="-981"/>
              <a:alphaOff val="0"/>
            </a:schemeClr>
          </a:effectRef>
          <a:fontRef idx="minor">
            <a:schemeClr val="lt1"/>
          </a:fontRef>
        </p:style>
        <p:txBody>
          <a:bodyPr spcFirstLastPara="0" vert="horz" wrap="square" lIns="131553" tIns="111175" rIns="0" bIns="111175" numCol="1" spcCol="1270" anchor="ctr" anchorCtr="0">
            <a:noAutofit/>
          </a:bodyPr>
          <a:lstStyle/>
          <a:p>
            <a:pPr lvl="0" algn="ctr" defTabSz="666750">
              <a:lnSpc>
                <a:spcPct val="90000"/>
              </a:lnSpc>
              <a:spcBef>
                <a:spcPct val="0"/>
              </a:spcBef>
              <a:spcAft>
                <a:spcPct val="35000"/>
              </a:spcAft>
            </a:pPr>
            <a:endParaRPr lang="es-MX" sz="1500" kern="1200"/>
          </a:p>
        </p:txBody>
      </p:sp>
      <p:sp>
        <p:nvSpPr>
          <p:cNvPr id="11" name="Forma libre 10"/>
          <p:cNvSpPr/>
          <p:nvPr/>
        </p:nvSpPr>
        <p:spPr>
          <a:xfrm>
            <a:off x="7148170" y="4795725"/>
            <a:ext cx="1859328" cy="1646229"/>
          </a:xfrm>
          <a:custGeom>
            <a:avLst/>
            <a:gdLst>
              <a:gd name="connsiteX0" fmla="*/ 0 w 1647031"/>
              <a:gd name="connsiteY0" fmla="*/ 823516 h 1647031"/>
              <a:gd name="connsiteX1" fmla="*/ 823516 w 1647031"/>
              <a:gd name="connsiteY1" fmla="*/ 0 h 1647031"/>
              <a:gd name="connsiteX2" fmla="*/ 1647032 w 1647031"/>
              <a:gd name="connsiteY2" fmla="*/ 823516 h 1647031"/>
              <a:gd name="connsiteX3" fmla="*/ 823516 w 1647031"/>
              <a:gd name="connsiteY3" fmla="*/ 1647032 h 1647031"/>
              <a:gd name="connsiteX4" fmla="*/ 0 w 1647031"/>
              <a:gd name="connsiteY4" fmla="*/ 823516 h 16470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47031" h="1647031">
                <a:moveTo>
                  <a:pt x="0" y="823516"/>
                </a:moveTo>
                <a:cubicBezTo>
                  <a:pt x="0" y="368701"/>
                  <a:pt x="368701" y="0"/>
                  <a:pt x="823516" y="0"/>
                </a:cubicBezTo>
                <a:cubicBezTo>
                  <a:pt x="1278331" y="0"/>
                  <a:pt x="1647032" y="368701"/>
                  <a:pt x="1647032" y="823516"/>
                </a:cubicBezTo>
                <a:cubicBezTo>
                  <a:pt x="1647032" y="1278331"/>
                  <a:pt x="1278331" y="1647032"/>
                  <a:pt x="823516" y="1647032"/>
                </a:cubicBezTo>
                <a:cubicBezTo>
                  <a:pt x="368701" y="1647032"/>
                  <a:pt x="0" y="1278331"/>
                  <a:pt x="0" y="823516"/>
                </a:cubicBezTo>
                <a:close/>
              </a:path>
            </a:pathLst>
          </a:custGeom>
          <a:solidFill>
            <a:srgbClr val="C00000"/>
          </a:solidFill>
          <a:scene3d>
            <a:camera prst="orthographicFront"/>
            <a:lightRig rig="flat" dir="t"/>
          </a:scene3d>
          <a:sp3d prstMaterial="plastic">
            <a:bevelT w="120900" h="88900"/>
            <a:bevelB w="88900" h="31750" prst="angle"/>
          </a:sp3d>
        </p:spPr>
        <p:style>
          <a:lnRef idx="0">
            <a:schemeClr val="lt1">
              <a:hueOff val="0"/>
              <a:satOff val="0"/>
              <a:lumOff val="0"/>
              <a:alphaOff val="0"/>
            </a:schemeClr>
          </a:lnRef>
          <a:fillRef idx="3">
            <a:scrgbClr r="0" g="0" b="0"/>
          </a:fillRef>
          <a:effectRef idx="2">
            <a:schemeClr val="accent5">
              <a:hueOff val="-3676672"/>
              <a:satOff val="-5114"/>
              <a:lumOff val="-1961"/>
              <a:alphaOff val="0"/>
            </a:schemeClr>
          </a:effectRef>
          <a:fontRef idx="minor">
            <a:schemeClr val="lt1"/>
          </a:fontRef>
        </p:style>
        <p:txBody>
          <a:bodyPr spcFirstLastPara="0" vert="horz" wrap="square" lIns="0" tIns="0" rIns="0" bIns="0" numCol="1" spcCol="1270" anchor="ctr" anchorCtr="0">
            <a:noAutofit/>
          </a:bodyPr>
          <a:lstStyle/>
          <a:p>
            <a:pPr lvl="0" algn="ctr" defTabSz="800100">
              <a:lnSpc>
                <a:spcPts val="1900"/>
              </a:lnSpc>
              <a:spcBef>
                <a:spcPct val="0"/>
              </a:spcBef>
            </a:pPr>
            <a:r>
              <a:rPr lang="es-MX" sz="1800" kern="1200" dirty="0" smtClean="0">
                <a:latin typeface="Soberana Sans Condensed" panose="02000000000000000000" pitchFamily="50" charset="0"/>
              </a:rPr>
              <a:t>Detecciones</a:t>
            </a:r>
            <a:endParaRPr lang="es-MX" sz="1800" kern="1200" dirty="0">
              <a:latin typeface="Soberana Sans Condensed" panose="02000000000000000000" pitchFamily="50" charset="0"/>
            </a:endParaRPr>
          </a:p>
        </p:txBody>
      </p:sp>
      <p:sp>
        <p:nvSpPr>
          <p:cNvPr id="12" name="Forma libre 11"/>
          <p:cNvSpPr/>
          <p:nvPr/>
        </p:nvSpPr>
        <p:spPr>
          <a:xfrm>
            <a:off x="6357607" y="5527540"/>
            <a:ext cx="552401" cy="619984"/>
          </a:xfrm>
          <a:custGeom>
            <a:avLst/>
            <a:gdLst>
              <a:gd name="connsiteX0" fmla="*/ 0 w 438515"/>
              <a:gd name="connsiteY0" fmla="*/ 111175 h 555873"/>
              <a:gd name="connsiteX1" fmla="*/ 219258 w 438515"/>
              <a:gd name="connsiteY1" fmla="*/ 111175 h 555873"/>
              <a:gd name="connsiteX2" fmla="*/ 219258 w 438515"/>
              <a:gd name="connsiteY2" fmla="*/ 0 h 555873"/>
              <a:gd name="connsiteX3" fmla="*/ 438515 w 438515"/>
              <a:gd name="connsiteY3" fmla="*/ 277937 h 555873"/>
              <a:gd name="connsiteX4" fmla="*/ 219258 w 438515"/>
              <a:gd name="connsiteY4" fmla="*/ 555873 h 555873"/>
              <a:gd name="connsiteX5" fmla="*/ 219258 w 438515"/>
              <a:gd name="connsiteY5" fmla="*/ 444698 h 555873"/>
              <a:gd name="connsiteX6" fmla="*/ 0 w 438515"/>
              <a:gd name="connsiteY6" fmla="*/ 444698 h 555873"/>
              <a:gd name="connsiteX7" fmla="*/ 0 w 438515"/>
              <a:gd name="connsiteY7" fmla="*/ 111175 h 555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38515" h="555873">
                <a:moveTo>
                  <a:pt x="438515" y="444698"/>
                </a:moveTo>
                <a:lnTo>
                  <a:pt x="219257" y="444698"/>
                </a:lnTo>
                <a:lnTo>
                  <a:pt x="219257" y="555873"/>
                </a:lnTo>
                <a:lnTo>
                  <a:pt x="0" y="277936"/>
                </a:lnTo>
                <a:lnTo>
                  <a:pt x="219257" y="0"/>
                </a:lnTo>
                <a:lnTo>
                  <a:pt x="219257" y="111175"/>
                </a:lnTo>
                <a:lnTo>
                  <a:pt x="438515" y="111175"/>
                </a:lnTo>
                <a:lnTo>
                  <a:pt x="438515" y="444698"/>
                </a:lnTo>
                <a:close/>
              </a:path>
            </a:pathLst>
          </a:custGeom>
          <a:solidFill>
            <a:srgbClr val="C00000"/>
          </a:solidFill>
          <a:scene3d>
            <a:camera prst="orthographicFront"/>
            <a:lightRig rig="flat" dir="t"/>
          </a:scene3d>
          <a:sp3d z="-80000" prstMaterial="plastic">
            <a:bevelT w="50800" h="50800"/>
            <a:bevelB w="25400" h="25400" prst="angle"/>
          </a:sp3d>
        </p:spPr>
        <p:style>
          <a:lnRef idx="0">
            <a:schemeClr val="lt1">
              <a:hueOff val="0"/>
              <a:satOff val="0"/>
              <a:lumOff val="0"/>
              <a:alphaOff val="0"/>
            </a:schemeClr>
          </a:lnRef>
          <a:fillRef idx="3">
            <a:scrgbClr r="0" g="0" b="0"/>
          </a:fillRef>
          <a:effectRef idx="2">
            <a:schemeClr val="accent5">
              <a:hueOff val="-3676672"/>
              <a:satOff val="-5114"/>
              <a:lumOff val="-1961"/>
              <a:alphaOff val="0"/>
            </a:schemeClr>
          </a:effectRef>
          <a:fontRef idx="minor">
            <a:schemeClr val="lt1"/>
          </a:fontRef>
        </p:style>
        <p:txBody>
          <a:bodyPr spcFirstLastPara="0" vert="horz" wrap="square" lIns="131554" tIns="111176" rIns="0" bIns="111175" numCol="1" spcCol="1270" anchor="ctr" anchorCtr="0">
            <a:noAutofit/>
          </a:bodyPr>
          <a:lstStyle/>
          <a:p>
            <a:pPr lvl="0" algn="ctr" defTabSz="666750">
              <a:lnSpc>
                <a:spcPct val="90000"/>
              </a:lnSpc>
              <a:spcBef>
                <a:spcPct val="0"/>
              </a:spcBef>
              <a:spcAft>
                <a:spcPct val="35000"/>
              </a:spcAft>
            </a:pPr>
            <a:endParaRPr lang="es-MX" sz="1500" kern="1200"/>
          </a:p>
        </p:txBody>
      </p:sp>
      <p:sp>
        <p:nvSpPr>
          <p:cNvPr id="13" name="Forma libre 12"/>
          <p:cNvSpPr/>
          <p:nvPr/>
        </p:nvSpPr>
        <p:spPr>
          <a:xfrm>
            <a:off x="4260115" y="4891388"/>
            <a:ext cx="1859328" cy="1646229"/>
          </a:xfrm>
          <a:custGeom>
            <a:avLst/>
            <a:gdLst>
              <a:gd name="connsiteX0" fmla="*/ 0 w 1647031"/>
              <a:gd name="connsiteY0" fmla="*/ 823516 h 1647031"/>
              <a:gd name="connsiteX1" fmla="*/ 823516 w 1647031"/>
              <a:gd name="connsiteY1" fmla="*/ 0 h 1647031"/>
              <a:gd name="connsiteX2" fmla="*/ 1647032 w 1647031"/>
              <a:gd name="connsiteY2" fmla="*/ 823516 h 1647031"/>
              <a:gd name="connsiteX3" fmla="*/ 823516 w 1647031"/>
              <a:gd name="connsiteY3" fmla="*/ 1647032 h 1647031"/>
              <a:gd name="connsiteX4" fmla="*/ 0 w 1647031"/>
              <a:gd name="connsiteY4" fmla="*/ 823516 h 16470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47031" h="1647031">
                <a:moveTo>
                  <a:pt x="0" y="823516"/>
                </a:moveTo>
                <a:cubicBezTo>
                  <a:pt x="0" y="368701"/>
                  <a:pt x="368701" y="0"/>
                  <a:pt x="823516" y="0"/>
                </a:cubicBezTo>
                <a:cubicBezTo>
                  <a:pt x="1278331" y="0"/>
                  <a:pt x="1647032" y="368701"/>
                  <a:pt x="1647032" y="823516"/>
                </a:cubicBezTo>
                <a:cubicBezTo>
                  <a:pt x="1647032" y="1278331"/>
                  <a:pt x="1278331" y="1647032"/>
                  <a:pt x="823516" y="1647032"/>
                </a:cubicBezTo>
                <a:cubicBezTo>
                  <a:pt x="368701" y="1647032"/>
                  <a:pt x="0" y="1278331"/>
                  <a:pt x="0" y="823516"/>
                </a:cubicBezTo>
                <a:close/>
              </a:path>
            </a:pathLst>
          </a:custGeom>
          <a:solidFill>
            <a:srgbClr val="92D050"/>
          </a:solidFill>
          <a:scene3d>
            <a:camera prst="orthographicFront"/>
            <a:lightRig rig="flat" dir="t"/>
          </a:scene3d>
          <a:sp3d prstMaterial="plastic">
            <a:bevelT w="120900" h="88900"/>
            <a:bevelB w="88900" h="31750" prst="angle"/>
          </a:sp3d>
        </p:spPr>
        <p:style>
          <a:lnRef idx="0">
            <a:schemeClr val="lt1">
              <a:hueOff val="0"/>
              <a:satOff val="0"/>
              <a:lumOff val="0"/>
              <a:alphaOff val="0"/>
            </a:schemeClr>
          </a:lnRef>
          <a:fillRef idx="3">
            <a:scrgbClr r="0" g="0" b="0"/>
          </a:fillRef>
          <a:effectRef idx="2">
            <a:schemeClr val="accent5">
              <a:hueOff val="-5515009"/>
              <a:satOff val="-7671"/>
              <a:lumOff val="-2942"/>
              <a:alphaOff val="0"/>
            </a:schemeClr>
          </a:effectRef>
          <a:fontRef idx="minor">
            <a:schemeClr val="lt1"/>
          </a:fontRef>
        </p:style>
        <p:txBody>
          <a:bodyPr spcFirstLastPara="0" vert="horz" wrap="square" lIns="0" tIns="0" rIns="0" bIns="0" numCol="1" spcCol="1270" anchor="ctr" anchorCtr="0">
            <a:noAutofit/>
          </a:bodyPr>
          <a:lstStyle/>
          <a:p>
            <a:pPr lvl="0" algn="ctr" defTabSz="800100">
              <a:lnSpc>
                <a:spcPts val="1900"/>
              </a:lnSpc>
              <a:spcBef>
                <a:spcPct val="0"/>
              </a:spcBef>
            </a:pPr>
            <a:r>
              <a:rPr lang="es-MX" sz="1800" kern="1200" dirty="0" smtClean="0">
                <a:solidFill>
                  <a:srgbClr val="003300"/>
                </a:solidFill>
                <a:latin typeface="Soberana Sans Condensed" panose="02000000000000000000" pitchFamily="50" charset="0"/>
              </a:rPr>
              <a:t>Control y </a:t>
            </a:r>
          </a:p>
          <a:p>
            <a:pPr lvl="0" algn="ctr" defTabSz="800100">
              <a:lnSpc>
                <a:spcPts val="1900"/>
              </a:lnSpc>
              <a:spcBef>
                <a:spcPct val="0"/>
              </a:spcBef>
            </a:pPr>
            <a:r>
              <a:rPr lang="es-MX" sz="1800" kern="1200" dirty="0" smtClean="0">
                <a:solidFill>
                  <a:srgbClr val="003300"/>
                </a:solidFill>
                <a:latin typeface="Soberana Sans Condensed" panose="02000000000000000000" pitchFamily="50" charset="0"/>
              </a:rPr>
              <a:t>seguimiento</a:t>
            </a:r>
            <a:endParaRPr lang="es-MX" sz="1800" kern="1200" dirty="0">
              <a:solidFill>
                <a:srgbClr val="003300"/>
              </a:solidFill>
              <a:latin typeface="Soberana Sans Condensed" panose="02000000000000000000" pitchFamily="50" charset="0"/>
            </a:endParaRPr>
          </a:p>
        </p:txBody>
      </p:sp>
      <p:sp>
        <p:nvSpPr>
          <p:cNvPr id="14" name="Forma libre 13"/>
          <p:cNvSpPr/>
          <p:nvPr/>
        </p:nvSpPr>
        <p:spPr>
          <a:xfrm rot="4320000">
            <a:off x="4587770" y="4197234"/>
            <a:ext cx="489091" cy="700239"/>
          </a:xfrm>
          <a:custGeom>
            <a:avLst/>
            <a:gdLst>
              <a:gd name="connsiteX0" fmla="*/ 0 w 438515"/>
              <a:gd name="connsiteY0" fmla="*/ 111175 h 555873"/>
              <a:gd name="connsiteX1" fmla="*/ 219258 w 438515"/>
              <a:gd name="connsiteY1" fmla="*/ 111175 h 555873"/>
              <a:gd name="connsiteX2" fmla="*/ 219258 w 438515"/>
              <a:gd name="connsiteY2" fmla="*/ 0 h 555873"/>
              <a:gd name="connsiteX3" fmla="*/ 438515 w 438515"/>
              <a:gd name="connsiteY3" fmla="*/ 277937 h 555873"/>
              <a:gd name="connsiteX4" fmla="*/ 219258 w 438515"/>
              <a:gd name="connsiteY4" fmla="*/ 555873 h 555873"/>
              <a:gd name="connsiteX5" fmla="*/ 219258 w 438515"/>
              <a:gd name="connsiteY5" fmla="*/ 444698 h 555873"/>
              <a:gd name="connsiteX6" fmla="*/ 0 w 438515"/>
              <a:gd name="connsiteY6" fmla="*/ 444698 h 555873"/>
              <a:gd name="connsiteX7" fmla="*/ 0 w 438515"/>
              <a:gd name="connsiteY7" fmla="*/ 111175 h 555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38515" h="555873">
                <a:moveTo>
                  <a:pt x="438515" y="444698"/>
                </a:moveTo>
                <a:lnTo>
                  <a:pt x="219257" y="444698"/>
                </a:lnTo>
                <a:lnTo>
                  <a:pt x="219257" y="555873"/>
                </a:lnTo>
                <a:lnTo>
                  <a:pt x="0" y="277936"/>
                </a:lnTo>
                <a:lnTo>
                  <a:pt x="219257" y="0"/>
                </a:lnTo>
                <a:lnTo>
                  <a:pt x="219257" y="111175"/>
                </a:lnTo>
                <a:lnTo>
                  <a:pt x="438515" y="111175"/>
                </a:lnTo>
                <a:lnTo>
                  <a:pt x="438515" y="444698"/>
                </a:lnTo>
                <a:close/>
              </a:path>
            </a:pathLst>
          </a:custGeom>
          <a:solidFill>
            <a:srgbClr val="92D050"/>
          </a:solidFill>
          <a:scene3d>
            <a:camera prst="orthographicFront"/>
            <a:lightRig rig="flat" dir="t"/>
          </a:scene3d>
          <a:sp3d z="-80000" prstMaterial="plastic">
            <a:bevelT w="50800" h="50800"/>
            <a:bevelB w="25400" h="25400" prst="angle"/>
          </a:sp3d>
        </p:spPr>
        <p:style>
          <a:lnRef idx="0">
            <a:schemeClr val="lt1">
              <a:hueOff val="0"/>
              <a:satOff val="0"/>
              <a:lumOff val="0"/>
              <a:alphaOff val="0"/>
            </a:schemeClr>
          </a:lnRef>
          <a:fillRef idx="3">
            <a:scrgbClr r="0" g="0" b="0"/>
          </a:fillRef>
          <a:effectRef idx="2">
            <a:schemeClr val="accent5">
              <a:hueOff val="-5515009"/>
              <a:satOff val="-7671"/>
              <a:lumOff val="-2942"/>
              <a:alphaOff val="0"/>
            </a:schemeClr>
          </a:effectRef>
          <a:fontRef idx="minor">
            <a:schemeClr val="lt1"/>
          </a:fontRef>
        </p:style>
        <p:txBody>
          <a:bodyPr spcFirstLastPara="0" vert="horz" wrap="square" lIns="131555" tIns="111176" rIns="-1" bIns="111174" numCol="1" spcCol="1270" anchor="ctr" anchorCtr="0">
            <a:noAutofit/>
          </a:bodyPr>
          <a:lstStyle/>
          <a:p>
            <a:pPr lvl="0" algn="ctr" defTabSz="666750">
              <a:lnSpc>
                <a:spcPct val="90000"/>
              </a:lnSpc>
              <a:spcBef>
                <a:spcPct val="0"/>
              </a:spcBef>
              <a:spcAft>
                <a:spcPct val="35000"/>
              </a:spcAft>
            </a:pPr>
            <a:endParaRPr lang="es-MX" sz="1500" kern="1200"/>
          </a:p>
        </p:txBody>
      </p:sp>
      <p:sp>
        <p:nvSpPr>
          <p:cNvPr id="15" name="Forma libre 14"/>
          <p:cNvSpPr/>
          <p:nvPr/>
        </p:nvSpPr>
        <p:spPr>
          <a:xfrm>
            <a:off x="3530251" y="2585783"/>
            <a:ext cx="1859328" cy="1646229"/>
          </a:xfrm>
          <a:custGeom>
            <a:avLst/>
            <a:gdLst>
              <a:gd name="connsiteX0" fmla="*/ 0 w 1647031"/>
              <a:gd name="connsiteY0" fmla="*/ 823516 h 1647031"/>
              <a:gd name="connsiteX1" fmla="*/ 823516 w 1647031"/>
              <a:gd name="connsiteY1" fmla="*/ 0 h 1647031"/>
              <a:gd name="connsiteX2" fmla="*/ 1647032 w 1647031"/>
              <a:gd name="connsiteY2" fmla="*/ 823516 h 1647031"/>
              <a:gd name="connsiteX3" fmla="*/ 823516 w 1647031"/>
              <a:gd name="connsiteY3" fmla="*/ 1647032 h 1647031"/>
              <a:gd name="connsiteX4" fmla="*/ 0 w 1647031"/>
              <a:gd name="connsiteY4" fmla="*/ 823516 h 16470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47031" h="1647031">
                <a:moveTo>
                  <a:pt x="0" y="823516"/>
                </a:moveTo>
                <a:cubicBezTo>
                  <a:pt x="0" y="368701"/>
                  <a:pt x="368701" y="0"/>
                  <a:pt x="823516" y="0"/>
                </a:cubicBezTo>
                <a:cubicBezTo>
                  <a:pt x="1278331" y="0"/>
                  <a:pt x="1647032" y="368701"/>
                  <a:pt x="1647032" y="823516"/>
                </a:cubicBezTo>
                <a:cubicBezTo>
                  <a:pt x="1647032" y="1278331"/>
                  <a:pt x="1278331" y="1647032"/>
                  <a:pt x="823516" y="1647032"/>
                </a:cubicBezTo>
                <a:cubicBezTo>
                  <a:pt x="368701" y="1647032"/>
                  <a:pt x="0" y="1278331"/>
                  <a:pt x="0" y="823516"/>
                </a:cubicBezTo>
                <a:close/>
              </a:path>
            </a:pathLst>
          </a:custGeom>
          <a:solidFill>
            <a:srgbClr val="FFC000"/>
          </a:solidFill>
          <a:scene3d>
            <a:camera prst="orthographicFront"/>
            <a:lightRig rig="flat" dir="t"/>
          </a:scene3d>
          <a:sp3d prstMaterial="plastic">
            <a:bevelT w="120900" h="88900"/>
            <a:bevelB w="88900" h="31750" prst="angle"/>
          </a:sp3d>
        </p:spPr>
        <p:style>
          <a:lnRef idx="0">
            <a:schemeClr val="lt1">
              <a:hueOff val="0"/>
              <a:satOff val="0"/>
              <a:lumOff val="0"/>
              <a:alphaOff val="0"/>
            </a:schemeClr>
          </a:lnRef>
          <a:fillRef idx="3">
            <a:scrgbClr r="0" g="0" b="0"/>
          </a:fillRef>
          <a:effectRef idx="2">
            <a:schemeClr val="accent5">
              <a:hueOff val="-7353344"/>
              <a:satOff val="-10228"/>
              <a:lumOff val="-3922"/>
              <a:alphaOff val="0"/>
            </a:schemeClr>
          </a:effectRef>
          <a:fontRef idx="minor">
            <a:schemeClr val="lt1"/>
          </a:fontRef>
        </p:style>
        <p:txBody>
          <a:bodyPr spcFirstLastPara="0" vert="horz" wrap="square" lIns="0" tIns="0" rIns="0" bIns="0" numCol="1" spcCol="1270" anchor="ctr" anchorCtr="0">
            <a:noAutofit/>
          </a:bodyPr>
          <a:lstStyle/>
          <a:p>
            <a:pPr lvl="0" algn="ctr" defTabSz="800100">
              <a:lnSpc>
                <a:spcPts val="1900"/>
              </a:lnSpc>
              <a:spcBef>
                <a:spcPct val="0"/>
              </a:spcBef>
            </a:pPr>
            <a:r>
              <a:rPr lang="es-MX" sz="1800" kern="1200" dirty="0" smtClean="0">
                <a:solidFill>
                  <a:schemeClr val="tx1">
                    <a:lumMod val="85000"/>
                    <a:lumOff val="15000"/>
                  </a:schemeClr>
                </a:solidFill>
                <a:latin typeface="Soberana Sans Condensed" panose="02000000000000000000" pitchFamily="50" charset="0"/>
              </a:rPr>
              <a:t>Morbilidad y Acciones realizadas durante la atención</a:t>
            </a:r>
            <a:endParaRPr lang="es-MX" sz="1800" kern="1200" dirty="0">
              <a:solidFill>
                <a:schemeClr val="tx1">
                  <a:lumMod val="85000"/>
                  <a:lumOff val="15000"/>
                </a:schemeClr>
              </a:solidFill>
              <a:latin typeface="Soberana Sans Condensed" panose="02000000000000000000" pitchFamily="50" charset="0"/>
            </a:endParaRPr>
          </a:p>
        </p:txBody>
      </p:sp>
      <p:sp>
        <p:nvSpPr>
          <p:cNvPr id="16" name="Forma libre 15"/>
          <p:cNvSpPr/>
          <p:nvPr/>
        </p:nvSpPr>
        <p:spPr>
          <a:xfrm rot="19440000">
            <a:off x="5125565" y="2215892"/>
            <a:ext cx="552401" cy="619983"/>
          </a:xfrm>
          <a:custGeom>
            <a:avLst/>
            <a:gdLst>
              <a:gd name="connsiteX0" fmla="*/ 0 w 438515"/>
              <a:gd name="connsiteY0" fmla="*/ 111175 h 555873"/>
              <a:gd name="connsiteX1" fmla="*/ 219258 w 438515"/>
              <a:gd name="connsiteY1" fmla="*/ 111175 h 555873"/>
              <a:gd name="connsiteX2" fmla="*/ 219258 w 438515"/>
              <a:gd name="connsiteY2" fmla="*/ 0 h 555873"/>
              <a:gd name="connsiteX3" fmla="*/ 438515 w 438515"/>
              <a:gd name="connsiteY3" fmla="*/ 277937 h 555873"/>
              <a:gd name="connsiteX4" fmla="*/ 219258 w 438515"/>
              <a:gd name="connsiteY4" fmla="*/ 555873 h 555873"/>
              <a:gd name="connsiteX5" fmla="*/ 219258 w 438515"/>
              <a:gd name="connsiteY5" fmla="*/ 444698 h 555873"/>
              <a:gd name="connsiteX6" fmla="*/ 0 w 438515"/>
              <a:gd name="connsiteY6" fmla="*/ 444698 h 555873"/>
              <a:gd name="connsiteX7" fmla="*/ 0 w 438515"/>
              <a:gd name="connsiteY7" fmla="*/ 111175 h 555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38515" h="555873">
                <a:moveTo>
                  <a:pt x="0" y="111175"/>
                </a:moveTo>
                <a:lnTo>
                  <a:pt x="219258" y="111175"/>
                </a:lnTo>
                <a:lnTo>
                  <a:pt x="219258" y="0"/>
                </a:lnTo>
                <a:lnTo>
                  <a:pt x="438515" y="277937"/>
                </a:lnTo>
                <a:lnTo>
                  <a:pt x="219258" y="555873"/>
                </a:lnTo>
                <a:lnTo>
                  <a:pt x="219258" y="444698"/>
                </a:lnTo>
                <a:lnTo>
                  <a:pt x="0" y="444698"/>
                </a:lnTo>
                <a:lnTo>
                  <a:pt x="0" y="111175"/>
                </a:lnTo>
                <a:close/>
              </a:path>
            </a:pathLst>
          </a:custGeom>
          <a:solidFill>
            <a:srgbClr val="FFC000"/>
          </a:solidFill>
          <a:scene3d>
            <a:camera prst="orthographicFront"/>
            <a:lightRig rig="flat" dir="t"/>
          </a:scene3d>
          <a:sp3d z="-80000" prstMaterial="plastic">
            <a:bevelT w="50800" h="50800"/>
            <a:bevelB w="25400" h="25400" prst="angle"/>
          </a:sp3d>
        </p:spPr>
        <p:style>
          <a:lnRef idx="0">
            <a:schemeClr val="lt1">
              <a:hueOff val="0"/>
              <a:satOff val="0"/>
              <a:lumOff val="0"/>
              <a:alphaOff val="0"/>
            </a:schemeClr>
          </a:lnRef>
          <a:fillRef idx="3">
            <a:scrgbClr r="0" g="0" b="0"/>
          </a:fillRef>
          <a:effectRef idx="2">
            <a:schemeClr val="accent5">
              <a:hueOff val="-7353344"/>
              <a:satOff val="-10228"/>
              <a:lumOff val="-3922"/>
              <a:alphaOff val="0"/>
            </a:schemeClr>
          </a:effectRef>
          <a:fontRef idx="minor">
            <a:schemeClr val="lt1"/>
          </a:fontRef>
        </p:style>
        <p:txBody>
          <a:bodyPr spcFirstLastPara="0" vert="horz" wrap="square" lIns="-1" tIns="111175" rIns="131554" bIns="111174" numCol="1" spcCol="1270" anchor="ctr" anchorCtr="0">
            <a:noAutofit/>
          </a:bodyPr>
          <a:lstStyle/>
          <a:p>
            <a:pPr lvl="0" algn="ctr" defTabSz="666750">
              <a:lnSpc>
                <a:spcPct val="90000"/>
              </a:lnSpc>
              <a:spcBef>
                <a:spcPct val="0"/>
              </a:spcBef>
              <a:spcAft>
                <a:spcPct val="35000"/>
              </a:spcAft>
            </a:pPr>
            <a:endParaRPr lang="es-MX" sz="1500" kern="1200"/>
          </a:p>
        </p:txBody>
      </p:sp>
      <p:sp>
        <p:nvSpPr>
          <p:cNvPr id="17" name="Rectángulo 16"/>
          <p:cNvSpPr/>
          <p:nvPr/>
        </p:nvSpPr>
        <p:spPr>
          <a:xfrm>
            <a:off x="5733565" y="3209720"/>
            <a:ext cx="1842646" cy="1723260"/>
          </a:xfrm>
          <a:prstGeom prst="rect">
            <a:avLst/>
          </a:prstGeom>
          <a:noFill/>
        </p:spPr>
        <p:txBody>
          <a:bodyPr wrap="none" lIns="91440" tIns="45720" rIns="91440" bIns="45720">
            <a:prstTxWarp prst="textCircle">
              <a:avLst>
                <a:gd name="adj" fmla="val 10800110"/>
              </a:avLst>
            </a:prstTxWarp>
            <a:spAutoFit/>
            <a:scene3d>
              <a:camera prst="orthographicFront"/>
              <a:lightRig rig="harsh" dir="t"/>
            </a:scene3d>
            <a:sp3d extrusionH="57150" prstMaterial="matte">
              <a:bevelT w="63500" h="12700" prst="angle"/>
              <a:contourClr>
                <a:schemeClr val="bg1">
                  <a:lumMod val="65000"/>
                </a:schemeClr>
              </a:contourClr>
            </a:sp3d>
          </a:bodyPr>
          <a:lstStyle/>
          <a:p>
            <a:pPr algn="ctr"/>
            <a:r>
              <a:rPr lang="es-ES" sz="4800" b="1" cap="none" spc="0" dirty="0" smtClean="0">
                <a:ln/>
                <a:solidFill>
                  <a:schemeClr val="accent3"/>
                </a:solidFill>
                <a:effectLst/>
              </a:rPr>
              <a:t>Unicidad del paciente</a:t>
            </a:r>
            <a:endParaRPr lang="es-ES" sz="4800" b="1" cap="none" spc="0" dirty="0">
              <a:ln/>
              <a:solidFill>
                <a:schemeClr val="accent3"/>
              </a:solidFill>
              <a:effectLst/>
            </a:endParaRPr>
          </a:p>
        </p:txBody>
      </p:sp>
      <p:grpSp>
        <p:nvGrpSpPr>
          <p:cNvPr id="18" name="Grupo 17"/>
          <p:cNvGrpSpPr/>
          <p:nvPr/>
        </p:nvGrpSpPr>
        <p:grpSpPr>
          <a:xfrm>
            <a:off x="365145" y="2762674"/>
            <a:ext cx="2923372" cy="2698271"/>
            <a:chOff x="-89624" y="2549461"/>
            <a:chExt cx="2363928" cy="2417410"/>
          </a:xfrm>
          <a:solidFill>
            <a:srgbClr val="66FFFF"/>
          </a:solidFill>
        </p:grpSpPr>
        <p:sp>
          <p:nvSpPr>
            <p:cNvPr id="19" name="Rectángulo redondeado 18"/>
            <p:cNvSpPr/>
            <p:nvPr/>
          </p:nvSpPr>
          <p:spPr>
            <a:xfrm>
              <a:off x="-81157" y="2549461"/>
              <a:ext cx="2344066" cy="469502"/>
            </a:xfrm>
            <a:prstGeom prst="roundRect">
              <a:avLst/>
            </a:prstGeom>
            <a:solidFill>
              <a:srgbClr val="003300"/>
            </a:solidFill>
            <a:ln>
              <a:solidFill>
                <a:schemeClr val="bg1">
                  <a:lumMod val="75000"/>
                </a:schemeClr>
              </a:solidFill>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sz="2400" dirty="0">
                <a:latin typeface="Verdana" panose="020B0604030504040204" pitchFamily="34" charset="0"/>
                <a:ea typeface="Verdana" panose="020B0604030504040204" pitchFamily="34" charset="0"/>
              </a:endParaRPr>
            </a:p>
          </p:txBody>
        </p:sp>
        <p:sp>
          <p:nvSpPr>
            <p:cNvPr id="20" name="Rectángulo 19"/>
            <p:cNvSpPr/>
            <p:nvPr/>
          </p:nvSpPr>
          <p:spPr>
            <a:xfrm>
              <a:off x="-81158" y="2604780"/>
              <a:ext cx="2355462" cy="330889"/>
            </a:xfrm>
            <a:prstGeom prst="rect">
              <a:avLst/>
            </a:prstGeom>
            <a:noFill/>
          </p:spPr>
          <p:txBody>
            <a:bodyPr wrap="square">
              <a:spAutoFit/>
            </a:bodyPr>
            <a:lstStyle/>
            <a:p>
              <a:pPr algn="ctr">
                <a:spcAft>
                  <a:spcPts val="1800"/>
                </a:spcAft>
              </a:pPr>
              <a:r>
                <a:rPr lang="es-MX" b="1" dirty="0" smtClean="0">
                  <a:solidFill>
                    <a:srgbClr val="DEC9A2"/>
                  </a:solidFill>
                  <a:latin typeface="Verdana" panose="020B0604030504040204" pitchFamily="34" charset="0"/>
                  <a:ea typeface="Verdana" panose="020B0604030504040204" pitchFamily="34" charset="0"/>
                </a:rPr>
                <a:t>Consulta externa</a:t>
              </a:r>
              <a:endParaRPr lang="es-MX" b="1" dirty="0">
                <a:solidFill>
                  <a:srgbClr val="DEC9A2"/>
                </a:solidFill>
                <a:latin typeface="Verdana" panose="020B0604030504040204" pitchFamily="34" charset="0"/>
                <a:ea typeface="Verdana" panose="020B0604030504040204" pitchFamily="34" charset="0"/>
              </a:endParaRPr>
            </a:p>
          </p:txBody>
        </p:sp>
        <p:sp>
          <p:nvSpPr>
            <p:cNvPr id="21" name="Rectángulo redondeado 20"/>
            <p:cNvSpPr/>
            <p:nvPr/>
          </p:nvSpPr>
          <p:spPr>
            <a:xfrm>
              <a:off x="-81157" y="3198291"/>
              <a:ext cx="2344066" cy="469502"/>
            </a:xfrm>
            <a:prstGeom prst="roundRect">
              <a:avLst/>
            </a:prstGeom>
            <a:solidFill>
              <a:srgbClr val="003300"/>
            </a:solidFill>
            <a:ln>
              <a:solidFill>
                <a:schemeClr val="bg1">
                  <a:lumMod val="75000"/>
                </a:schemeClr>
              </a:solidFill>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sz="2400" dirty="0">
                <a:latin typeface="Verdana" panose="020B0604030504040204" pitchFamily="34" charset="0"/>
                <a:ea typeface="Verdana" panose="020B0604030504040204" pitchFamily="34" charset="0"/>
              </a:endParaRPr>
            </a:p>
          </p:txBody>
        </p:sp>
        <p:sp>
          <p:nvSpPr>
            <p:cNvPr id="22" name="Rectángulo 21"/>
            <p:cNvSpPr/>
            <p:nvPr/>
          </p:nvSpPr>
          <p:spPr>
            <a:xfrm>
              <a:off x="-89624" y="3279153"/>
              <a:ext cx="2352533" cy="330889"/>
            </a:xfrm>
            <a:prstGeom prst="rect">
              <a:avLst/>
            </a:prstGeom>
            <a:noFill/>
          </p:spPr>
          <p:txBody>
            <a:bodyPr wrap="square">
              <a:spAutoFit/>
            </a:bodyPr>
            <a:lstStyle/>
            <a:p>
              <a:pPr algn="ctr">
                <a:spcAft>
                  <a:spcPts val="1800"/>
                </a:spcAft>
              </a:pPr>
              <a:r>
                <a:rPr lang="es-MX" b="1" dirty="0">
                  <a:solidFill>
                    <a:srgbClr val="DEC9A2"/>
                  </a:solidFill>
                  <a:latin typeface="Verdana" panose="020B0604030504040204" pitchFamily="34" charset="0"/>
                  <a:ea typeface="Verdana" panose="020B0604030504040204" pitchFamily="34" charset="0"/>
                </a:rPr>
                <a:t>Salud bucal</a:t>
              </a:r>
            </a:p>
          </p:txBody>
        </p:sp>
        <p:sp>
          <p:nvSpPr>
            <p:cNvPr id="23" name="Rectángulo redondeado 22"/>
            <p:cNvSpPr/>
            <p:nvPr/>
          </p:nvSpPr>
          <p:spPr>
            <a:xfrm>
              <a:off x="-75781" y="3851062"/>
              <a:ext cx="2344066" cy="469502"/>
            </a:xfrm>
            <a:prstGeom prst="roundRect">
              <a:avLst/>
            </a:prstGeom>
            <a:solidFill>
              <a:srgbClr val="003300"/>
            </a:solidFill>
            <a:ln>
              <a:solidFill>
                <a:schemeClr val="bg1">
                  <a:lumMod val="75000"/>
                </a:schemeClr>
              </a:solidFill>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sz="2400" dirty="0">
                <a:latin typeface="Verdana" panose="020B0604030504040204" pitchFamily="34" charset="0"/>
                <a:ea typeface="Verdana" panose="020B0604030504040204" pitchFamily="34" charset="0"/>
              </a:endParaRPr>
            </a:p>
          </p:txBody>
        </p:sp>
        <p:sp>
          <p:nvSpPr>
            <p:cNvPr id="24" name="Rectángulo 23"/>
            <p:cNvSpPr/>
            <p:nvPr/>
          </p:nvSpPr>
          <p:spPr>
            <a:xfrm>
              <a:off x="-72690" y="3931924"/>
              <a:ext cx="2346994" cy="330889"/>
            </a:xfrm>
            <a:prstGeom prst="rect">
              <a:avLst/>
            </a:prstGeom>
            <a:noFill/>
          </p:spPr>
          <p:txBody>
            <a:bodyPr wrap="square">
              <a:spAutoFit/>
            </a:bodyPr>
            <a:lstStyle/>
            <a:p>
              <a:pPr algn="ctr">
                <a:spcAft>
                  <a:spcPts val="1800"/>
                </a:spcAft>
              </a:pPr>
              <a:r>
                <a:rPr lang="es-MX" b="1" dirty="0">
                  <a:solidFill>
                    <a:srgbClr val="DEC9A2"/>
                  </a:solidFill>
                  <a:latin typeface="Verdana" panose="020B0604030504040204" pitchFamily="34" charset="0"/>
                  <a:ea typeface="Verdana" panose="020B0604030504040204" pitchFamily="34" charset="0"/>
                </a:rPr>
                <a:t>Salud mental</a:t>
              </a:r>
            </a:p>
          </p:txBody>
        </p:sp>
        <p:sp>
          <p:nvSpPr>
            <p:cNvPr id="25" name="Rectángulo redondeado 24"/>
            <p:cNvSpPr/>
            <p:nvPr/>
          </p:nvSpPr>
          <p:spPr>
            <a:xfrm>
              <a:off x="-81157" y="4497369"/>
              <a:ext cx="2344066" cy="469502"/>
            </a:xfrm>
            <a:prstGeom prst="roundRect">
              <a:avLst/>
            </a:prstGeom>
            <a:solidFill>
              <a:srgbClr val="003300"/>
            </a:solidFill>
            <a:ln>
              <a:solidFill>
                <a:schemeClr val="bg1">
                  <a:lumMod val="75000"/>
                </a:schemeClr>
              </a:solidFill>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sz="2400" dirty="0">
                <a:latin typeface="Verdana" panose="020B0604030504040204" pitchFamily="34" charset="0"/>
                <a:ea typeface="Verdana" panose="020B0604030504040204" pitchFamily="34" charset="0"/>
              </a:endParaRPr>
            </a:p>
          </p:txBody>
        </p:sp>
        <p:sp>
          <p:nvSpPr>
            <p:cNvPr id="26" name="Rectángulo 25"/>
            <p:cNvSpPr/>
            <p:nvPr/>
          </p:nvSpPr>
          <p:spPr>
            <a:xfrm>
              <a:off x="-72690" y="4578231"/>
              <a:ext cx="2342701" cy="330889"/>
            </a:xfrm>
            <a:prstGeom prst="rect">
              <a:avLst/>
            </a:prstGeom>
            <a:noFill/>
          </p:spPr>
          <p:txBody>
            <a:bodyPr wrap="square">
              <a:spAutoFit/>
            </a:bodyPr>
            <a:lstStyle/>
            <a:p>
              <a:pPr algn="just">
                <a:spcAft>
                  <a:spcPts val="1800"/>
                </a:spcAft>
              </a:pPr>
              <a:r>
                <a:rPr lang="es-MX" b="1" dirty="0">
                  <a:solidFill>
                    <a:srgbClr val="DEC9A2"/>
                  </a:solidFill>
                  <a:latin typeface="Verdana" panose="020B0604030504040204" pitchFamily="34" charset="0"/>
                  <a:ea typeface="Verdana" panose="020B0604030504040204" pitchFamily="34" charset="0"/>
                </a:rPr>
                <a:t>Planificación familiar</a:t>
              </a:r>
            </a:p>
          </p:txBody>
        </p:sp>
      </p:grpSp>
      <p:sp>
        <p:nvSpPr>
          <p:cNvPr id="27" name="Rectángulo 26"/>
          <p:cNvSpPr/>
          <p:nvPr/>
        </p:nvSpPr>
        <p:spPr>
          <a:xfrm>
            <a:off x="228241" y="2722460"/>
            <a:ext cx="3170663" cy="3726815"/>
          </a:xfrm>
          <a:prstGeom prst="rect">
            <a:avLst/>
          </a:prstGeom>
          <a:noFill/>
          <a:ln w="381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latin typeface="Verdana" panose="020B0604030504040204" pitchFamily="34" charset="0"/>
              <a:ea typeface="Verdana" panose="020B0604030504040204" pitchFamily="34" charset="0"/>
            </a:endParaRPr>
          </a:p>
        </p:txBody>
      </p:sp>
      <p:sp>
        <p:nvSpPr>
          <p:cNvPr id="28" name="Rectángulo 27"/>
          <p:cNvSpPr/>
          <p:nvPr/>
        </p:nvSpPr>
        <p:spPr>
          <a:xfrm>
            <a:off x="228241" y="1492007"/>
            <a:ext cx="3170664" cy="1077218"/>
          </a:xfrm>
          <a:prstGeom prst="rect">
            <a:avLst/>
          </a:prstGeom>
          <a:solidFill>
            <a:srgbClr val="DEC9A2"/>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algn="ctr"/>
            <a:r>
              <a:rPr lang="es-MX" sz="1600" b="1" dirty="0" smtClean="0">
                <a:solidFill>
                  <a:srgbClr val="6E152E"/>
                </a:solidFill>
                <a:effectLst>
                  <a:outerShdw blurRad="38100" dist="38100" dir="2700000" algn="tl">
                    <a:srgbClr val="000000">
                      <a:alpha val="43137"/>
                    </a:srgbClr>
                  </a:outerShdw>
                </a:effectLst>
                <a:latin typeface="Verdana" panose="020B0604030504040204" pitchFamily="34" charset="0"/>
                <a:ea typeface="Verdana" panose="020B0604030504040204" pitchFamily="34" charset="0"/>
              </a:rPr>
              <a:t>Plantillas de integración </a:t>
            </a:r>
          </a:p>
          <a:p>
            <a:pPr algn="ctr"/>
            <a:r>
              <a:rPr lang="es-MX" sz="1600" b="1" dirty="0" smtClean="0">
                <a:solidFill>
                  <a:srgbClr val="6E152E"/>
                </a:solidFill>
                <a:effectLst>
                  <a:outerShdw blurRad="38100" dist="38100" dir="2700000" algn="tl">
                    <a:srgbClr val="000000">
                      <a:alpha val="43137"/>
                    </a:srgbClr>
                  </a:outerShdw>
                </a:effectLst>
                <a:latin typeface="Verdana" panose="020B0604030504040204" pitchFamily="34" charset="0"/>
                <a:ea typeface="Verdana" panose="020B0604030504040204" pitchFamily="34" charset="0"/>
              </a:rPr>
              <a:t>de información nominal de Consultas y Detecciones</a:t>
            </a:r>
            <a:endParaRPr lang="es-MX" sz="1600" b="1" dirty="0">
              <a:solidFill>
                <a:srgbClr val="6E152E"/>
              </a:solidFill>
              <a:effectLst>
                <a:outerShdw blurRad="38100" dist="38100" dir="2700000" algn="tl">
                  <a:srgbClr val="000000">
                    <a:alpha val="43137"/>
                  </a:srgbClr>
                </a:outerShdw>
              </a:effectLst>
              <a:latin typeface="Verdana" panose="020B0604030504040204" pitchFamily="34" charset="0"/>
              <a:ea typeface="Verdana" panose="020B0604030504040204" pitchFamily="34" charset="0"/>
            </a:endParaRPr>
          </a:p>
        </p:txBody>
      </p:sp>
      <p:sp>
        <p:nvSpPr>
          <p:cNvPr id="29" name="Rectángulo redondeado 28"/>
          <p:cNvSpPr/>
          <p:nvPr/>
        </p:nvSpPr>
        <p:spPr>
          <a:xfrm>
            <a:off x="382079" y="5622665"/>
            <a:ext cx="2892346" cy="616206"/>
          </a:xfrm>
          <a:prstGeom prst="roundRect">
            <a:avLst/>
          </a:prstGeom>
          <a:solidFill>
            <a:schemeClr val="bg1">
              <a:lumMod val="85000"/>
            </a:schemeClr>
          </a:solidFill>
          <a:ln>
            <a:solidFill>
              <a:schemeClr val="bg1">
                <a:lumMod val="75000"/>
              </a:schemeClr>
            </a:solidFill>
          </a:ln>
          <a:scene3d>
            <a:camera prst="orthographicFront"/>
            <a:lightRig rig="threePt" dir="t"/>
          </a:scene3d>
          <a:sp3d>
            <a:bevelT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MX" b="1" dirty="0">
                <a:solidFill>
                  <a:schemeClr val="tx1"/>
                </a:solidFill>
                <a:latin typeface="Verdana" panose="020B0604030504040204" pitchFamily="34" charset="0"/>
                <a:ea typeface="Verdana" panose="020B0604030504040204" pitchFamily="34" charset="0"/>
              </a:rPr>
              <a:t>D</a:t>
            </a:r>
            <a:r>
              <a:rPr lang="es-MX" b="1" dirty="0" smtClean="0">
                <a:solidFill>
                  <a:schemeClr val="tx1"/>
                </a:solidFill>
                <a:latin typeface="Verdana" panose="020B0604030504040204" pitchFamily="34" charset="0"/>
                <a:ea typeface="Verdana" panose="020B0604030504040204" pitchFamily="34" charset="0"/>
              </a:rPr>
              <a:t>etecciones</a:t>
            </a:r>
            <a:endParaRPr lang="es-MX" b="1" dirty="0">
              <a:solidFill>
                <a:schemeClr val="tx1"/>
              </a:solidFill>
              <a:latin typeface="Verdana" panose="020B0604030504040204" pitchFamily="34" charset="0"/>
              <a:ea typeface="Verdana" panose="020B0604030504040204" pitchFamily="34" charset="0"/>
            </a:endParaRPr>
          </a:p>
        </p:txBody>
      </p:sp>
      <p:sp>
        <p:nvSpPr>
          <p:cNvPr id="30" name="Rectángulo 29"/>
          <p:cNvSpPr/>
          <p:nvPr/>
        </p:nvSpPr>
        <p:spPr>
          <a:xfrm>
            <a:off x="10020693" y="2382405"/>
            <a:ext cx="2024804" cy="1077218"/>
          </a:xfrm>
          <a:prstGeom prst="rect">
            <a:avLst/>
          </a:prstGeom>
          <a:solidFill>
            <a:srgbClr val="DEC9A2"/>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algn="ctr"/>
            <a:r>
              <a:rPr lang="es-MX" sz="1600" b="1" dirty="0" smtClean="0">
                <a:solidFill>
                  <a:srgbClr val="6E152E"/>
                </a:solidFill>
                <a:effectLst>
                  <a:outerShdw blurRad="38100" dist="38100" dir="2700000" algn="tl">
                    <a:srgbClr val="000000">
                      <a:alpha val="43137"/>
                    </a:srgbClr>
                  </a:outerShdw>
                </a:effectLst>
                <a:latin typeface="Verdana" panose="020B0604030504040204" pitchFamily="34" charset="0"/>
                <a:ea typeface="Verdana" panose="020B0604030504040204" pitchFamily="34" charset="0"/>
              </a:rPr>
              <a:t>Nuevas Plantillas de información nominal</a:t>
            </a:r>
            <a:endParaRPr lang="es-MX" sz="1600" b="1" dirty="0">
              <a:solidFill>
                <a:srgbClr val="6E152E"/>
              </a:solidFill>
              <a:effectLst>
                <a:outerShdw blurRad="38100" dist="38100" dir="2700000" algn="tl">
                  <a:srgbClr val="000000">
                    <a:alpha val="43137"/>
                  </a:srgbClr>
                </a:outerShdw>
              </a:effectLst>
              <a:latin typeface="Verdana" panose="020B0604030504040204" pitchFamily="34" charset="0"/>
              <a:ea typeface="Verdana" panose="020B0604030504040204" pitchFamily="34" charset="0"/>
            </a:endParaRPr>
          </a:p>
        </p:txBody>
      </p:sp>
      <p:sp>
        <p:nvSpPr>
          <p:cNvPr id="31" name="Rectángulo redondeado 30"/>
          <p:cNvSpPr/>
          <p:nvPr/>
        </p:nvSpPr>
        <p:spPr>
          <a:xfrm>
            <a:off x="10032799" y="3669688"/>
            <a:ext cx="2045555" cy="616206"/>
          </a:xfrm>
          <a:prstGeom prst="roundRect">
            <a:avLst/>
          </a:prstGeom>
          <a:solidFill>
            <a:srgbClr val="6E152E"/>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MX" b="1" dirty="0" smtClean="0">
                <a:solidFill>
                  <a:srgbClr val="DEC9A2"/>
                </a:solidFill>
                <a:latin typeface="Verdana" panose="020B0604030504040204" pitchFamily="34" charset="0"/>
                <a:ea typeface="Verdana" panose="020B0604030504040204" pitchFamily="34" charset="0"/>
              </a:rPr>
              <a:t>Atenciones a distancia</a:t>
            </a:r>
            <a:endParaRPr lang="es-MX" b="1" dirty="0">
              <a:solidFill>
                <a:srgbClr val="DEC9A2"/>
              </a:solidFill>
              <a:latin typeface="Verdana" panose="020B0604030504040204" pitchFamily="34" charset="0"/>
              <a:ea typeface="Verdana" panose="020B0604030504040204" pitchFamily="34" charset="0"/>
            </a:endParaRPr>
          </a:p>
        </p:txBody>
      </p:sp>
      <p:sp>
        <p:nvSpPr>
          <p:cNvPr id="32" name="Rectángulo redondeado 31"/>
          <p:cNvSpPr/>
          <p:nvPr/>
        </p:nvSpPr>
        <p:spPr>
          <a:xfrm>
            <a:off x="10032799" y="4376647"/>
            <a:ext cx="2045555" cy="616206"/>
          </a:xfrm>
          <a:prstGeom prst="roundRect">
            <a:avLst/>
          </a:prstGeom>
          <a:solidFill>
            <a:srgbClr val="6E152E"/>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MX" b="1" dirty="0" smtClean="0">
                <a:solidFill>
                  <a:srgbClr val="DEC9A2"/>
                </a:solidFill>
                <a:latin typeface="Verdana" panose="020B0604030504040204" pitchFamily="34" charset="0"/>
                <a:ea typeface="Verdana" panose="020B0604030504040204" pitchFamily="34" charset="0"/>
              </a:rPr>
              <a:t>Tarjeta de la mujer</a:t>
            </a:r>
            <a:endParaRPr lang="es-MX" b="1" dirty="0">
              <a:solidFill>
                <a:srgbClr val="DEC9A2"/>
              </a:solidFill>
              <a:latin typeface="Verdana" panose="020B0604030504040204" pitchFamily="34" charset="0"/>
              <a:ea typeface="Verdana" panose="020B0604030504040204" pitchFamily="34" charset="0"/>
            </a:endParaRPr>
          </a:p>
        </p:txBody>
      </p:sp>
      <p:sp>
        <p:nvSpPr>
          <p:cNvPr id="33" name="Título 1">
            <a:extLst>
              <a:ext uri="{FF2B5EF4-FFF2-40B4-BE49-F238E27FC236}">
                <a16:creationId xmlns:a16="http://schemas.microsoft.com/office/drawing/2014/main" id="{29FCE891-2873-1849-A37C-A2CF6D30A712}"/>
              </a:ext>
            </a:extLst>
          </p:cNvPr>
          <p:cNvSpPr txBox="1">
            <a:spLocks/>
          </p:cNvSpPr>
          <p:nvPr/>
        </p:nvSpPr>
        <p:spPr>
          <a:xfrm>
            <a:off x="50362" y="1105348"/>
            <a:ext cx="3357687" cy="305799"/>
          </a:xfrm>
          <a:prstGeom prst="rect">
            <a:avLst/>
          </a:prstGeom>
          <a:noFill/>
        </p:spPr>
        <p:txBody>
          <a:bodyPr vert="horz" lIns="91440" tIns="45720" rIns="91440" bIns="45720" rtlCol="0" anchor="ctr">
            <a:normAutofit fontScale="85000" lnSpcReduction="20000"/>
          </a:bodyPr>
          <a:lstStyle>
            <a:lvl1pPr algn="l" defTabSz="914400" rtl="0" eaLnBrk="1" latinLnBrk="0" hangingPunct="1">
              <a:lnSpc>
                <a:spcPct val="90000"/>
              </a:lnSpc>
              <a:spcBef>
                <a:spcPct val="0"/>
              </a:spcBef>
              <a:buNone/>
              <a:defRPr sz="4400" b="0" i="0" kern="1200">
                <a:solidFill>
                  <a:srgbClr val="A42145"/>
                </a:solidFill>
                <a:latin typeface="Montserrat SemiBold" panose="00000700000000000000" pitchFamily="2" charset="0"/>
                <a:ea typeface="+mj-ea"/>
                <a:cs typeface="+mj-cs"/>
              </a:defRPr>
            </a:lvl1pPr>
          </a:lstStyle>
          <a:p>
            <a:pPr algn="ctr"/>
            <a:r>
              <a:rPr lang="es-MX" sz="2400" dirty="0" smtClean="0"/>
              <a:t>Sección I</a:t>
            </a:r>
            <a:endParaRPr lang="es-MX" sz="2400" dirty="0"/>
          </a:p>
        </p:txBody>
      </p:sp>
      <p:sp>
        <p:nvSpPr>
          <p:cNvPr id="34" name="Título 1">
            <a:extLst>
              <a:ext uri="{FF2B5EF4-FFF2-40B4-BE49-F238E27FC236}">
                <a16:creationId xmlns:a16="http://schemas.microsoft.com/office/drawing/2014/main" id="{29FCE891-2873-1849-A37C-A2CF6D30A712}"/>
              </a:ext>
            </a:extLst>
          </p:cNvPr>
          <p:cNvSpPr txBox="1">
            <a:spLocks/>
          </p:cNvSpPr>
          <p:nvPr/>
        </p:nvSpPr>
        <p:spPr>
          <a:xfrm>
            <a:off x="2479618" y="6595901"/>
            <a:ext cx="8575478" cy="305799"/>
          </a:xfrm>
          <a:prstGeom prst="rect">
            <a:avLst/>
          </a:prstGeom>
          <a:noFill/>
        </p:spPr>
        <p:txBody>
          <a:bodyPr vert="horz" lIns="91440" tIns="45720" rIns="91440" bIns="45720" rtlCol="0" anchor="ctr">
            <a:normAutofit fontScale="85000" lnSpcReduction="20000"/>
          </a:bodyPr>
          <a:lstStyle>
            <a:lvl1pPr algn="l" defTabSz="914400" rtl="0" eaLnBrk="1" latinLnBrk="0" hangingPunct="1">
              <a:lnSpc>
                <a:spcPct val="90000"/>
              </a:lnSpc>
              <a:spcBef>
                <a:spcPct val="0"/>
              </a:spcBef>
              <a:buNone/>
              <a:defRPr sz="4400" b="0" i="0" kern="1200">
                <a:solidFill>
                  <a:srgbClr val="A42145"/>
                </a:solidFill>
                <a:latin typeface="Montserrat SemiBold" panose="00000700000000000000" pitchFamily="2" charset="0"/>
                <a:ea typeface="+mj-ea"/>
                <a:cs typeface="+mj-cs"/>
              </a:defRPr>
            </a:lvl1pPr>
          </a:lstStyle>
          <a:p>
            <a:pPr algn="ctr"/>
            <a:r>
              <a:rPr lang="es-MX" sz="2400" dirty="0" smtClean="0"/>
              <a:t>CALIDAD DE LA INFORMACIÓN</a:t>
            </a:r>
            <a:endParaRPr lang="es-MX" sz="2400" dirty="0"/>
          </a:p>
        </p:txBody>
      </p:sp>
    </p:spTree>
    <p:extLst>
      <p:ext uri="{BB962C8B-B14F-4D97-AF65-F5344CB8AC3E}">
        <p14:creationId xmlns:p14="http://schemas.microsoft.com/office/powerpoint/2010/main" val="34027311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250"/>
                                  </p:stCondLst>
                                  <p:childTnLst>
                                    <p:set>
                                      <p:cBhvr>
                                        <p:cTn id="6" dur="1" fill="hold">
                                          <p:stCondLst>
                                            <p:cond delay="0"/>
                                          </p:stCondLst>
                                        </p:cTn>
                                        <p:tgtEl>
                                          <p:spTgt spid="18"/>
                                        </p:tgtEl>
                                        <p:attrNameLst>
                                          <p:attrName>style.visibility</p:attrName>
                                        </p:attrNameLst>
                                      </p:cBhvr>
                                      <p:to>
                                        <p:strVal val="visible"/>
                                      </p:to>
                                    </p:set>
                                    <p:animEffect transition="in" filter="wipe(up)">
                                      <p:cBhvr>
                                        <p:cTn id="7" dur="20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p:cNvPicPr>
            <a:picLocks noChangeAspect="1"/>
          </p:cNvPicPr>
          <p:nvPr/>
        </p:nvPicPr>
        <p:blipFill>
          <a:blip r:embed="rId2"/>
          <a:stretch>
            <a:fillRect/>
          </a:stretch>
        </p:blipFill>
        <p:spPr>
          <a:xfrm>
            <a:off x="336300" y="-1"/>
            <a:ext cx="11752068" cy="6897125"/>
          </a:xfrm>
          <a:prstGeom prst="rect">
            <a:avLst/>
          </a:prstGeom>
        </p:spPr>
      </p:pic>
    </p:spTree>
    <p:extLst>
      <p:ext uri="{BB962C8B-B14F-4D97-AF65-F5344CB8AC3E}">
        <p14:creationId xmlns:p14="http://schemas.microsoft.com/office/powerpoint/2010/main" val="374159122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ángulo 4"/>
          <p:cNvSpPr/>
          <p:nvPr/>
        </p:nvSpPr>
        <p:spPr>
          <a:xfrm>
            <a:off x="652272" y="518529"/>
            <a:ext cx="10027920" cy="648639"/>
          </a:xfrm>
          <a:prstGeom prst="rect">
            <a:avLst/>
          </a:prstGeom>
        </p:spPr>
        <p:txBody>
          <a:bodyPr wrap="square">
            <a:spAutoFit/>
          </a:bodyPr>
          <a:lstStyle/>
          <a:p>
            <a:pPr algn="just">
              <a:lnSpc>
                <a:spcPts val="1200"/>
              </a:lnSpc>
              <a:spcBef>
                <a:spcPts val="600"/>
              </a:spcBef>
              <a:spcAft>
                <a:spcPts val="0"/>
              </a:spcAft>
            </a:pPr>
            <a:r>
              <a:rPr lang="es-ES" sz="2000" i="1" u="sng" dirty="0">
                <a:solidFill>
                  <a:srgbClr val="FF0000"/>
                </a:solidFill>
                <a:latin typeface="Montserrat Medium" panose="00000600000000000000" pitchFamily="2" charset="0"/>
                <a:ea typeface="Times New Roman" panose="02020603050405020304" pitchFamily="18" charset="0"/>
                <a:cs typeface="Times New Roman" panose="02020603050405020304" pitchFamily="18" charset="0"/>
              </a:rPr>
              <a:t>PAIS DE NACIMIENTO:</a:t>
            </a:r>
            <a:endParaRPr lang="es-MX" sz="2000" dirty="0">
              <a:latin typeface="Arial" panose="020B0604020202020204" pitchFamily="34" charset="0"/>
              <a:ea typeface="Times New Roman" panose="02020603050405020304" pitchFamily="18" charset="0"/>
              <a:cs typeface="Times New Roman" panose="02020603050405020304" pitchFamily="18" charset="0"/>
            </a:endParaRPr>
          </a:p>
          <a:p>
            <a:pPr algn="just">
              <a:lnSpc>
                <a:spcPts val="1200"/>
              </a:lnSpc>
              <a:spcBef>
                <a:spcPts val="600"/>
              </a:spcBef>
              <a:spcAft>
                <a:spcPts val="0"/>
              </a:spcAft>
            </a:pPr>
            <a:r>
              <a:rPr lang="es-ES_tradnl" dirty="0">
                <a:solidFill>
                  <a:srgbClr val="FF0000"/>
                </a:solidFill>
                <a:latin typeface="Montserrat" panose="00000500000000000000" pitchFamily="2" charset="0"/>
                <a:ea typeface="Times New Roman" panose="02020603050405020304" pitchFamily="18" charset="0"/>
                <a:cs typeface="Arial" panose="020B0604020202020204" pitchFamily="34" charset="0"/>
              </a:rPr>
              <a:t>Se debe registrar el país de nacimiento del prestador de servicio cuando este es extranjero.</a:t>
            </a:r>
            <a:endParaRPr lang="es-MX" sz="3200" dirty="0">
              <a:effectLst/>
              <a:latin typeface="Arial" panose="020B0604020202020204" pitchFamily="34" charset="0"/>
              <a:ea typeface="Times New Roman" panose="02020603050405020304" pitchFamily="18" charset="0"/>
              <a:cs typeface="Times New Roman" panose="02020603050405020304" pitchFamily="18" charset="0"/>
            </a:endParaRPr>
          </a:p>
        </p:txBody>
      </p:sp>
      <p:sp>
        <p:nvSpPr>
          <p:cNvPr id="6" name="Rectángulo 5"/>
          <p:cNvSpPr/>
          <p:nvPr/>
        </p:nvSpPr>
        <p:spPr>
          <a:xfrm>
            <a:off x="652272" y="2134785"/>
            <a:ext cx="10375392" cy="707886"/>
          </a:xfrm>
          <a:prstGeom prst="rect">
            <a:avLst/>
          </a:prstGeom>
        </p:spPr>
        <p:txBody>
          <a:bodyPr wrap="square">
            <a:spAutoFit/>
          </a:bodyPr>
          <a:lstStyle/>
          <a:p>
            <a:pPr algn="just">
              <a:lnSpc>
                <a:spcPts val="1200"/>
              </a:lnSpc>
              <a:spcBef>
                <a:spcPts val="1200"/>
              </a:spcBef>
              <a:spcAft>
                <a:spcPts val="0"/>
              </a:spcAft>
            </a:pPr>
            <a:r>
              <a:rPr lang="es-ES" sz="2000" i="1" u="sng" dirty="0">
                <a:solidFill>
                  <a:srgbClr val="0070C0"/>
                </a:solidFill>
                <a:latin typeface="Montserrat Medium" panose="00000600000000000000" pitchFamily="2" charset="0"/>
                <a:ea typeface="Times New Roman" panose="02020603050405020304" pitchFamily="18" charset="0"/>
                <a:cs typeface="Times New Roman" panose="02020603050405020304" pitchFamily="18" charset="0"/>
              </a:rPr>
              <a:t>PU013 SERVICIOS MÉDICOS Y MEDICAMENTOS GRATUITOS</a:t>
            </a:r>
            <a:r>
              <a:rPr lang="es-ES" sz="2000" b="1" i="1" u="sng" dirty="0">
                <a:solidFill>
                  <a:srgbClr val="0070C0"/>
                </a:solidFill>
                <a:latin typeface="Montserrat Medium" panose="00000600000000000000" pitchFamily="2" charset="0"/>
                <a:ea typeface="Times New Roman" panose="02020603050405020304" pitchFamily="18" charset="0"/>
                <a:cs typeface="Times New Roman" panose="02020603050405020304" pitchFamily="18" charset="0"/>
              </a:rPr>
              <a:t>:</a:t>
            </a:r>
            <a:endParaRPr lang="es-MX" sz="2000" dirty="0">
              <a:latin typeface="Arial" panose="020B0604020202020204" pitchFamily="34" charset="0"/>
              <a:ea typeface="Times New Roman" panose="02020603050405020304" pitchFamily="18" charset="0"/>
              <a:cs typeface="Times New Roman" panose="02020603050405020304" pitchFamily="18" charset="0"/>
            </a:endParaRPr>
          </a:p>
          <a:p>
            <a:pPr algn="just">
              <a:lnSpc>
                <a:spcPts val="1200"/>
              </a:lnSpc>
              <a:spcBef>
                <a:spcPts val="1200"/>
              </a:spcBef>
              <a:spcAft>
                <a:spcPts val="0"/>
              </a:spcAft>
            </a:pPr>
            <a:r>
              <a:rPr lang="es-ES_tradnl" dirty="0">
                <a:solidFill>
                  <a:srgbClr val="0070C0"/>
                </a:solidFill>
                <a:latin typeface="Montserrat" panose="00000500000000000000" pitchFamily="2" charset="0"/>
                <a:ea typeface="Times New Roman" panose="02020603050405020304" pitchFamily="18" charset="0"/>
                <a:cs typeface="Arial" panose="020B0604020202020204" pitchFamily="34" charset="0"/>
              </a:rPr>
              <a:t>Marque con "X" el espacio si el prestador de servicio que otorga la consulta está contratado por el programa PU013.</a:t>
            </a:r>
            <a:endParaRPr lang="es-MX" sz="3200" dirty="0">
              <a:effectLst/>
              <a:latin typeface="Arial" panose="020B0604020202020204" pitchFamily="34" charset="0"/>
              <a:ea typeface="Times New Roman" panose="02020603050405020304" pitchFamily="18" charset="0"/>
              <a:cs typeface="Times New Roman" panose="02020603050405020304" pitchFamily="18" charset="0"/>
            </a:endParaRPr>
          </a:p>
        </p:txBody>
      </p:sp>
      <p:sp>
        <p:nvSpPr>
          <p:cNvPr id="7" name="Rectángulo 6"/>
          <p:cNvSpPr/>
          <p:nvPr/>
        </p:nvSpPr>
        <p:spPr>
          <a:xfrm>
            <a:off x="652272" y="3066510"/>
            <a:ext cx="6096000" cy="3693319"/>
          </a:xfrm>
          <a:prstGeom prst="rect">
            <a:avLst/>
          </a:prstGeom>
        </p:spPr>
        <p:txBody>
          <a:bodyPr>
            <a:spAutoFit/>
          </a:bodyPr>
          <a:lstStyle/>
          <a:p>
            <a:r>
              <a:rPr lang="es-ES" i="1" u="sng" dirty="0" smtClean="0">
                <a:latin typeface="Montserrat Medium" panose="00000600000000000000" pitchFamily="2" charset="0"/>
                <a:ea typeface="Times New Roman" panose="02020603050405020304" pitchFamily="18" charset="0"/>
                <a:cs typeface="Times New Roman" panose="02020603050405020304" pitchFamily="18" charset="0"/>
              </a:rPr>
              <a:t>DERECHOHABIENCIA</a:t>
            </a:r>
          </a:p>
          <a:p>
            <a:r>
              <a:rPr lang="es-MX" dirty="0" smtClean="0"/>
              <a:t>1. NINGUNA</a:t>
            </a:r>
            <a:r>
              <a:rPr lang="es-MX" dirty="0"/>
              <a:t>, </a:t>
            </a:r>
            <a:endParaRPr lang="es-MX" dirty="0" smtClean="0"/>
          </a:p>
          <a:p>
            <a:r>
              <a:rPr lang="es-MX" dirty="0" smtClean="0"/>
              <a:t>2. IMSS</a:t>
            </a:r>
            <a:r>
              <a:rPr lang="es-MX" dirty="0"/>
              <a:t>, </a:t>
            </a:r>
            <a:endParaRPr lang="es-MX" dirty="0" smtClean="0"/>
          </a:p>
          <a:p>
            <a:r>
              <a:rPr lang="es-MX" dirty="0" smtClean="0"/>
              <a:t>3. ISSSTE</a:t>
            </a:r>
            <a:r>
              <a:rPr lang="es-MX" dirty="0"/>
              <a:t>, </a:t>
            </a:r>
            <a:endParaRPr lang="es-MX" dirty="0" smtClean="0"/>
          </a:p>
          <a:p>
            <a:r>
              <a:rPr lang="es-MX" dirty="0" smtClean="0"/>
              <a:t>4. PEMEX</a:t>
            </a:r>
            <a:r>
              <a:rPr lang="es-MX" dirty="0"/>
              <a:t>, </a:t>
            </a:r>
            <a:endParaRPr lang="es-MX" dirty="0" smtClean="0"/>
          </a:p>
          <a:p>
            <a:r>
              <a:rPr lang="es-MX" dirty="0" smtClean="0"/>
              <a:t>5. SEDENA</a:t>
            </a:r>
            <a:r>
              <a:rPr lang="es-MX" dirty="0"/>
              <a:t>, </a:t>
            </a:r>
            <a:endParaRPr lang="es-MX" dirty="0" smtClean="0"/>
          </a:p>
          <a:p>
            <a:r>
              <a:rPr lang="es-MX" dirty="0" smtClean="0"/>
              <a:t>6. SEMAR</a:t>
            </a:r>
            <a:r>
              <a:rPr lang="es-MX" dirty="0"/>
              <a:t>, </a:t>
            </a:r>
            <a:endParaRPr lang="es-MX" dirty="0" smtClean="0"/>
          </a:p>
          <a:p>
            <a:r>
              <a:rPr lang="es-MX" dirty="0" smtClean="0"/>
              <a:t>10. IMSS </a:t>
            </a:r>
            <a:r>
              <a:rPr lang="es-MX" dirty="0"/>
              <a:t>BIENESTAR, </a:t>
            </a:r>
            <a:endParaRPr lang="es-MX" dirty="0" smtClean="0"/>
          </a:p>
          <a:p>
            <a:r>
              <a:rPr lang="es-MX" dirty="0" smtClean="0"/>
              <a:t>11. ISSFAM</a:t>
            </a:r>
            <a:r>
              <a:rPr lang="es-MX" dirty="0"/>
              <a:t>, </a:t>
            </a:r>
            <a:endParaRPr lang="es-MX" dirty="0" smtClean="0"/>
          </a:p>
          <a:p>
            <a:r>
              <a:rPr lang="es-MX" b="1" dirty="0" smtClean="0"/>
              <a:t>13. INSABI</a:t>
            </a:r>
            <a:r>
              <a:rPr lang="es-MX" b="1" dirty="0"/>
              <a:t>, </a:t>
            </a:r>
            <a:endParaRPr lang="es-MX" b="1" dirty="0" smtClean="0"/>
          </a:p>
          <a:p>
            <a:r>
              <a:rPr lang="es-MX" dirty="0" smtClean="0"/>
              <a:t>8. OTRA</a:t>
            </a:r>
            <a:r>
              <a:rPr lang="es-MX" dirty="0"/>
              <a:t>, </a:t>
            </a:r>
            <a:endParaRPr lang="es-MX" dirty="0" smtClean="0"/>
          </a:p>
          <a:p>
            <a:r>
              <a:rPr lang="es-MX" dirty="0" smtClean="0"/>
              <a:t>99. SE </a:t>
            </a:r>
            <a:r>
              <a:rPr lang="es-MX" dirty="0"/>
              <a:t>IGNORA </a:t>
            </a:r>
            <a:endParaRPr lang="es-MX" dirty="0" smtClean="0"/>
          </a:p>
          <a:p>
            <a:r>
              <a:rPr lang="es-MX" strike="sngStrike" dirty="0" smtClean="0">
                <a:solidFill>
                  <a:srgbClr val="FF0000"/>
                </a:solidFill>
              </a:rPr>
              <a:t>1.IMSS</a:t>
            </a:r>
            <a:r>
              <a:rPr lang="es-MX" strike="sngStrike" dirty="0">
                <a:solidFill>
                  <a:srgbClr val="FF0000"/>
                </a:solidFill>
              </a:rPr>
              <a:t>, 2.ISSSTE, </a:t>
            </a:r>
            <a:r>
              <a:rPr lang="es-MX" strike="sngStrike" dirty="0" smtClean="0">
                <a:solidFill>
                  <a:srgbClr val="FF0000"/>
                </a:solidFill>
              </a:rPr>
              <a:t>4.INSABI/SPSS</a:t>
            </a:r>
            <a:endParaRPr lang="es-MX" strike="sngStrike" dirty="0">
              <a:solidFill>
                <a:srgbClr val="FF0000"/>
              </a:solidFill>
            </a:endParaRPr>
          </a:p>
        </p:txBody>
      </p:sp>
      <p:sp>
        <p:nvSpPr>
          <p:cNvPr id="8" name="Rectángulo 7"/>
          <p:cNvSpPr/>
          <p:nvPr/>
        </p:nvSpPr>
        <p:spPr>
          <a:xfrm>
            <a:off x="5907024" y="3930408"/>
            <a:ext cx="6096000" cy="1754326"/>
          </a:xfrm>
          <a:prstGeom prst="rect">
            <a:avLst/>
          </a:prstGeom>
        </p:spPr>
        <p:txBody>
          <a:bodyPr>
            <a:spAutoFit/>
          </a:bodyPr>
          <a:lstStyle/>
          <a:p>
            <a:r>
              <a:rPr lang="es-ES_tradnl" dirty="0">
                <a:solidFill>
                  <a:srgbClr val="245C4F"/>
                </a:solidFill>
                <a:latin typeface="Montserrat" panose="00000500000000000000" pitchFamily="2" charset="0"/>
                <a:ea typeface="Times New Roman" panose="02020603050405020304" pitchFamily="18" charset="0"/>
                <a:cs typeface="Arial" panose="020B0604020202020204" pitchFamily="34" charset="0"/>
              </a:rPr>
              <a:t>El código </a:t>
            </a:r>
            <a:r>
              <a:rPr lang="es-ES_tradnl" b="1" dirty="0">
                <a:solidFill>
                  <a:srgbClr val="245C4F"/>
                </a:solidFill>
                <a:latin typeface="Montserrat" panose="00000500000000000000" pitchFamily="2" charset="0"/>
                <a:ea typeface="Times New Roman" panose="02020603050405020304" pitchFamily="18" charset="0"/>
                <a:cs typeface="Arial" panose="020B0604020202020204" pitchFamily="34" charset="0"/>
              </a:rPr>
              <a:t>0</a:t>
            </a:r>
            <a:r>
              <a:rPr lang="es-ES_tradnl" dirty="0">
                <a:solidFill>
                  <a:srgbClr val="245C4F"/>
                </a:solidFill>
                <a:latin typeface="Montserrat" panose="00000500000000000000" pitchFamily="2" charset="0"/>
                <a:ea typeface="Times New Roman" panose="02020603050405020304" pitchFamily="18" charset="0"/>
                <a:cs typeface="Arial" panose="020B0604020202020204" pitchFamily="34" charset="0"/>
              </a:rPr>
              <a:t>.NO ESPECIFICADO queda reservado para el registro dentro del sistema automatizado en caso de que la celda se encuentre vacía</a:t>
            </a:r>
            <a:r>
              <a:rPr lang="es-ES_tradnl" dirty="0" smtClean="0">
                <a:solidFill>
                  <a:srgbClr val="245C4F"/>
                </a:solidFill>
                <a:latin typeface="Montserrat" panose="00000500000000000000" pitchFamily="2" charset="0"/>
                <a:ea typeface="Times New Roman" panose="02020603050405020304" pitchFamily="18" charset="0"/>
                <a:cs typeface="Arial" panose="020B0604020202020204" pitchFamily="34" charset="0"/>
              </a:rPr>
              <a:t>.</a:t>
            </a:r>
          </a:p>
          <a:p>
            <a:endParaRPr lang="es-ES_tradnl" dirty="0">
              <a:solidFill>
                <a:srgbClr val="245C4F"/>
              </a:solidFill>
              <a:latin typeface="Montserrat" panose="00000500000000000000" pitchFamily="2" charset="0"/>
              <a:cs typeface="Arial" panose="020B0604020202020204" pitchFamily="34" charset="0"/>
            </a:endParaRPr>
          </a:p>
          <a:p>
            <a:r>
              <a:rPr lang="es-ES_tradnl" dirty="0" smtClean="0">
                <a:solidFill>
                  <a:srgbClr val="245C4F"/>
                </a:solidFill>
                <a:latin typeface="Montserrat" panose="00000500000000000000" pitchFamily="2" charset="0"/>
                <a:cs typeface="Arial" panose="020B0604020202020204" pitchFamily="34" charset="0"/>
              </a:rPr>
              <a:t>Se elimina el registro del número de Seguridad social.</a:t>
            </a:r>
            <a:endParaRPr lang="es-MX" dirty="0">
              <a:solidFill>
                <a:srgbClr val="245C4F"/>
              </a:solidFill>
            </a:endParaRPr>
          </a:p>
        </p:txBody>
      </p:sp>
      <p:sp>
        <p:nvSpPr>
          <p:cNvPr id="9" name="Rectángulo 8"/>
          <p:cNvSpPr/>
          <p:nvPr/>
        </p:nvSpPr>
        <p:spPr>
          <a:xfrm>
            <a:off x="652272" y="1173932"/>
            <a:ext cx="10293096" cy="712759"/>
          </a:xfrm>
          <a:prstGeom prst="rect">
            <a:avLst/>
          </a:prstGeom>
        </p:spPr>
        <p:txBody>
          <a:bodyPr wrap="square">
            <a:spAutoFit/>
          </a:bodyPr>
          <a:lstStyle/>
          <a:p>
            <a:pPr algn="just">
              <a:lnSpc>
                <a:spcPts val="1600"/>
              </a:lnSpc>
              <a:spcBef>
                <a:spcPts val="1200"/>
              </a:spcBef>
              <a:spcAft>
                <a:spcPts val="600"/>
              </a:spcAft>
            </a:pPr>
            <a:r>
              <a:rPr lang="es-ES_tradnl" strike="sngStrike" dirty="0">
                <a:solidFill>
                  <a:srgbClr val="FF0000"/>
                </a:solidFill>
                <a:latin typeface="Montserrat" panose="00000500000000000000" pitchFamily="2" charset="0"/>
                <a:ea typeface="Times New Roman" panose="02020603050405020304" pitchFamily="18" charset="0"/>
                <a:cs typeface="Arial" panose="020B0604020202020204" pitchFamily="34" charset="0"/>
              </a:rPr>
              <a:t>En caso de que la Cédula profesional sea expedida por una instancia extranjera, agregue al inicio las siglas CE= para identificarlo para el registro dentro del sistema automatizado.</a:t>
            </a:r>
            <a:endParaRPr lang="es-MX" sz="3200" dirty="0">
              <a:effectLst/>
              <a:latin typeface="Arial" panose="020B0604020202020204" pitchFamily="34" charset="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3416152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MX" dirty="0" smtClean="0"/>
              <a:t>Embarazo</a:t>
            </a:r>
            <a:endParaRPr lang="es-MX" dirty="0"/>
          </a:p>
        </p:txBody>
      </p:sp>
      <p:sp>
        <p:nvSpPr>
          <p:cNvPr id="7" name="Rectángulo 6"/>
          <p:cNvSpPr/>
          <p:nvPr/>
        </p:nvSpPr>
        <p:spPr>
          <a:xfrm>
            <a:off x="381000" y="1440728"/>
            <a:ext cx="11262360" cy="1180836"/>
          </a:xfrm>
          <a:prstGeom prst="rect">
            <a:avLst/>
          </a:prstGeom>
        </p:spPr>
        <p:txBody>
          <a:bodyPr wrap="square">
            <a:spAutoFit/>
          </a:bodyPr>
          <a:lstStyle/>
          <a:p>
            <a:pPr algn="just">
              <a:lnSpc>
                <a:spcPts val="1400"/>
              </a:lnSpc>
              <a:spcAft>
                <a:spcPts val="0"/>
              </a:spcAft>
            </a:pPr>
            <a:r>
              <a:rPr lang="es-ES" sz="2000" i="1" u="sng" dirty="0">
                <a:solidFill>
                  <a:srgbClr val="000000"/>
                </a:solidFill>
                <a:latin typeface="Montserrat Medium" panose="00000600000000000000" pitchFamily="2" charset="0"/>
                <a:ea typeface="Times New Roman" panose="02020603050405020304" pitchFamily="18" charset="0"/>
                <a:cs typeface="Times New Roman" panose="02020603050405020304" pitchFamily="18" charset="0"/>
              </a:rPr>
              <a:t>PRIMERA VEZ POR EMBARAZO DE ALTO RIESGO:</a:t>
            </a:r>
            <a:endParaRPr lang="es-MX" sz="2000" dirty="0">
              <a:latin typeface="Arial" panose="020B0604020202020204" pitchFamily="34" charset="0"/>
              <a:ea typeface="Times New Roman" panose="02020603050405020304" pitchFamily="18" charset="0"/>
              <a:cs typeface="Times New Roman" panose="02020603050405020304" pitchFamily="18" charset="0"/>
            </a:endParaRPr>
          </a:p>
          <a:p>
            <a:pPr algn="just">
              <a:lnSpc>
                <a:spcPts val="1400"/>
              </a:lnSpc>
              <a:spcAft>
                <a:spcPts val="0"/>
              </a:spcAft>
            </a:pPr>
            <a:r>
              <a:rPr lang="es-ES_tradnl" strike="sngStrike" dirty="0">
                <a:solidFill>
                  <a:srgbClr val="FF0000"/>
                </a:solidFill>
                <a:latin typeface="Montserrat" panose="00000500000000000000" pitchFamily="2" charset="0"/>
                <a:ea typeface="Times New Roman" panose="02020603050405020304" pitchFamily="18" charset="0"/>
                <a:cs typeface="Arial" panose="020B0604020202020204" pitchFamily="34" charset="0"/>
              </a:rPr>
              <a:t>Marque con “X” en el espacio,</a:t>
            </a:r>
            <a:r>
              <a:rPr lang="es-ES_tradnl" dirty="0">
                <a:solidFill>
                  <a:srgbClr val="FF0000"/>
                </a:solidFill>
                <a:latin typeface="Montserrat" panose="00000500000000000000" pitchFamily="2" charset="0"/>
                <a:ea typeface="Times New Roman" panose="02020603050405020304" pitchFamily="18" charset="0"/>
                <a:cs typeface="Arial" panose="020B0604020202020204" pitchFamily="34" charset="0"/>
              </a:rPr>
              <a:t> </a:t>
            </a:r>
            <a:r>
              <a:rPr lang="es-ES_tradnl" dirty="0">
                <a:solidFill>
                  <a:srgbClr val="000000"/>
                </a:solidFill>
                <a:latin typeface="Montserrat" panose="00000500000000000000" pitchFamily="2" charset="0"/>
                <a:ea typeface="Times New Roman" panose="02020603050405020304" pitchFamily="18" charset="0"/>
                <a:cs typeface="Arial" panose="020B0604020202020204" pitchFamily="34" charset="0"/>
              </a:rPr>
              <a:t>Si es la </a:t>
            </a:r>
            <a:r>
              <a:rPr lang="es-ES_tradnl" b="1" dirty="0">
                <a:solidFill>
                  <a:srgbClr val="000000"/>
                </a:solidFill>
                <a:latin typeface="Montserrat" panose="00000500000000000000" pitchFamily="2" charset="0"/>
                <a:ea typeface="Times New Roman" panose="02020603050405020304" pitchFamily="18" charset="0"/>
                <a:cs typeface="Arial" panose="020B0604020202020204" pitchFamily="34" charset="0"/>
              </a:rPr>
              <a:t>primera vez</a:t>
            </a:r>
            <a:r>
              <a:rPr lang="es-ES_tradnl" dirty="0">
                <a:solidFill>
                  <a:srgbClr val="000000"/>
                </a:solidFill>
                <a:latin typeface="Montserrat" panose="00000500000000000000" pitchFamily="2" charset="0"/>
                <a:ea typeface="Times New Roman" panose="02020603050405020304" pitchFamily="18" charset="0"/>
                <a:cs typeface="Arial" panose="020B0604020202020204" pitchFamily="34" charset="0"/>
              </a:rPr>
              <a:t> que determina que el embarazo es de alto riesgo, independientemente de la Relación Temporal por Embarazo </a:t>
            </a:r>
            <a:r>
              <a:rPr lang="es-ES_tradnl" dirty="0">
                <a:solidFill>
                  <a:srgbClr val="FF0000"/>
                </a:solidFill>
                <a:latin typeface="Montserrat" panose="00000500000000000000" pitchFamily="2" charset="0"/>
                <a:ea typeface="Times New Roman" panose="02020603050405020304" pitchFamily="18" charset="0"/>
                <a:cs typeface="Arial" panose="020B0604020202020204" pitchFamily="34" charset="0"/>
              </a:rPr>
              <a:t>registre en el espacio, la clave del trimestre de gestación que cursa la paciente al momento de la consulta donde se identificó que es de alto riesgo: </a:t>
            </a:r>
            <a:r>
              <a:rPr lang="es-ES_tradnl" b="1" dirty="0">
                <a:solidFill>
                  <a:srgbClr val="FF0000"/>
                </a:solidFill>
                <a:latin typeface="Montserrat" panose="00000500000000000000" pitchFamily="2" charset="0"/>
                <a:ea typeface="Times New Roman" panose="02020603050405020304" pitchFamily="18" charset="0"/>
                <a:cs typeface="Arial" panose="020B0604020202020204" pitchFamily="34" charset="0"/>
              </a:rPr>
              <a:t>1</a:t>
            </a:r>
            <a:r>
              <a:rPr lang="es-ES_tradnl" dirty="0">
                <a:solidFill>
                  <a:srgbClr val="FF0000"/>
                </a:solidFill>
                <a:latin typeface="Montserrat" panose="00000500000000000000" pitchFamily="2" charset="0"/>
                <a:ea typeface="Times New Roman" panose="02020603050405020304" pitchFamily="18" charset="0"/>
                <a:cs typeface="Arial" panose="020B0604020202020204" pitchFamily="34" charset="0"/>
              </a:rPr>
              <a:t>.Primero, </a:t>
            </a:r>
            <a:r>
              <a:rPr lang="es-ES_tradnl" b="1" dirty="0">
                <a:solidFill>
                  <a:srgbClr val="FF0000"/>
                </a:solidFill>
                <a:latin typeface="Montserrat" panose="00000500000000000000" pitchFamily="2" charset="0"/>
                <a:ea typeface="Times New Roman" panose="02020603050405020304" pitchFamily="18" charset="0"/>
                <a:cs typeface="Arial" panose="020B0604020202020204" pitchFamily="34" charset="0"/>
              </a:rPr>
              <a:t>2</a:t>
            </a:r>
            <a:r>
              <a:rPr lang="es-ES_tradnl" dirty="0">
                <a:solidFill>
                  <a:srgbClr val="FF0000"/>
                </a:solidFill>
                <a:latin typeface="Montserrat" panose="00000500000000000000" pitchFamily="2" charset="0"/>
                <a:ea typeface="Times New Roman" panose="02020603050405020304" pitchFamily="18" charset="0"/>
                <a:cs typeface="Arial" panose="020B0604020202020204" pitchFamily="34" charset="0"/>
              </a:rPr>
              <a:t>.Segundo, </a:t>
            </a:r>
            <a:r>
              <a:rPr lang="es-ES_tradnl" b="1" dirty="0">
                <a:solidFill>
                  <a:srgbClr val="FF0000"/>
                </a:solidFill>
                <a:latin typeface="Montserrat" panose="00000500000000000000" pitchFamily="2" charset="0"/>
                <a:ea typeface="Times New Roman" panose="02020603050405020304" pitchFamily="18" charset="0"/>
                <a:cs typeface="Arial" panose="020B0604020202020204" pitchFamily="34" charset="0"/>
              </a:rPr>
              <a:t>3</a:t>
            </a:r>
            <a:r>
              <a:rPr lang="es-ES_tradnl" dirty="0">
                <a:solidFill>
                  <a:srgbClr val="FF0000"/>
                </a:solidFill>
                <a:latin typeface="Montserrat" panose="00000500000000000000" pitchFamily="2" charset="0"/>
                <a:ea typeface="Times New Roman" panose="02020603050405020304" pitchFamily="18" charset="0"/>
                <a:cs typeface="Arial" panose="020B0604020202020204" pitchFamily="34" charset="0"/>
              </a:rPr>
              <a:t>.Tercero; recuerde que esta variable es dependiente al haber marcado alguna de las dos opciones de Relación Temporal por Embarazo.</a:t>
            </a:r>
            <a:endParaRPr lang="es-MX" sz="3200" dirty="0">
              <a:effectLst/>
              <a:latin typeface="Arial" panose="020B0604020202020204" pitchFamily="34" charset="0"/>
              <a:ea typeface="Times New Roman" panose="02020603050405020304" pitchFamily="18" charset="0"/>
              <a:cs typeface="Times New Roman" panose="02020603050405020304" pitchFamily="18" charset="0"/>
            </a:endParaRPr>
          </a:p>
        </p:txBody>
      </p:sp>
      <p:sp>
        <p:nvSpPr>
          <p:cNvPr id="9" name="Rectángulo 8"/>
          <p:cNvSpPr/>
          <p:nvPr/>
        </p:nvSpPr>
        <p:spPr>
          <a:xfrm>
            <a:off x="381000" y="2766291"/>
            <a:ext cx="11195304" cy="1123128"/>
          </a:xfrm>
          <a:prstGeom prst="rect">
            <a:avLst/>
          </a:prstGeom>
        </p:spPr>
        <p:txBody>
          <a:bodyPr wrap="square">
            <a:spAutoFit/>
          </a:bodyPr>
          <a:lstStyle/>
          <a:p>
            <a:pPr algn="just">
              <a:lnSpc>
                <a:spcPts val="1600"/>
              </a:lnSpc>
              <a:spcAft>
                <a:spcPts val="0"/>
              </a:spcAft>
            </a:pPr>
            <a:r>
              <a:rPr lang="es-ES" sz="2000" i="1" u="sng" dirty="0">
                <a:solidFill>
                  <a:srgbClr val="000000"/>
                </a:solidFill>
                <a:latin typeface="Montserrat Medium" panose="00000600000000000000" pitchFamily="2" charset="0"/>
                <a:ea typeface="Times New Roman" panose="02020603050405020304" pitchFamily="18" charset="0"/>
                <a:cs typeface="Times New Roman" panose="02020603050405020304" pitchFamily="18" charset="0"/>
              </a:rPr>
              <a:t>COMPLICACIONES DURANTE EL EMBARAZO:</a:t>
            </a:r>
            <a:endParaRPr lang="es-MX" sz="2000" dirty="0">
              <a:latin typeface="Arial" panose="020B0604020202020204" pitchFamily="34" charset="0"/>
              <a:ea typeface="Times New Roman" panose="02020603050405020304" pitchFamily="18" charset="0"/>
              <a:cs typeface="Times New Roman" panose="02020603050405020304" pitchFamily="18" charset="0"/>
            </a:endParaRPr>
          </a:p>
          <a:p>
            <a:pPr algn="just">
              <a:lnSpc>
                <a:spcPts val="1600"/>
              </a:lnSpc>
              <a:spcAft>
                <a:spcPts val="0"/>
              </a:spcAft>
            </a:pPr>
            <a:r>
              <a:rPr lang="es-ES_tradnl" dirty="0">
                <a:solidFill>
                  <a:srgbClr val="000000"/>
                </a:solidFill>
                <a:latin typeface="Montserrat" panose="00000500000000000000" pitchFamily="2" charset="0"/>
                <a:ea typeface="Times New Roman" panose="02020603050405020304" pitchFamily="18" charset="0"/>
                <a:cs typeface="Arial" panose="020B0604020202020204" pitchFamily="34" charset="0"/>
              </a:rPr>
              <a:t>Registre en el espacio la(s) clave(s) del padecimiento(s) que se diagnostique(n) durante el control, que puedan alterar a la madre y/o producto(s): </a:t>
            </a:r>
            <a:r>
              <a:rPr lang="es-ES_tradnl" b="1" dirty="0">
                <a:solidFill>
                  <a:srgbClr val="000000"/>
                </a:solidFill>
                <a:latin typeface="Montserrat" panose="00000500000000000000" pitchFamily="2" charset="0"/>
                <a:ea typeface="Times New Roman" panose="02020603050405020304" pitchFamily="18" charset="0"/>
                <a:cs typeface="Arial" panose="020B0604020202020204" pitchFamily="34" charset="0"/>
              </a:rPr>
              <a:t>1</a:t>
            </a:r>
            <a:r>
              <a:rPr lang="es-ES_tradnl" dirty="0">
                <a:solidFill>
                  <a:srgbClr val="000000"/>
                </a:solidFill>
                <a:latin typeface="Montserrat" panose="00000500000000000000" pitchFamily="2" charset="0"/>
                <a:ea typeface="Times New Roman" panose="02020603050405020304" pitchFamily="18" charset="0"/>
                <a:cs typeface="Arial" panose="020B0604020202020204" pitchFamily="34" charset="0"/>
              </a:rPr>
              <a:t>.Diagnóstico de DM, </a:t>
            </a:r>
            <a:r>
              <a:rPr lang="es-ES_tradnl" b="1" dirty="0">
                <a:solidFill>
                  <a:srgbClr val="000000"/>
                </a:solidFill>
                <a:latin typeface="Montserrat" panose="00000500000000000000" pitchFamily="2" charset="0"/>
                <a:ea typeface="Times New Roman" panose="02020603050405020304" pitchFamily="18" charset="0"/>
                <a:cs typeface="Arial" panose="020B0604020202020204" pitchFamily="34" charset="0"/>
              </a:rPr>
              <a:t>2</a:t>
            </a:r>
            <a:r>
              <a:rPr lang="es-ES_tradnl" dirty="0">
                <a:solidFill>
                  <a:srgbClr val="000000"/>
                </a:solidFill>
                <a:latin typeface="Montserrat" panose="00000500000000000000" pitchFamily="2" charset="0"/>
                <a:ea typeface="Times New Roman" panose="02020603050405020304" pitchFamily="18" charset="0"/>
                <a:cs typeface="Arial" panose="020B0604020202020204" pitchFamily="34" charset="0"/>
              </a:rPr>
              <a:t>.Infección urinaria, </a:t>
            </a:r>
            <a:r>
              <a:rPr lang="es-ES_tradnl" b="1" dirty="0">
                <a:solidFill>
                  <a:srgbClr val="000000"/>
                </a:solidFill>
                <a:latin typeface="Montserrat" panose="00000500000000000000" pitchFamily="2" charset="0"/>
                <a:ea typeface="Times New Roman" panose="02020603050405020304" pitchFamily="18" charset="0"/>
                <a:cs typeface="Arial" panose="020B0604020202020204" pitchFamily="34" charset="0"/>
              </a:rPr>
              <a:t>3</a:t>
            </a:r>
            <a:r>
              <a:rPr lang="es-ES_tradnl" dirty="0">
                <a:solidFill>
                  <a:srgbClr val="000000"/>
                </a:solidFill>
                <a:latin typeface="Montserrat" panose="00000500000000000000" pitchFamily="2" charset="0"/>
                <a:ea typeface="Times New Roman" panose="02020603050405020304" pitchFamily="18" charset="0"/>
                <a:cs typeface="Arial" panose="020B0604020202020204" pitchFamily="34" charset="0"/>
              </a:rPr>
              <a:t>.Preeclampsia/eclampsia, </a:t>
            </a:r>
            <a:r>
              <a:rPr lang="es-ES_tradnl" b="1" dirty="0">
                <a:solidFill>
                  <a:srgbClr val="000000"/>
                </a:solidFill>
                <a:latin typeface="Montserrat" panose="00000500000000000000" pitchFamily="2" charset="0"/>
                <a:ea typeface="Times New Roman" panose="02020603050405020304" pitchFamily="18" charset="0"/>
                <a:cs typeface="Arial" panose="020B0604020202020204" pitchFamily="34" charset="0"/>
              </a:rPr>
              <a:t>4</a:t>
            </a:r>
            <a:r>
              <a:rPr lang="es-ES_tradnl" dirty="0">
                <a:solidFill>
                  <a:srgbClr val="000000"/>
                </a:solidFill>
                <a:latin typeface="Montserrat" panose="00000500000000000000" pitchFamily="2" charset="0"/>
                <a:ea typeface="Times New Roman" panose="02020603050405020304" pitchFamily="18" charset="0"/>
                <a:cs typeface="Arial" panose="020B0604020202020204" pitchFamily="34" charset="0"/>
              </a:rPr>
              <a:t>.Hemorragia, </a:t>
            </a:r>
            <a:r>
              <a:rPr lang="es-ES_tradnl" b="1" dirty="0">
                <a:solidFill>
                  <a:srgbClr val="FF0000"/>
                </a:solidFill>
                <a:latin typeface="Montserrat" panose="00000500000000000000" pitchFamily="2" charset="0"/>
                <a:ea typeface="Times New Roman" panose="02020603050405020304" pitchFamily="18" charset="0"/>
                <a:cs typeface="Arial" panose="020B0604020202020204" pitchFamily="34" charset="0"/>
              </a:rPr>
              <a:t>5</a:t>
            </a:r>
            <a:r>
              <a:rPr lang="es-ES_tradnl" dirty="0">
                <a:solidFill>
                  <a:srgbClr val="FF0000"/>
                </a:solidFill>
                <a:latin typeface="Montserrat" panose="00000500000000000000" pitchFamily="2" charset="0"/>
                <a:ea typeface="Times New Roman" panose="02020603050405020304" pitchFamily="18" charset="0"/>
                <a:cs typeface="Arial" panose="020B0604020202020204" pitchFamily="34" charset="0"/>
              </a:rPr>
              <a:t>.Sospecha COVID-19, </a:t>
            </a:r>
            <a:r>
              <a:rPr lang="es-ES_tradnl" b="1" dirty="0">
                <a:solidFill>
                  <a:srgbClr val="FF0000"/>
                </a:solidFill>
                <a:latin typeface="Montserrat" panose="00000500000000000000" pitchFamily="2" charset="0"/>
                <a:ea typeface="Times New Roman" panose="02020603050405020304" pitchFamily="18" charset="0"/>
                <a:cs typeface="Arial" panose="020B0604020202020204" pitchFamily="34" charset="0"/>
              </a:rPr>
              <a:t>6</a:t>
            </a:r>
            <a:r>
              <a:rPr lang="es-ES_tradnl" dirty="0">
                <a:solidFill>
                  <a:srgbClr val="FF0000"/>
                </a:solidFill>
                <a:latin typeface="Montserrat" panose="00000500000000000000" pitchFamily="2" charset="0"/>
                <a:ea typeface="Times New Roman" panose="02020603050405020304" pitchFamily="18" charset="0"/>
                <a:cs typeface="Arial" panose="020B0604020202020204" pitchFamily="34" charset="0"/>
              </a:rPr>
              <a:t>.COVID-19 confirmado</a:t>
            </a:r>
            <a:r>
              <a:rPr lang="es-ES_tradnl" dirty="0">
                <a:solidFill>
                  <a:srgbClr val="000000"/>
                </a:solidFill>
                <a:latin typeface="Montserrat" panose="00000500000000000000" pitchFamily="2" charset="0"/>
                <a:ea typeface="Times New Roman" panose="02020603050405020304" pitchFamily="18" charset="0"/>
                <a:cs typeface="Arial" panose="020B0604020202020204" pitchFamily="34" charset="0"/>
              </a:rPr>
              <a:t>; depende de haber marcado Relación Temporal por Embarazo.</a:t>
            </a:r>
            <a:endParaRPr lang="es-MX" sz="3200" dirty="0">
              <a:effectLst/>
              <a:latin typeface="Arial" panose="020B0604020202020204" pitchFamily="34" charset="0"/>
              <a:ea typeface="Times New Roman" panose="02020603050405020304" pitchFamily="18" charset="0"/>
              <a:cs typeface="Times New Roman" panose="02020603050405020304" pitchFamily="18" charset="0"/>
            </a:endParaRPr>
          </a:p>
        </p:txBody>
      </p:sp>
      <p:sp>
        <p:nvSpPr>
          <p:cNvPr id="10" name="Rectángulo 9"/>
          <p:cNvSpPr/>
          <p:nvPr/>
        </p:nvSpPr>
        <p:spPr>
          <a:xfrm>
            <a:off x="381000" y="4174784"/>
            <a:ext cx="11195304" cy="1738681"/>
          </a:xfrm>
          <a:prstGeom prst="rect">
            <a:avLst/>
          </a:prstGeom>
        </p:spPr>
        <p:txBody>
          <a:bodyPr wrap="square">
            <a:spAutoFit/>
          </a:bodyPr>
          <a:lstStyle/>
          <a:p>
            <a:pPr algn="just">
              <a:lnSpc>
                <a:spcPts val="1600"/>
              </a:lnSpc>
              <a:spcAft>
                <a:spcPts val="0"/>
              </a:spcAft>
            </a:pPr>
            <a:r>
              <a:rPr lang="es-ES" sz="2000" i="1" u="sng" dirty="0">
                <a:solidFill>
                  <a:srgbClr val="000000"/>
                </a:solidFill>
                <a:latin typeface="Montserrat Medium" panose="00000600000000000000" pitchFamily="2" charset="0"/>
                <a:ea typeface="Times New Roman" panose="02020603050405020304" pitchFamily="18" charset="0"/>
                <a:cs typeface="Times New Roman" panose="02020603050405020304" pitchFamily="18" charset="0"/>
              </a:rPr>
              <a:t>OTRAS ACCIONES A EMBARAZADAS:</a:t>
            </a:r>
            <a:endParaRPr lang="es-MX" sz="2000" dirty="0">
              <a:latin typeface="Arial" panose="020B0604020202020204" pitchFamily="34" charset="0"/>
              <a:ea typeface="Times New Roman" panose="02020603050405020304" pitchFamily="18" charset="0"/>
              <a:cs typeface="Times New Roman" panose="02020603050405020304" pitchFamily="18" charset="0"/>
            </a:endParaRPr>
          </a:p>
          <a:p>
            <a:pPr algn="just">
              <a:lnSpc>
                <a:spcPts val="1600"/>
              </a:lnSpc>
              <a:spcAft>
                <a:spcPts val="0"/>
              </a:spcAft>
            </a:pPr>
            <a:r>
              <a:rPr lang="es-ES_tradnl" dirty="0">
                <a:solidFill>
                  <a:srgbClr val="000000"/>
                </a:solidFill>
                <a:latin typeface="Montserrat" panose="00000500000000000000" pitchFamily="2" charset="0"/>
                <a:ea typeface="Times New Roman" panose="02020603050405020304" pitchFamily="18" charset="0"/>
                <a:cs typeface="Arial" panose="020B0604020202020204" pitchFamily="34" charset="0"/>
              </a:rPr>
              <a:t>Registre en el espacio la(s) claves según corresponda, si durante la consulta se realizaron otras acciones en la atención a la mujer embarazada: </a:t>
            </a:r>
            <a:r>
              <a:rPr lang="es-ES_tradnl" b="1" strike="sngStrike" dirty="0">
                <a:solidFill>
                  <a:srgbClr val="FF0000"/>
                </a:solidFill>
                <a:latin typeface="Montserrat" panose="00000500000000000000" pitchFamily="2" charset="0"/>
                <a:ea typeface="Times New Roman" panose="02020603050405020304" pitchFamily="18" charset="0"/>
                <a:cs typeface="Arial" panose="020B0604020202020204" pitchFamily="34" charset="0"/>
              </a:rPr>
              <a:t>1</a:t>
            </a:r>
            <a:r>
              <a:rPr lang="es-ES_tradnl" strike="sngStrike" dirty="0">
                <a:solidFill>
                  <a:srgbClr val="FF0000"/>
                </a:solidFill>
                <a:latin typeface="Montserrat" panose="00000500000000000000" pitchFamily="2" charset="0"/>
                <a:ea typeface="Times New Roman" panose="02020603050405020304" pitchFamily="18" charset="0"/>
                <a:cs typeface="Arial" panose="020B0604020202020204" pitchFamily="34" charset="0"/>
              </a:rPr>
              <a:t>.Con análisis clínicos,</a:t>
            </a:r>
            <a:r>
              <a:rPr lang="es-ES_tradnl" dirty="0">
                <a:solidFill>
                  <a:srgbClr val="FF0000"/>
                </a:solidFill>
                <a:latin typeface="Montserrat" panose="00000500000000000000" pitchFamily="2" charset="0"/>
                <a:ea typeface="Times New Roman" panose="02020603050405020304" pitchFamily="18" charset="0"/>
                <a:cs typeface="Arial" panose="020B0604020202020204" pitchFamily="34" charset="0"/>
              </a:rPr>
              <a:t> </a:t>
            </a:r>
            <a:r>
              <a:rPr lang="es-ES_tradnl" b="1" dirty="0">
                <a:solidFill>
                  <a:srgbClr val="000000"/>
                </a:solidFill>
                <a:latin typeface="Montserrat" panose="00000500000000000000" pitchFamily="2" charset="0"/>
                <a:ea typeface="Times New Roman" panose="02020603050405020304" pitchFamily="18" charset="0"/>
                <a:cs typeface="Arial" panose="020B0604020202020204" pitchFamily="34" charset="0"/>
              </a:rPr>
              <a:t>2</a:t>
            </a:r>
            <a:r>
              <a:rPr lang="es-ES_tradnl" dirty="0">
                <a:solidFill>
                  <a:srgbClr val="000000"/>
                </a:solidFill>
                <a:latin typeface="Montserrat" panose="00000500000000000000" pitchFamily="2" charset="0"/>
                <a:ea typeface="Times New Roman" panose="02020603050405020304" pitchFamily="18" charset="0"/>
                <a:cs typeface="Arial" panose="020B0604020202020204" pitchFamily="34" charset="0"/>
              </a:rPr>
              <a:t>.Prescripción de ácido fólico, </a:t>
            </a:r>
            <a:r>
              <a:rPr lang="es-ES_tradnl" b="1" dirty="0">
                <a:solidFill>
                  <a:srgbClr val="000000"/>
                </a:solidFill>
                <a:latin typeface="Montserrat" panose="00000500000000000000" pitchFamily="2" charset="0"/>
                <a:ea typeface="Times New Roman" panose="02020603050405020304" pitchFamily="18" charset="0"/>
                <a:cs typeface="Arial" panose="020B0604020202020204" pitchFamily="34" charset="0"/>
              </a:rPr>
              <a:t>3</a:t>
            </a:r>
            <a:r>
              <a:rPr lang="es-ES_tradnl" dirty="0">
                <a:solidFill>
                  <a:srgbClr val="000000"/>
                </a:solidFill>
                <a:latin typeface="Montserrat" panose="00000500000000000000" pitchFamily="2" charset="0"/>
                <a:ea typeface="Times New Roman" panose="02020603050405020304" pitchFamily="18" charset="0"/>
                <a:cs typeface="Arial" panose="020B0604020202020204" pitchFamily="34" charset="0"/>
              </a:rPr>
              <a:t>.Apoyo a traslado obstétrico; para lo cual debe haber marcado alguna opción en Relación Temporal por Embarazo.</a:t>
            </a:r>
            <a:endParaRPr lang="es-MX" sz="3200" dirty="0">
              <a:latin typeface="Arial" panose="020B0604020202020204" pitchFamily="34" charset="0"/>
              <a:ea typeface="Times New Roman" panose="02020603050405020304" pitchFamily="18" charset="0"/>
              <a:cs typeface="Times New Roman" panose="02020603050405020304" pitchFamily="18" charset="0"/>
            </a:endParaRPr>
          </a:p>
          <a:p>
            <a:pPr algn="just">
              <a:lnSpc>
                <a:spcPts val="1600"/>
              </a:lnSpc>
              <a:spcAft>
                <a:spcPts val="0"/>
              </a:spcAft>
            </a:pPr>
            <a:r>
              <a:rPr lang="es-ES_tradnl" dirty="0">
                <a:solidFill>
                  <a:srgbClr val="000000"/>
                </a:solidFill>
                <a:latin typeface="Montserrat" panose="00000500000000000000" pitchFamily="2" charset="0"/>
                <a:ea typeface="Times New Roman" panose="02020603050405020304" pitchFamily="18" charset="0"/>
                <a:cs typeface="Arial" panose="020B0604020202020204" pitchFamily="34" charset="0"/>
              </a:rPr>
              <a:t> </a:t>
            </a:r>
            <a:endParaRPr lang="es-MX" sz="3200" dirty="0">
              <a:latin typeface="Arial" panose="020B0604020202020204" pitchFamily="34" charset="0"/>
              <a:ea typeface="Times New Roman" panose="02020603050405020304" pitchFamily="18" charset="0"/>
              <a:cs typeface="Times New Roman" panose="02020603050405020304" pitchFamily="18" charset="0"/>
            </a:endParaRPr>
          </a:p>
          <a:p>
            <a:pPr marL="180340" indent="-180340" algn="just">
              <a:lnSpc>
                <a:spcPts val="1600"/>
              </a:lnSpc>
              <a:spcAft>
                <a:spcPts val="0"/>
              </a:spcAft>
            </a:pPr>
            <a:r>
              <a:rPr lang="es-ES_tradnl" b="1" dirty="0">
                <a:solidFill>
                  <a:srgbClr val="000000"/>
                </a:solidFill>
                <a:latin typeface="Montserrat" panose="00000500000000000000" pitchFamily="2" charset="0"/>
                <a:ea typeface="Times New Roman" panose="02020603050405020304" pitchFamily="18" charset="0"/>
                <a:cs typeface="Arial" panose="020B0604020202020204" pitchFamily="34" charset="0"/>
              </a:rPr>
              <a:t>1</a:t>
            </a:r>
            <a:r>
              <a:rPr lang="es-ES_tradnl" dirty="0">
                <a:solidFill>
                  <a:srgbClr val="000000"/>
                </a:solidFill>
                <a:latin typeface="Montserrat" panose="00000500000000000000" pitchFamily="2" charset="0"/>
                <a:ea typeface="Times New Roman" panose="02020603050405020304" pitchFamily="18" charset="0"/>
                <a:cs typeface="Arial" panose="020B0604020202020204" pitchFamily="34" charset="0"/>
              </a:rPr>
              <a:t>.	</a:t>
            </a:r>
            <a:r>
              <a:rPr lang="es-ES_tradnl" strike="sngStrike" dirty="0">
                <a:solidFill>
                  <a:srgbClr val="FF0000"/>
                </a:solidFill>
                <a:latin typeface="Montserrat" panose="00000500000000000000" pitchFamily="2" charset="0"/>
                <a:ea typeface="Times New Roman" panose="02020603050405020304" pitchFamily="18" charset="0"/>
                <a:cs typeface="Arial" panose="020B0604020202020204" pitchFamily="34" charset="0"/>
              </a:rPr>
              <a:t>Registre si la embarazada presenta el resultado de sus análisis de laboratorio en la consulta que se está reportando.</a:t>
            </a:r>
            <a:endParaRPr lang="es-MX" sz="3200" dirty="0">
              <a:effectLst/>
              <a:latin typeface="Arial" panose="020B0604020202020204" pitchFamily="34" charset="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53693401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MX" dirty="0" smtClean="0"/>
              <a:t>Referido por:</a:t>
            </a:r>
            <a:endParaRPr lang="es-MX" dirty="0"/>
          </a:p>
        </p:txBody>
      </p:sp>
      <p:sp>
        <p:nvSpPr>
          <p:cNvPr id="5" name="Rectángulo 4"/>
          <p:cNvSpPr/>
          <p:nvPr/>
        </p:nvSpPr>
        <p:spPr>
          <a:xfrm>
            <a:off x="643128" y="2427031"/>
            <a:ext cx="10341864" cy="3139321"/>
          </a:xfrm>
          <a:prstGeom prst="rect">
            <a:avLst/>
          </a:prstGeom>
        </p:spPr>
        <p:txBody>
          <a:bodyPr wrap="square">
            <a:spAutoFit/>
          </a:bodyPr>
          <a:lstStyle/>
          <a:p>
            <a:pPr algn="just">
              <a:spcAft>
                <a:spcPts val="0"/>
              </a:spcAft>
            </a:pPr>
            <a:r>
              <a:rPr lang="es-ES" dirty="0" smtClean="0">
                <a:solidFill>
                  <a:srgbClr val="000000"/>
                </a:solidFill>
                <a:latin typeface="Montserrat" panose="00000500000000000000" pitchFamily="2" charset="0"/>
                <a:ea typeface="Times New Roman" panose="02020603050405020304" pitchFamily="18" charset="0"/>
                <a:cs typeface="Arial" panose="020B0604020202020204" pitchFamily="34" charset="0"/>
              </a:rPr>
              <a:t>Registre </a:t>
            </a:r>
            <a:r>
              <a:rPr lang="es-ES" dirty="0">
                <a:solidFill>
                  <a:srgbClr val="000000"/>
                </a:solidFill>
                <a:latin typeface="Montserrat" panose="00000500000000000000" pitchFamily="2" charset="0"/>
                <a:ea typeface="Times New Roman" panose="02020603050405020304" pitchFamily="18" charset="0"/>
                <a:cs typeface="Arial" panose="020B0604020202020204" pitchFamily="34" charset="0"/>
              </a:rPr>
              <a:t>si el paciente durante la consulta fue enviado a una unidad de mayor complejidad para su atención.</a:t>
            </a:r>
            <a:endParaRPr lang="es-MX" sz="3200" dirty="0">
              <a:latin typeface="Arial" panose="020B0604020202020204" pitchFamily="34" charset="0"/>
              <a:ea typeface="Times New Roman" panose="02020603050405020304" pitchFamily="18" charset="0"/>
              <a:cs typeface="Times New Roman" panose="02020603050405020304" pitchFamily="18" charset="0"/>
            </a:endParaRPr>
          </a:p>
          <a:p>
            <a:pPr algn="just">
              <a:spcAft>
                <a:spcPts val="0"/>
              </a:spcAft>
            </a:pPr>
            <a:r>
              <a:rPr lang="es-ES" dirty="0">
                <a:solidFill>
                  <a:srgbClr val="000000"/>
                </a:solidFill>
                <a:latin typeface="Montserrat" panose="00000500000000000000" pitchFamily="2" charset="0"/>
                <a:ea typeface="Times New Roman" panose="02020603050405020304" pitchFamily="18" charset="0"/>
                <a:cs typeface="Arial" panose="020B0604020202020204" pitchFamily="34" charset="0"/>
              </a:rPr>
              <a:t>Anote en el espacio, la clave correspondiente al motivo de la referencia: </a:t>
            </a:r>
            <a:r>
              <a:rPr lang="es-ES" b="1" dirty="0">
                <a:solidFill>
                  <a:srgbClr val="000000"/>
                </a:solidFill>
                <a:latin typeface="Montserrat" panose="00000500000000000000" pitchFamily="2" charset="0"/>
                <a:ea typeface="Times New Roman" panose="02020603050405020304" pitchFamily="18" charset="0"/>
                <a:cs typeface="Arial" panose="020B0604020202020204" pitchFamily="34" charset="0"/>
              </a:rPr>
              <a:t>1</a:t>
            </a:r>
            <a:r>
              <a:rPr lang="es-ES" dirty="0">
                <a:solidFill>
                  <a:srgbClr val="000000"/>
                </a:solidFill>
                <a:latin typeface="Montserrat" panose="00000500000000000000" pitchFamily="2" charset="0"/>
                <a:ea typeface="Times New Roman" panose="02020603050405020304" pitchFamily="18" charset="0"/>
                <a:cs typeface="Arial" panose="020B0604020202020204" pitchFamily="34" charset="0"/>
              </a:rPr>
              <a:t>.Embarazo alto riesgo, </a:t>
            </a:r>
            <a:r>
              <a:rPr lang="es-ES" b="1" dirty="0">
                <a:solidFill>
                  <a:srgbClr val="000000"/>
                </a:solidFill>
                <a:latin typeface="Montserrat" panose="00000500000000000000" pitchFamily="2" charset="0"/>
                <a:ea typeface="Times New Roman" panose="02020603050405020304" pitchFamily="18" charset="0"/>
                <a:cs typeface="Arial" panose="020B0604020202020204" pitchFamily="34" charset="0"/>
              </a:rPr>
              <a:t>2</a:t>
            </a:r>
            <a:r>
              <a:rPr lang="es-ES" dirty="0">
                <a:solidFill>
                  <a:srgbClr val="000000"/>
                </a:solidFill>
                <a:latin typeface="Montserrat" panose="00000500000000000000" pitchFamily="2" charset="0"/>
                <a:ea typeface="Times New Roman" panose="02020603050405020304" pitchFamily="18" charset="0"/>
                <a:cs typeface="Arial" panose="020B0604020202020204" pitchFamily="34" charset="0"/>
              </a:rPr>
              <a:t>.Sospecha cáncer &lt;18 años, </a:t>
            </a:r>
            <a:r>
              <a:rPr lang="es-ES" b="1" dirty="0">
                <a:solidFill>
                  <a:srgbClr val="000000"/>
                </a:solidFill>
                <a:latin typeface="Montserrat" panose="00000500000000000000" pitchFamily="2" charset="0"/>
                <a:ea typeface="Times New Roman" panose="02020603050405020304" pitchFamily="18" charset="0"/>
                <a:cs typeface="Arial" panose="020B0604020202020204" pitchFamily="34" charset="0"/>
              </a:rPr>
              <a:t>3</a:t>
            </a:r>
            <a:r>
              <a:rPr lang="es-ES" dirty="0">
                <a:solidFill>
                  <a:srgbClr val="000000"/>
                </a:solidFill>
                <a:latin typeface="Montserrat" panose="00000500000000000000" pitchFamily="2" charset="0"/>
                <a:ea typeface="Times New Roman" panose="02020603050405020304" pitchFamily="18" charset="0"/>
                <a:cs typeface="Arial" panose="020B0604020202020204" pitchFamily="34" charset="0"/>
              </a:rPr>
              <a:t>.</a:t>
            </a:r>
            <a:r>
              <a:rPr lang="es-MX" dirty="0" err="1">
                <a:solidFill>
                  <a:srgbClr val="000000"/>
                </a:solidFill>
                <a:latin typeface="Montserrat" panose="00000500000000000000" pitchFamily="2" charset="0"/>
                <a:ea typeface="Times New Roman" panose="02020603050405020304" pitchFamily="18" charset="0"/>
                <a:cs typeface="Arial" panose="020B0604020202020204" pitchFamily="34" charset="0"/>
              </a:rPr>
              <a:t>IRA´s</a:t>
            </a:r>
            <a:r>
              <a:rPr lang="es-MX" dirty="0">
                <a:solidFill>
                  <a:srgbClr val="000000"/>
                </a:solidFill>
                <a:latin typeface="Montserrat" panose="00000500000000000000" pitchFamily="2" charset="0"/>
                <a:ea typeface="Times New Roman" panose="02020603050405020304" pitchFamily="18" charset="0"/>
                <a:cs typeface="Arial" panose="020B0604020202020204" pitchFamily="34" charset="0"/>
              </a:rPr>
              <a:t>, </a:t>
            </a:r>
            <a:r>
              <a:rPr lang="es-MX" b="1" dirty="0">
                <a:solidFill>
                  <a:srgbClr val="000000"/>
                </a:solidFill>
                <a:latin typeface="Montserrat" panose="00000500000000000000" pitchFamily="2" charset="0"/>
                <a:ea typeface="Times New Roman" panose="02020603050405020304" pitchFamily="18" charset="0"/>
                <a:cs typeface="Arial" panose="020B0604020202020204" pitchFamily="34" charset="0"/>
              </a:rPr>
              <a:t>4</a:t>
            </a:r>
            <a:r>
              <a:rPr lang="es-MX" dirty="0">
                <a:solidFill>
                  <a:srgbClr val="000000"/>
                </a:solidFill>
                <a:latin typeface="Montserrat" panose="00000500000000000000" pitchFamily="2" charset="0"/>
                <a:ea typeface="Times New Roman" panose="02020603050405020304" pitchFamily="18" charset="0"/>
                <a:cs typeface="Arial" panose="020B0604020202020204" pitchFamily="34" charset="0"/>
              </a:rPr>
              <a:t>.Neumonía, </a:t>
            </a:r>
            <a:endParaRPr lang="es-MX" dirty="0" smtClean="0">
              <a:solidFill>
                <a:srgbClr val="000000"/>
              </a:solidFill>
              <a:latin typeface="Montserrat" panose="00000500000000000000" pitchFamily="2" charset="0"/>
              <a:ea typeface="Times New Roman" panose="02020603050405020304" pitchFamily="18" charset="0"/>
              <a:cs typeface="Arial" panose="020B0604020202020204" pitchFamily="34" charset="0"/>
            </a:endParaRPr>
          </a:p>
          <a:p>
            <a:pPr algn="just">
              <a:spcAft>
                <a:spcPts val="0"/>
              </a:spcAft>
            </a:pPr>
            <a:endParaRPr lang="es-MX" b="1" dirty="0">
              <a:solidFill>
                <a:srgbClr val="000000"/>
              </a:solidFill>
              <a:latin typeface="Montserrat" panose="00000500000000000000" pitchFamily="2" charset="0"/>
              <a:ea typeface="Times New Roman" panose="02020603050405020304" pitchFamily="18" charset="0"/>
              <a:cs typeface="Arial" panose="020B0604020202020204" pitchFamily="34" charset="0"/>
            </a:endParaRPr>
          </a:p>
          <a:p>
            <a:pPr algn="just">
              <a:spcAft>
                <a:spcPts val="0"/>
              </a:spcAft>
            </a:pPr>
            <a:r>
              <a:rPr lang="es-MX" b="1" dirty="0" smtClean="0">
                <a:solidFill>
                  <a:srgbClr val="FF0000"/>
                </a:solidFill>
                <a:latin typeface="Montserrat" panose="00000500000000000000" pitchFamily="2" charset="0"/>
                <a:ea typeface="Times New Roman" panose="02020603050405020304" pitchFamily="18" charset="0"/>
                <a:cs typeface="Arial" panose="020B0604020202020204" pitchFamily="34" charset="0"/>
              </a:rPr>
              <a:t>6</a:t>
            </a:r>
            <a:r>
              <a:rPr lang="es-MX" dirty="0" smtClean="0">
                <a:latin typeface="Montserrat" panose="00000500000000000000" pitchFamily="2" charset="0"/>
                <a:ea typeface="Times New Roman" panose="02020603050405020304" pitchFamily="18" charset="0"/>
                <a:cs typeface="Arial" panose="020B0604020202020204" pitchFamily="34" charset="0"/>
              </a:rPr>
              <a:t>.Cisticercosis</a:t>
            </a:r>
            <a:r>
              <a:rPr lang="es-MX" dirty="0">
                <a:latin typeface="Montserrat" panose="00000500000000000000" pitchFamily="2" charset="0"/>
                <a:ea typeface="Times New Roman" panose="02020603050405020304" pitchFamily="18" charset="0"/>
                <a:cs typeface="Arial" panose="020B0604020202020204" pitchFamily="34" charset="0"/>
              </a:rPr>
              <a:t>, </a:t>
            </a:r>
            <a:endParaRPr lang="es-MX" dirty="0" smtClean="0">
              <a:latin typeface="Montserrat" panose="00000500000000000000" pitchFamily="2" charset="0"/>
              <a:ea typeface="Times New Roman" panose="02020603050405020304" pitchFamily="18" charset="0"/>
              <a:cs typeface="Arial" panose="020B0604020202020204" pitchFamily="34" charset="0"/>
            </a:endParaRPr>
          </a:p>
          <a:p>
            <a:pPr algn="just">
              <a:spcAft>
                <a:spcPts val="0"/>
              </a:spcAft>
            </a:pPr>
            <a:r>
              <a:rPr lang="es-MX" b="1" dirty="0" smtClean="0">
                <a:solidFill>
                  <a:srgbClr val="FF0000"/>
                </a:solidFill>
                <a:latin typeface="Montserrat" panose="00000500000000000000" pitchFamily="2" charset="0"/>
                <a:ea typeface="Times New Roman" panose="02020603050405020304" pitchFamily="18" charset="0"/>
                <a:cs typeface="Arial" panose="020B0604020202020204" pitchFamily="34" charset="0"/>
              </a:rPr>
              <a:t>7</a:t>
            </a:r>
            <a:r>
              <a:rPr lang="es-MX" dirty="0" smtClean="0">
                <a:solidFill>
                  <a:srgbClr val="FF0000"/>
                </a:solidFill>
                <a:latin typeface="Montserrat" panose="00000500000000000000" pitchFamily="2" charset="0"/>
                <a:ea typeface="Times New Roman" panose="02020603050405020304" pitchFamily="18" charset="0"/>
                <a:cs typeface="Arial" panose="020B0604020202020204" pitchFamily="34" charset="0"/>
              </a:rPr>
              <a:t>.Emergencia </a:t>
            </a:r>
            <a:r>
              <a:rPr lang="es-MX" dirty="0">
                <a:solidFill>
                  <a:srgbClr val="FF0000"/>
                </a:solidFill>
                <a:latin typeface="Montserrat" panose="00000500000000000000" pitchFamily="2" charset="0"/>
                <a:ea typeface="Times New Roman" panose="02020603050405020304" pitchFamily="18" charset="0"/>
                <a:cs typeface="Arial" panose="020B0604020202020204" pitchFamily="34" charset="0"/>
              </a:rPr>
              <a:t>obstétrica-preeclampsia, </a:t>
            </a:r>
            <a:endParaRPr lang="es-MX" dirty="0" smtClean="0">
              <a:solidFill>
                <a:srgbClr val="FF0000"/>
              </a:solidFill>
              <a:latin typeface="Montserrat" panose="00000500000000000000" pitchFamily="2" charset="0"/>
              <a:ea typeface="Times New Roman" panose="02020603050405020304" pitchFamily="18" charset="0"/>
              <a:cs typeface="Arial" panose="020B0604020202020204" pitchFamily="34" charset="0"/>
            </a:endParaRPr>
          </a:p>
          <a:p>
            <a:pPr algn="just">
              <a:spcAft>
                <a:spcPts val="0"/>
              </a:spcAft>
            </a:pPr>
            <a:r>
              <a:rPr lang="es-MX" b="1" dirty="0" smtClean="0">
                <a:solidFill>
                  <a:srgbClr val="FF0000"/>
                </a:solidFill>
                <a:latin typeface="Montserrat" panose="00000500000000000000" pitchFamily="2" charset="0"/>
                <a:ea typeface="Times New Roman" panose="02020603050405020304" pitchFamily="18" charset="0"/>
                <a:cs typeface="Arial" panose="020B0604020202020204" pitchFamily="34" charset="0"/>
              </a:rPr>
              <a:t>8</a:t>
            </a:r>
            <a:r>
              <a:rPr lang="es-MX" dirty="0" smtClean="0">
                <a:solidFill>
                  <a:srgbClr val="FF0000"/>
                </a:solidFill>
                <a:latin typeface="Montserrat" panose="00000500000000000000" pitchFamily="2" charset="0"/>
                <a:ea typeface="Times New Roman" panose="02020603050405020304" pitchFamily="18" charset="0"/>
                <a:cs typeface="Arial" panose="020B0604020202020204" pitchFamily="34" charset="0"/>
              </a:rPr>
              <a:t>.Emergencia </a:t>
            </a:r>
            <a:r>
              <a:rPr lang="es-MX" dirty="0">
                <a:solidFill>
                  <a:srgbClr val="FF0000"/>
                </a:solidFill>
                <a:latin typeface="Montserrat" panose="00000500000000000000" pitchFamily="2" charset="0"/>
                <a:ea typeface="Times New Roman" panose="02020603050405020304" pitchFamily="18" charset="0"/>
                <a:cs typeface="Arial" panose="020B0604020202020204" pitchFamily="34" charset="0"/>
              </a:rPr>
              <a:t>obstétrica-hemorragia, </a:t>
            </a:r>
            <a:endParaRPr lang="es-MX" dirty="0" smtClean="0">
              <a:solidFill>
                <a:srgbClr val="FF0000"/>
              </a:solidFill>
              <a:latin typeface="Montserrat" panose="00000500000000000000" pitchFamily="2" charset="0"/>
              <a:ea typeface="Times New Roman" panose="02020603050405020304" pitchFamily="18" charset="0"/>
              <a:cs typeface="Arial" panose="020B0604020202020204" pitchFamily="34" charset="0"/>
            </a:endParaRPr>
          </a:p>
          <a:p>
            <a:pPr algn="just">
              <a:spcAft>
                <a:spcPts val="0"/>
              </a:spcAft>
            </a:pPr>
            <a:r>
              <a:rPr lang="es-MX" b="1" dirty="0" smtClean="0">
                <a:solidFill>
                  <a:srgbClr val="FF0000"/>
                </a:solidFill>
                <a:latin typeface="Montserrat" panose="00000500000000000000" pitchFamily="2" charset="0"/>
                <a:ea typeface="Times New Roman" panose="02020603050405020304" pitchFamily="18" charset="0"/>
                <a:cs typeface="Arial" panose="020B0604020202020204" pitchFamily="34" charset="0"/>
              </a:rPr>
              <a:t>9</a:t>
            </a:r>
            <a:r>
              <a:rPr lang="es-MX" dirty="0" smtClean="0">
                <a:solidFill>
                  <a:srgbClr val="FF0000"/>
                </a:solidFill>
                <a:latin typeface="Montserrat" panose="00000500000000000000" pitchFamily="2" charset="0"/>
                <a:ea typeface="Times New Roman" panose="02020603050405020304" pitchFamily="18" charset="0"/>
                <a:cs typeface="Arial" panose="020B0604020202020204" pitchFamily="34" charset="0"/>
              </a:rPr>
              <a:t>.Otra </a:t>
            </a:r>
            <a:r>
              <a:rPr lang="es-MX" dirty="0">
                <a:solidFill>
                  <a:srgbClr val="FF0000"/>
                </a:solidFill>
                <a:latin typeface="Montserrat" panose="00000500000000000000" pitchFamily="2" charset="0"/>
                <a:ea typeface="Times New Roman" panose="02020603050405020304" pitchFamily="18" charset="0"/>
                <a:cs typeface="Arial" panose="020B0604020202020204" pitchFamily="34" charset="0"/>
              </a:rPr>
              <a:t>emergencia obstétrica,</a:t>
            </a:r>
            <a:r>
              <a:rPr lang="es-MX" dirty="0">
                <a:latin typeface="Montserrat" panose="00000500000000000000" pitchFamily="2" charset="0"/>
                <a:ea typeface="Times New Roman" panose="02020603050405020304" pitchFamily="18" charset="0"/>
                <a:cs typeface="Arial" panose="020B0604020202020204" pitchFamily="34" charset="0"/>
              </a:rPr>
              <a:t> </a:t>
            </a:r>
            <a:endParaRPr lang="es-MX" dirty="0" smtClean="0">
              <a:latin typeface="Montserrat" panose="00000500000000000000" pitchFamily="2" charset="0"/>
              <a:ea typeface="Times New Roman" panose="02020603050405020304" pitchFamily="18" charset="0"/>
              <a:cs typeface="Arial" panose="020B0604020202020204" pitchFamily="34" charset="0"/>
            </a:endParaRPr>
          </a:p>
          <a:p>
            <a:pPr algn="just">
              <a:spcAft>
                <a:spcPts val="0"/>
              </a:spcAft>
            </a:pPr>
            <a:endParaRPr lang="es-MX" b="1" dirty="0">
              <a:solidFill>
                <a:srgbClr val="FF0000"/>
              </a:solidFill>
              <a:latin typeface="Montserrat" panose="00000500000000000000" pitchFamily="2" charset="0"/>
              <a:ea typeface="Times New Roman" panose="02020603050405020304" pitchFamily="18" charset="0"/>
              <a:cs typeface="Arial" panose="020B0604020202020204" pitchFamily="34" charset="0"/>
            </a:endParaRPr>
          </a:p>
          <a:p>
            <a:pPr algn="just">
              <a:spcAft>
                <a:spcPts val="0"/>
              </a:spcAft>
            </a:pPr>
            <a:r>
              <a:rPr lang="es-MX" b="1" dirty="0" smtClean="0">
                <a:solidFill>
                  <a:srgbClr val="FF0000"/>
                </a:solidFill>
                <a:latin typeface="Montserrat" panose="00000500000000000000" pitchFamily="2" charset="0"/>
                <a:ea typeface="Times New Roman" panose="02020603050405020304" pitchFamily="18" charset="0"/>
                <a:cs typeface="Arial" panose="020B0604020202020204" pitchFamily="34" charset="0"/>
              </a:rPr>
              <a:t>5</a:t>
            </a:r>
            <a:r>
              <a:rPr lang="es-MX" dirty="0" smtClean="0">
                <a:latin typeface="Montserrat" panose="00000500000000000000" pitchFamily="2" charset="0"/>
                <a:ea typeface="Times New Roman" panose="02020603050405020304" pitchFamily="18" charset="0"/>
                <a:cs typeface="Arial" panose="020B0604020202020204" pitchFamily="34" charset="0"/>
              </a:rPr>
              <a:t>.Otras</a:t>
            </a:r>
            <a:r>
              <a:rPr lang="es-MX" dirty="0">
                <a:solidFill>
                  <a:srgbClr val="000000"/>
                </a:solidFill>
                <a:latin typeface="Montserrat" panose="00000500000000000000" pitchFamily="2" charset="0"/>
                <a:ea typeface="Times New Roman" panose="02020603050405020304" pitchFamily="18" charset="0"/>
                <a:cs typeface="Arial" panose="020B0604020202020204" pitchFamily="34" charset="0"/>
              </a:rPr>
              <a:t>.</a:t>
            </a:r>
            <a:endParaRPr lang="es-MX" sz="3200" dirty="0">
              <a:effectLst/>
              <a:latin typeface="Arial" panose="020B0604020202020204" pitchFamily="34" charset="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24789248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MX" dirty="0" smtClean="0"/>
              <a:t>Concentración de variables</a:t>
            </a:r>
            <a:endParaRPr lang="es-MX" dirty="0"/>
          </a:p>
        </p:txBody>
      </p:sp>
      <p:pic>
        <p:nvPicPr>
          <p:cNvPr id="5" name="Imagen 4"/>
          <p:cNvPicPr>
            <a:picLocks noChangeAspect="1"/>
          </p:cNvPicPr>
          <p:nvPr/>
        </p:nvPicPr>
        <p:blipFill>
          <a:blip r:embed="rId2"/>
          <a:stretch>
            <a:fillRect/>
          </a:stretch>
        </p:blipFill>
        <p:spPr>
          <a:xfrm>
            <a:off x="381000" y="1279640"/>
            <a:ext cx="7275385" cy="5395479"/>
          </a:xfrm>
          <a:prstGeom prst="rect">
            <a:avLst/>
          </a:prstGeom>
        </p:spPr>
      </p:pic>
      <p:pic>
        <p:nvPicPr>
          <p:cNvPr id="6" name="Imagen 5"/>
          <p:cNvPicPr>
            <a:picLocks noChangeAspect="1"/>
          </p:cNvPicPr>
          <p:nvPr/>
        </p:nvPicPr>
        <p:blipFill>
          <a:blip r:embed="rId3"/>
          <a:stretch>
            <a:fillRect/>
          </a:stretch>
        </p:blipFill>
        <p:spPr>
          <a:xfrm>
            <a:off x="8259318" y="1459896"/>
            <a:ext cx="3390900" cy="2249867"/>
          </a:xfrm>
          <a:prstGeom prst="rect">
            <a:avLst/>
          </a:prstGeom>
        </p:spPr>
      </p:pic>
      <p:pic>
        <p:nvPicPr>
          <p:cNvPr id="7" name="Imagen 6"/>
          <p:cNvPicPr>
            <a:picLocks noChangeAspect="1"/>
          </p:cNvPicPr>
          <p:nvPr/>
        </p:nvPicPr>
        <p:blipFill>
          <a:blip r:embed="rId4"/>
          <a:stretch>
            <a:fillRect/>
          </a:stretch>
        </p:blipFill>
        <p:spPr>
          <a:xfrm>
            <a:off x="8248269" y="4687346"/>
            <a:ext cx="514350" cy="1963867"/>
          </a:xfrm>
          <a:prstGeom prst="rect">
            <a:avLst/>
          </a:prstGeom>
        </p:spPr>
      </p:pic>
      <p:pic>
        <p:nvPicPr>
          <p:cNvPr id="8" name="Imagen 7"/>
          <p:cNvPicPr>
            <a:picLocks noChangeAspect="1"/>
          </p:cNvPicPr>
          <p:nvPr/>
        </p:nvPicPr>
        <p:blipFill>
          <a:blip r:embed="rId5"/>
          <a:stretch>
            <a:fillRect/>
          </a:stretch>
        </p:blipFill>
        <p:spPr>
          <a:xfrm>
            <a:off x="8762619" y="4955787"/>
            <a:ext cx="3371850" cy="991467"/>
          </a:xfrm>
          <a:prstGeom prst="rect">
            <a:avLst/>
          </a:prstGeom>
        </p:spPr>
      </p:pic>
      <p:sp>
        <p:nvSpPr>
          <p:cNvPr id="9" name="Título 1">
            <a:extLst>
              <a:ext uri="{FF2B5EF4-FFF2-40B4-BE49-F238E27FC236}">
                <a16:creationId xmlns:a16="http://schemas.microsoft.com/office/drawing/2014/main" id="{29FCE891-2873-1849-A37C-A2CF6D30A712}"/>
              </a:ext>
            </a:extLst>
          </p:cNvPr>
          <p:cNvSpPr txBox="1">
            <a:spLocks/>
          </p:cNvSpPr>
          <p:nvPr/>
        </p:nvSpPr>
        <p:spPr>
          <a:xfrm>
            <a:off x="8370382" y="1199336"/>
            <a:ext cx="3357687" cy="305799"/>
          </a:xfrm>
          <a:prstGeom prst="rect">
            <a:avLst/>
          </a:prstGeom>
          <a:noFill/>
        </p:spPr>
        <p:txBody>
          <a:bodyPr vert="horz" lIns="91440" tIns="45720" rIns="91440" bIns="45720" rtlCol="0" anchor="ctr">
            <a:normAutofit fontScale="85000" lnSpcReduction="20000"/>
          </a:bodyPr>
          <a:lstStyle>
            <a:lvl1pPr algn="l" defTabSz="914400" rtl="0" eaLnBrk="1" latinLnBrk="0" hangingPunct="1">
              <a:lnSpc>
                <a:spcPct val="90000"/>
              </a:lnSpc>
              <a:spcBef>
                <a:spcPct val="0"/>
              </a:spcBef>
              <a:buNone/>
              <a:defRPr sz="4400" b="0" i="0" kern="1200">
                <a:solidFill>
                  <a:srgbClr val="A42145"/>
                </a:solidFill>
                <a:latin typeface="Montserrat SemiBold" panose="00000700000000000000" pitchFamily="2" charset="0"/>
                <a:ea typeface="+mj-ea"/>
                <a:cs typeface="+mj-cs"/>
              </a:defRPr>
            </a:lvl1pPr>
          </a:lstStyle>
          <a:p>
            <a:pPr algn="ctr"/>
            <a:r>
              <a:rPr lang="es-MX" sz="2400" dirty="0" smtClean="0"/>
              <a:t>Por desagregación</a:t>
            </a:r>
          </a:p>
        </p:txBody>
      </p:sp>
      <p:sp>
        <p:nvSpPr>
          <p:cNvPr id="10" name="Título 1">
            <a:extLst>
              <a:ext uri="{FF2B5EF4-FFF2-40B4-BE49-F238E27FC236}">
                <a16:creationId xmlns:a16="http://schemas.microsoft.com/office/drawing/2014/main" id="{29FCE891-2873-1849-A37C-A2CF6D30A712}"/>
              </a:ext>
            </a:extLst>
          </p:cNvPr>
          <p:cNvSpPr txBox="1">
            <a:spLocks/>
          </p:cNvSpPr>
          <p:nvPr/>
        </p:nvSpPr>
        <p:spPr>
          <a:xfrm>
            <a:off x="8370382" y="4096512"/>
            <a:ext cx="3357687" cy="485985"/>
          </a:xfrm>
          <a:prstGeom prst="rect">
            <a:avLst/>
          </a:prstGeom>
          <a:noFill/>
        </p:spPr>
        <p:txBody>
          <a:bodyPr vert="horz" lIns="91440" tIns="45720" rIns="91440" bIns="45720" rtlCol="0" anchor="ctr">
            <a:normAutofit fontScale="70000" lnSpcReduction="20000"/>
          </a:bodyPr>
          <a:lstStyle>
            <a:lvl1pPr algn="l" defTabSz="914400" rtl="0" eaLnBrk="1" latinLnBrk="0" hangingPunct="1">
              <a:lnSpc>
                <a:spcPct val="90000"/>
              </a:lnSpc>
              <a:spcBef>
                <a:spcPct val="0"/>
              </a:spcBef>
              <a:buNone/>
              <a:defRPr sz="4400" b="0" i="0" kern="1200">
                <a:solidFill>
                  <a:srgbClr val="A42145"/>
                </a:solidFill>
                <a:latin typeface="Montserrat SemiBold" panose="00000700000000000000" pitchFamily="2" charset="0"/>
                <a:ea typeface="+mj-ea"/>
                <a:cs typeface="+mj-cs"/>
              </a:defRPr>
            </a:lvl1pPr>
          </a:lstStyle>
          <a:p>
            <a:pPr algn="ctr"/>
            <a:r>
              <a:rPr lang="es-MX" sz="2400" dirty="0" smtClean="0"/>
              <a:t>Corrección por traslape</a:t>
            </a:r>
          </a:p>
          <a:p>
            <a:pPr algn="ctr"/>
            <a:r>
              <a:rPr lang="es-MX" sz="2400" dirty="0" smtClean="0"/>
              <a:t>versiones anteriores</a:t>
            </a:r>
          </a:p>
        </p:txBody>
      </p:sp>
    </p:spTree>
    <p:extLst>
      <p:ext uri="{BB962C8B-B14F-4D97-AF65-F5344CB8AC3E}">
        <p14:creationId xmlns:p14="http://schemas.microsoft.com/office/powerpoint/2010/main" val="1151185034"/>
      </p:ext>
    </p:extLst>
  </p:cSld>
  <p:clrMapOvr>
    <a:masterClrMapping/>
  </p:clrMapOvr>
</p:sld>
</file>

<file path=ppt/theme/theme1.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1710</TotalTime>
  <Words>1191</Words>
  <Application>Microsoft Office PowerPoint</Application>
  <PresentationFormat>Panorámica</PresentationFormat>
  <Paragraphs>169</Paragraphs>
  <Slides>25</Slides>
  <Notes>3</Notes>
  <HiddenSlides>0</HiddenSlides>
  <MMClips>0</MMClips>
  <ScaleCrop>false</ScaleCrop>
  <HeadingPairs>
    <vt:vector size="6" baseType="variant">
      <vt:variant>
        <vt:lpstr>Fuentes usadas</vt:lpstr>
      </vt:variant>
      <vt:variant>
        <vt:i4>10</vt:i4>
      </vt:variant>
      <vt:variant>
        <vt:lpstr>Tema</vt:lpstr>
      </vt:variant>
      <vt:variant>
        <vt:i4>1</vt:i4>
      </vt:variant>
      <vt:variant>
        <vt:lpstr>Títulos de diapositiva</vt:lpstr>
      </vt:variant>
      <vt:variant>
        <vt:i4>25</vt:i4>
      </vt:variant>
    </vt:vector>
  </HeadingPairs>
  <TitlesOfParts>
    <vt:vector size="36" baseType="lpstr">
      <vt:lpstr>Soberana Sans Condensed</vt:lpstr>
      <vt:lpstr>Soberana Sans</vt:lpstr>
      <vt:lpstr>Wingdings</vt:lpstr>
      <vt:lpstr>Arial</vt:lpstr>
      <vt:lpstr>Verdana</vt:lpstr>
      <vt:lpstr>Montserrat SemiBold</vt:lpstr>
      <vt:lpstr>Montserrat Medium</vt:lpstr>
      <vt:lpstr>Calibri</vt:lpstr>
      <vt:lpstr>Times New Roman</vt:lpstr>
      <vt:lpstr>Montserrat</vt:lpstr>
      <vt:lpstr>Tema de Office</vt:lpstr>
      <vt:lpstr>Sistema de Información en Salud, Subsistema de Prestación de Servicios Nominal Versión 2022</vt:lpstr>
      <vt:lpstr>Formatos e instructivos SINBA-SIS 2022</vt:lpstr>
      <vt:lpstr>Presentación de PowerPoint</vt:lpstr>
      <vt:lpstr>Presentación de PowerPoint</vt:lpstr>
      <vt:lpstr>Presentación de PowerPoint</vt:lpstr>
      <vt:lpstr>Presentación de PowerPoint</vt:lpstr>
      <vt:lpstr>Embarazo</vt:lpstr>
      <vt:lpstr>Referido por:</vt:lpstr>
      <vt:lpstr>Concentración de variables</vt:lpstr>
      <vt:lpstr>Intervenciones gerontológicas</vt:lpstr>
      <vt:lpstr>Presentación de PowerPoint</vt:lpstr>
      <vt:lpstr>Presentación de PowerPoint</vt:lpstr>
      <vt:lpstr>Presentación de PowerPoint</vt:lpstr>
      <vt:lpstr>Presentación de PowerPoint</vt:lpstr>
      <vt:lpstr>Presentación de PowerPoint</vt:lpstr>
      <vt:lpstr>Atención por consumo de sustancias psicoactivas</vt:lpstr>
      <vt:lpstr>Presentación de PowerPoint</vt:lpstr>
      <vt:lpstr>Métodos entregados por grupo de edad</vt:lpstr>
      <vt:lpstr>Presentación de PowerPoint</vt:lpstr>
      <vt:lpstr>Detecciones gerontológicas</vt:lpstr>
      <vt:lpstr>Detecciones gerontológicas</vt:lpstr>
      <vt:lpstr>Detecciones gerontológicas</vt:lpstr>
      <vt:lpstr>Hepatitis C y VPH</vt:lpstr>
      <vt:lpstr>Consumo de sustancias, Violencia familiar</vt:lpstr>
      <vt:lpstr>Presentación de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Microsoft Office User</dc:creator>
  <cp:lastModifiedBy>Alicia Mercado Sandoval</cp:lastModifiedBy>
  <cp:revision>72</cp:revision>
  <dcterms:created xsi:type="dcterms:W3CDTF">2018-12-04T03:27:02Z</dcterms:created>
  <dcterms:modified xsi:type="dcterms:W3CDTF">2022-01-11T10:15:12Z</dcterms:modified>
</cp:coreProperties>
</file>