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28"/>
  </p:notesMasterIdLst>
  <p:sldIdLst>
    <p:sldId id="271" r:id="rId2"/>
    <p:sldId id="262" r:id="rId3"/>
    <p:sldId id="273" r:id="rId4"/>
    <p:sldId id="275" r:id="rId5"/>
    <p:sldId id="274" r:id="rId6"/>
    <p:sldId id="278" r:id="rId7"/>
    <p:sldId id="279" r:id="rId8"/>
    <p:sldId id="277" r:id="rId9"/>
    <p:sldId id="285" r:id="rId10"/>
    <p:sldId id="276" r:id="rId11"/>
    <p:sldId id="286" r:id="rId12"/>
    <p:sldId id="280" r:id="rId13"/>
    <p:sldId id="281" r:id="rId14"/>
    <p:sldId id="282" r:id="rId15"/>
    <p:sldId id="283" r:id="rId16"/>
    <p:sldId id="287" r:id="rId17"/>
    <p:sldId id="288" r:id="rId18"/>
    <p:sldId id="289" r:id="rId19"/>
    <p:sldId id="290" r:id="rId20"/>
    <p:sldId id="291" r:id="rId21"/>
    <p:sldId id="296" r:id="rId22"/>
    <p:sldId id="297" r:id="rId23"/>
    <p:sldId id="298" r:id="rId24"/>
    <p:sldId id="292" r:id="rId25"/>
    <p:sldId id="299" r:id="rId26"/>
    <p:sldId id="300" r:id="rId27"/>
  </p:sldIdLst>
  <p:sldSz cx="12192000" cy="6858000"/>
  <p:notesSz cx="6858000" cy="9144000"/>
  <p:embeddedFontLst>
    <p:embeddedFont>
      <p:font typeface="Montserrat" panose="00000500000000000000" pitchFamily="2" charset="0"/>
      <p:regular r:id="rId29"/>
      <p:bold r:id="rId30"/>
      <p:italic r:id="rId31"/>
      <p:boldItalic r:id="rId32"/>
    </p:embeddedFont>
    <p:embeddedFont>
      <p:font typeface="Montserrat Medium" panose="00000600000000000000" pitchFamily="2" charset="0"/>
      <p:regular r:id="rId33"/>
      <p:italic r:id="rId34"/>
    </p:embeddedFont>
    <p:embeddedFont>
      <p:font typeface="Montserrat SemiBold" panose="00000700000000000000" pitchFamily="2" charset="0"/>
      <p:bold r:id="rId35"/>
      <p:boldItalic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</p:embeddedFontLst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5C4F"/>
    <a:srgbClr val="BC945A"/>
    <a:srgbClr val="A42145"/>
    <a:srgbClr val="DEC9A2"/>
    <a:srgbClr val="404040"/>
    <a:srgbClr val="6E152E"/>
    <a:srgbClr val="691B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70"/>
    <p:restoredTop sz="95440" autoAdjust="0"/>
  </p:normalViewPr>
  <p:slideViewPr>
    <p:cSldViewPr snapToGrid="0" snapToObjects="1">
      <p:cViewPr>
        <p:scale>
          <a:sx n="100" d="100"/>
          <a:sy n="100" d="100"/>
        </p:scale>
        <p:origin x="1326" y="4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0E016B-CAC3-6B4C-90C0-D7AA6A747DA3}" type="datetimeFigureOut">
              <a:rPr lang="es-MX" smtClean="0"/>
              <a:t>11/01/2022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BF3107-FFE8-3645-B89F-777090C37BF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98904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BF3107-FFE8-3645-B89F-777090C37BF5}" type="slidenum">
              <a:rPr lang="es-MX" smtClean="0"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263725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BF3107-FFE8-3645-B89F-777090C37BF5}" type="slidenum">
              <a:rPr lang="es-MX" smtClean="0"/>
              <a:t>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9495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 smtClean="0"/>
              <a:t>Cambios transversales</a:t>
            </a:r>
            <a:r>
              <a:rPr lang="es-MX" baseline="0" dirty="0" smtClean="0"/>
              <a:t> en los formatos nominales de consulta y detecciones</a:t>
            </a:r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BF3107-FFE8-3645-B89F-777090C37BF5}" type="slidenum">
              <a:rPr lang="es-MX" smtClean="0"/>
              <a:t>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16561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955F23-1D39-834E-A409-9AC17BD76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11/01/2022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C415F7B-CE6E-6D4A-B5AB-BDDDCD956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EF8AF7-5DF2-EB49-AC54-6BEB41FC7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D23CAB6B-7A5A-6B4E-A033-229957EF03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220" y="1634330"/>
            <a:ext cx="11465560" cy="1325563"/>
          </a:xfrm>
          <a:prstGeom prst="rect">
            <a:avLst/>
          </a:prstGeom>
          <a:noFill/>
        </p:spPr>
        <p:txBody>
          <a:bodyPr/>
          <a:lstStyle>
            <a:lvl1pPr algn="ctr">
              <a:defRPr b="0" i="0">
                <a:solidFill>
                  <a:srgbClr val="A42145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13" name="Marcador de contenido 2">
            <a:extLst>
              <a:ext uri="{FF2B5EF4-FFF2-40B4-BE49-F238E27FC236}">
                <a16:creationId xmlns:a16="http://schemas.microsoft.com/office/drawing/2014/main" id="{C92E3075-A055-6542-91AB-F62814FD3EF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63220" y="3270884"/>
            <a:ext cx="11465560" cy="11379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07026C3A-072A-4E4D-9ACD-01A67AD88FA7}"/>
              </a:ext>
            </a:extLst>
          </p:cNvPr>
          <p:cNvCxnSpPr/>
          <p:nvPr userDrawn="1"/>
        </p:nvCxnSpPr>
        <p:spPr>
          <a:xfrm>
            <a:off x="2006600" y="3048000"/>
            <a:ext cx="8178800" cy="0"/>
          </a:xfrm>
          <a:prstGeom prst="line">
            <a:avLst/>
          </a:prstGeom>
          <a:ln w="38100">
            <a:solidFill>
              <a:srgbClr val="BC94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7643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550227"/>
            <a:ext cx="11424920" cy="1325563"/>
          </a:xfrm>
          <a:prstGeom prst="rect">
            <a:avLst/>
          </a:prstGeom>
          <a:noFill/>
        </p:spPr>
        <p:txBody>
          <a:bodyPr/>
          <a:lstStyle>
            <a:lvl1pPr algn="l">
              <a:defRPr b="0" i="0">
                <a:solidFill>
                  <a:srgbClr val="A42145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000" y="2072639"/>
            <a:ext cx="5532119" cy="41043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11/01/2022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34669C8D-E6AE-DD4A-AC37-D27A5118864B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233160" y="2072639"/>
            <a:ext cx="5572760" cy="41043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9607" y="105844"/>
            <a:ext cx="1076800" cy="352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647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ítulo y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1480" y="598714"/>
            <a:ext cx="10942320" cy="1213257"/>
          </a:xfrm>
          <a:prstGeom prst="rect">
            <a:avLst/>
          </a:prstGeom>
          <a:noFill/>
        </p:spPr>
        <p:txBody>
          <a:bodyPr/>
          <a:lstStyle>
            <a:lvl1pPr algn="l"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  <a:br>
              <a:rPr lang="es-ES" dirty="0"/>
            </a:br>
            <a:r>
              <a:rPr lang="es-ES" dirty="0"/>
              <a:t>LOREM IPSUM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A68CFE-9BDE-AC4E-8BE5-D2C5E6BBFBD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11480" y="1991359"/>
            <a:ext cx="10942320" cy="418560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 b="0" i="0">
                <a:solidFill>
                  <a:srgbClr val="404040"/>
                </a:solidFill>
                <a:latin typeface="Montserrat SemiBold" panose="00000700000000000000" pitchFamily="2" charset="0"/>
              </a:defRPr>
            </a:lvl1pPr>
          </a:lstStyle>
          <a:p>
            <a:r>
              <a:rPr lang="es-ES" dirty="0"/>
              <a:t>Lorem ipsum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25D57-13C7-9F4C-8624-F76047773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11/01/2022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34E0C4-F0C1-0847-AC2A-7AC9F10BD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7F4766-DB6B-3D42-A920-905F1728E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18201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A5DCD591-614A-7548-8788-7FD7534F10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784707"/>
            <a:ext cx="10521950" cy="1806094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400" b="1" i="0">
                <a:solidFill>
                  <a:srgbClr val="BC945A"/>
                </a:solidFill>
                <a:latin typeface="Montserrat SemiBold" pitchFamily="2" charset="77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8" name="Marcador de texto 2">
            <a:extLst>
              <a:ext uri="{FF2B5EF4-FFF2-40B4-BE49-F238E27FC236}">
                <a16:creationId xmlns:a16="http://schemas.microsoft.com/office/drawing/2014/main" id="{3A54153E-355E-3C40-B508-5337B24D63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956561"/>
            <a:ext cx="10515600" cy="22080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  <p:sp>
        <p:nvSpPr>
          <p:cNvPr id="9" name="Marcador de fecha 3">
            <a:extLst>
              <a:ext uri="{FF2B5EF4-FFF2-40B4-BE49-F238E27FC236}">
                <a16:creationId xmlns:a16="http://schemas.microsoft.com/office/drawing/2014/main" id="{33049571-67D9-7C4A-95BE-A794414456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2B8DF0E-90BF-EC4E-8934-156187A1162F}" type="datetimeFigureOut">
              <a:rPr lang="es-MX" smtClean="0"/>
              <a:t>11/01/2022</a:t>
            </a:fld>
            <a:endParaRPr lang="es-MX"/>
          </a:p>
        </p:txBody>
      </p:sp>
      <p:sp>
        <p:nvSpPr>
          <p:cNvPr id="10" name="Marcador de pie de página 4">
            <a:extLst>
              <a:ext uri="{FF2B5EF4-FFF2-40B4-BE49-F238E27FC236}">
                <a16:creationId xmlns:a16="http://schemas.microsoft.com/office/drawing/2014/main" id="{4666AA57-9D0D-3640-9528-8B3DEDC6C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s-MX"/>
          </a:p>
        </p:txBody>
      </p:sp>
      <p:sp>
        <p:nvSpPr>
          <p:cNvPr id="11" name="Marcador de número de diapositiva 5">
            <a:extLst>
              <a:ext uri="{FF2B5EF4-FFF2-40B4-BE49-F238E27FC236}">
                <a16:creationId xmlns:a16="http://schemas.microsoft.com/office/drawing/2014/main" id="{BFB13A88-D95D-D640-A28D-F449DDA4C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33086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2BA57C4-7E93-7040-8A57-4BA7102B54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9652" y="2164079"/>
            <a:ext cx="4008846" cy="4012883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8E4C7A-699F-8B48-881A-B5DA4F7729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996542" y="2164079"/>
            <a:ext cx="6357257" cy="4012883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MX" dirty="0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43D9A1-AF1A-5C49-9963-CA564481E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62B8DF0E-90BF-EC4E-8934-156187A1162F}" type="datetimeFigureOut">
              <a:rPr lang="es-MX" smtClean="0"/>
              <a:pPr/>
              <a:t>11/01/2022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89B1503-FEA8-AE42-A3F9-8B406AE3D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091CCD4-9468-2640-A697-0BC433441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C119739B-ACC7-1A4E-906B-A9546BA1AB75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29FCE891-2873-1849-A37C-A2CF6D30A712}"/>
              </a:ext>
            </a:extLst>
          </p:cNvPr>
          <p:cNvSpPr txBox="1">
            <a:spLocks/>
          </p:cNvSpPr>
          <p:nvPr userDrawn="1"/>
        </p:nvSpPr>
        <p:spPr>
          <a:xfrm>
            <a:off x="838200" y="166977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rgbClr val="A42145"/>
                </a:solidFill>
                <a:latin typeface="Montserrat SemiBold" panose="00000700000000000000" pitchFamily="2" charset="0"/>
                <a:ea typeface="+mj-ea"/>
                <a:cs typeface="+mj-cs"/>
              </a:defRPr>
            </a:lvl1pPr>
          </a:lstStyle>
          <a:p>
            <a:endParaRPr lang="es-MX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370114" y="366713"/>
            <a:ext cx="4008846" cy="13033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rgbClr val="A42145"/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83656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con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E5D9DB7-F1B2-3941-8B03-1576108DD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8DF0E-90BF-EC4E-8934-156187A1162F}" type="datetimeFigureOut">
              <a:rPr lang="es-MX" smtClean="0"/>
              <a:t>11/01/2022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F695825-735B-B840-9E9D-D85D60F47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7711505-64F3-3849-8F5B-1CE6842C2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6102310E-A4CF-E948-B792-8AFA51838E3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88396" y="2854446"/>
            <a:ext cx="10126721" cy="5619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anose="000007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29679F33-61C9-2945-B5BA-0DBAD352B1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92136" y="3898145"/>
            <a:ext cx="7119240" cy="65881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2" charset="0"/>
              </a:defRPr>
            </a:lvl1pPr>
            <a:lvl2pPr>
              <a:defRPr sz="2800">
                <a:solidFill>
                  <a:schemeClr val="bg1"/>
                </a:solidFill>
                <a:latin typeface="Montserrat Medium" panose="00000600000000000000" pitchFamily="2" charset="0"/>
              </a:defRPr>
            </a:lvl2pPr>
            <a:lvl3pPr>
              <a:defRPr sz="2400">
                <a:solidFill>
                  <a:schemeClr val="bg1"/>
                </a:solidFill>
                <a:latin typeface="Montserrat Medium" panose="00000600000000000000" pitchFamily="2" charset="0"/>
              </a:defRPr>
            </a:lvl3pPr>
            <a:lvl4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4pPr>
            <a:lvl5pPr>
              <a:defRPr sz="2000">
                <a:solidFill>
                  <a:schemeClr val="bg1"/>
                </a:solidFill>
                <a:latin typeface="Montserrat Medium" panose="000006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05193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A6CB96C-1C06-3B44-8615-D726F4477E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8DF0E-90BF-EC4E-8934-156187A1162F}" type="datetimeFigureOut">
              <a:rPr lang="es-MX" smtClean="0"/>
              <a:t>11/01/2022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3D1A4B-ADA7-7043-82FA-F7032EB177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802CF53-648D-B74F-A473-B4CC8BB23A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9739B-ACC7-1A4E-906B-A9546BA1AB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28472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0" r:id="rId2"/>
    <p:sldLayoutId id="2147483661" r:id="rId3"/>
    <p:sldLayoutId id="2147483663" r:id="rId4"/>
    <p:sldLayoutId id="2147483652" r:id="rId5"/>
    <p:sldLayoutId id="214748365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7" Type="http://schemas.openxmlformats.org/officeDocument/2006/relationships/image" Target="../media/image1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5C6AF3-B468-F348-8C08-1847884F3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220" y="1647284"/>
            <a:ext cx="11465560" cy="1325563"/>
          </a:xfrm>
        </p:spPr>
        <p:txBody>
          <a:bodyPr/>
          <a:lstStyle/>
          <a:p>
            <a:r>
              <a:rPr lang="es-MX" dirty="0" smtClean="0"/>
              <a:t>Informes Independientes</a:t>
            </a:r>
            <a:br>
              <a:rPr lang="es-MX" dirty="0" smtClean="0"/>
            </a:br>
            <a:r>
              <a:rPr lang="es-MX" dirty="0" smtClean="0"/>
              <a:t>Versión </a:t>
            </a:r>
            <a:r>
              <a:rPr lang="es-MX" dirty="0" smtClean="0"/>
              <a:t>2022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63E2349-C76A-5F4C-ADC8-EAA5C025C3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/>
              <a:t>Sistema Nacional de Información Básica en Materia de Salud</a:t>
            </a:r>
          </a:p>
          <a:p>
            <a:r>
              <a:rPr lang="es-MX" dirty="0" smtClean="0"/>
              <a:t>11 de enero de 2022 </a:t>
            </a:r>
            <a:endParaRPr lang="es-MX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9483" y="4296055"/>
            <a:ext cx="1878590" cy="165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8613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3" y="0"/>
            <a:ext cx="11072733" cy="68580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3413288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381000" y="550227"/>
            <a:ext cx="11424920" cy="1325563"/>
          </a:xfrm>
        </p:spPr>
        <p:txBody>
          <a:bodyPr/>
          <a:lstStyle/>
          <a:p>
            <a:r>
              <a:rPr lang="es-MX" dirty="0" smtClean="0"/>
              <a:t>Concentración de registros nominales</a:t>
            </a:r>
            <a:endParaRPr lang="es-MX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0" y="2017501"/>
            <a:ext cx="11664000" cy="3533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6427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0"/>
            <a:ext cx="10137980" cy="68580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41135854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3" y="0"/>
            <a:ext cx="10631415" cy="68580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447722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3" y="1"/>
            <a:ext cx="8648701" cy="6866983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7186790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-12534"/>
            <a:ext cx="11382376" cy="688306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5483664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30249"/>
            <a:ext cx="11268000" cy="6810832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41647964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354500"/>
            <a:ext cx="12049126" cy="61490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5773640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49" y="0"/>
            <a:ext cx="8753476" cy="6841846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0470070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1912141"/>
            <a:ext cx="12088800" cy="3769523"/>
          </a:xfrm>
          <a:prstGeom prst="rect">
            <a:avLst/>
          </a:prstGeom>
        </p:spPr>
      </p:pic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381000" y="550227"/>
            <a:ext cx="11424920" cy="1325563"/>
          </a:xfrm>
        </p:spPr>
        <p:txBody>
          <a:bodyPr/>
          <a:lstStyle/>
          <a:p>
            <a:r>
              <a:rPr lang="es-MX" dirty="0" smtClean="0"/>
              <a:t>Formato primario unidad </a:t>
            </a:r>
            <a:r>
              <a:rPr lang="es-MX" dirty="0" err="1" smtClean="0"/>
              <a:t>interconsultante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8086140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F8B389-081E-A241-9DC9-5F64D5E73F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95106"/>
            <a:ext cx="11424920" cy="1325563"/>
          </a:xfrm>
        </p:spPr>
        <p:txBody>
          <a:bodyPr/>
          <a:lstStyle/>
          <a:p>
            <a:r>
              <a:rPr lang="es-MX" sz="3200" dirty="0"/>
              <a:t>Informe Mensual de Actividades Realizadas Fuera de la Unidad Médica  SINBA-SIS-FU</a:t>
            </a:r>
            <a:endParaRPr lang="es-MX" sz="320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670" y="1923909"/>
            <a:ext cx="4629150" cy="310786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3460" y="1720669"/>
            <a:ext cx="4962525" cy="400400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790" y="1484541"/>
            <a:ext cx="426084" cy="522105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4875" y="5037267"/>
            <a:ext cx="4629150" cy="1668333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5670" y="1484541"/>
            <a:ext cx="4629150" cy="4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7468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4" y="-40988"/>
            <a:ext cx="8496301" cy="689360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7564801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4" y="0"/>
            <a:ext cx="6648451" cy="685022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5999470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49" y="0"/>
            <a:ext cx="9813600" cy="688542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3738679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737" y="38130"/>
            <a:ext cx="9216000" cy="678940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60086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-7252"/>
            <a:ext cx="9925050" cy="6846222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6288715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49" y="0"/>
            <a:ext cx="11982451" cy="669240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2843300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4BB73A87-C887-FB46-B2A3-7E9DFD5A7E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MX" dirty="0"/>
              <a:t>¡GRACIAS!</a:t>
            </a:r>
          </a:p>
          <a:p>
            <a:endParaRPr lang="es-MX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018" y="4387284"/>
            <a:ext cx="1878590" cy="165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020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1958794"/>
            <a:ext cx="8903790" cy="2956106"/>
          </a:xfrm>
          <a:prstGeom prst="rect">
            <a:avLst/>
          </a:prstGeom>
        </p:spPr>
      </p:pic>
      <p:sp>
        <p:nvSpPr>
          <p:cNvPr id="9" name="Título 1">
            <a:extLst>
              <a:ext uri="{FF2B5EF4-FFF2-40B4-BE49-F238E27FC236}">
                <a16:creationId xmlns:a16="http://schemas.microsoft.com/office/drawing/2014/main" id="{3FF8B389-081E-A241-9DC9-5F64D5E73F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95106"/>
            <a:ext cx="11424920" cy="1325563"/>
          </a:xfrm>
        </p:spPr>
        <p:txBody>
          <a:bodyPr/>
          <a:lstStyle/>
          <a:p>
            <a:r>
              <a:rPr lang="es-MX" sz="3200" dirty="0"/>
              <a:t>Informe Mensual de Actividades Realizadas Fuera de la Unidad Médica  SINBA-SIS-FU</a:t>
            </a:r>
            <a:endParaRPr lang="es-MX" sz="3200" dirty="0"/>
          </a:p>
        </p:txBody>
      </p:sp>
    </p:spTree>
    <p:extLst>
      <p:ext uri="{BB962C8B-B14F-4D97-AF65-F5344CB8AC3E}">
        <p14:creationId xmlns:p14="http://schemas.microsoft.com/office/powerpoint/2010/main" val="2943854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787" y="36217"/>
            <a:ext cx="5803200" cy="678696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7415912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Imagen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3548" y="0"/>
            <a:ext cx="8401051" cy="687345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40273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7787" y="0"/>
            <a:ext cx="7996238" cy="687572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4341615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795" y="571500"/>
            <a:ext cx="1181220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8924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937" y="0"/>
            <a:ext cx="8948738" cy="683252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5369340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7950" y="28580"/>
            <a:ext cx="8208000" cy="6827812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15118503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1809</TotalTime>
  <Words>62</Words>
  <Application>Microsoft Office PowerPoint</Application>
  <PresentationFormat>Panorámica</PresentationFormat>
  <Paragraphs>12</Paragraphs>
  <Slides>26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26</vt:i4>
      </vt:variant>
    </vt:vector>
  </HeadingPairs>
  <TitlesOfParts>
    <vt:vector size="32" baseType="lpstr">
      <vt:lpstr>Montserrat</vt:lpstr>
      <vt:lpstr>Arial</vt:lpstr>
      <vt:lpstr>Montserrat Medium</vt:lpstr>
      <vt:lpstr>Montserrat SemiBold</vt:lpstr>
      <vt:lpstr>Calibri</vt:lpstr>
      <vt:lpstr>Tema de Office</vt:lpstr>
      <vt:lpstr>Informes Independientes Versión 2022</vt:lpstr>
      <vt:lpstr>Informe Mensual de Actividades Realizadas Fuera de la Unidad Médica  SINBA-SIS-FU</vt:lpstr>
      <vt:lpstr>Informe Mensual de Actividades Realizadas Fuera de la Unidad Médica  SINBA-SIS-FU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Concentración de registros nominales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Formato primario unidad interconsultante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Alicia Mercado Sandoval</cp:lastModifiedBy>
  <cp:revision>89</cp:revision>
  <dcterms:created xsi:type="dcterms:W3CDTF">2018-12-04T03:27:02Z</dcterms:created>
  <dcterms:modified xsi:type="dcterms:W3CDTF">2022-01-11T09:53:32Z</dcterms:modified>
</cp:coreProperties>
</file>