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C9A2"/>
    <a:srgbClr val="6E152E"/>
    <a:srgbClr val="245C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44" autoAdjust="0"/>
    <p:restoredTop sz="94660"/>
  </p:normalViewPr>
  <p:slideViewPr>
    <p:cSldViewPr snapToGrid="0">
      <p:cViewPr varScale="1">
        <p:scale>
          <a:sx n="91" d="100"/>
          <a:sy n="91" d="100"/>
        </p:scale>
        <p:origin x="3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39A04E-7B42-4741-94CD-6B6539953158}" type="datetimeFigureOut">
              <a:rPr lang="es-MX" smtClean="0"/>
              <a:t>07/05/2021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8A99A6-5766-4686-9060-0BC6B1C1CB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04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39A04E-7B42-4741-94CD-6B6539953158}" type="datetimeFigureOut">
              <a:rPr lang="es-MX" smtClean="0"/>
              <a:t>07/05/2021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8A99A6-5766-4686-9060-0BC6B1C1CB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3181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000" y="550227"/>
            <a:ext cx="11424920" cy="1325563"/>
          </a:xfrm>
          <a:prstGeom prst="rect">
            <a:avLst/>
          </a:prstGeom>
          <a:noFill/>
        </p:spPr>
        <p:txBody>
          <a:bodyPr/>
          <a:lstStyle>
            <a:lvl1pPr algn="l">
              <a:defRPr b="0" i="0">
                <a:solidFill>
                  <a:srgbClr val="A42145"/>
                </a:solidFill>
                <a:latin typeface="Montserrat SemiBold" panose="00000700000000000000" pitchFamily="2" charset="0"/>
              </a:defRPr>
            </a:lvl1pPr>
          </a:lstStyle>
          <a:p>
            <a:r>
              <a:rPr lang="es-ES" dirty="0"/>
              <a:t>LOREM IPSUM</a:t>
            </a:r>
            <a:br>
              <a:rPr lang="es-ES" dirty="0"/>
            </a:br>
            <a:r>
              <a:rPr lang="es-ES" dirty="0"/>
              <a:t>LOREM IPSUM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FA68CFE-9BDE-AC4E-8BE5-D2C5E6BBFBD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1000" y="2072639"/>
            <a:ext cx="5532119" cy="41043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 b="0" i="0">
                <a:solidFill>
                  <a:srgbClr val="404040"/>
                </a:solidFill>
                <a:latin typeface="Montserrat SemiBold" panose="00000700000000000000" pitchFamily="2" charset="0"/>
              </a:defRPr>
            </a:lvl1pPr>
          </a:lstStyle>
          <a:p>
            <a:r>
              <a:rPr lang="es-ES" dirty="0"/>
              <a:t>Lorem ipsum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0925D57-13C7-9F4C-8624-F76047773E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B8DF0E-90BF-EC4E-8934-156187A1162F}" type="datetimeFigureOut">
              <a:rPr lang="es-MX" smtClean="0"/>
              <a:t>07/05/2021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234E0C4-F0C1-0847-AC2A-7AC9F10BD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57F4766-DB6B-3D42-A920-905F1728E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119739B-ACC7-1A4E-906B-A9546BA1AB75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Marcador de contenido 2">
            <a:extLst>
              <a:ext uri="{FF2B5EF4-FFF2-40B4-BE49-F238E27FC236}">
                <a16:creationId xmlns:a16="http://schemas.microsoft.com/office/drawing/2014/main" id="{34669C8D-E6AE-DD4A-AC37-D27A5118864B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33160" y="2072639"/>
            <a:ext cx="5572760" cy="410432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 b="0" i="0">
                <a:solidFill>
                  <a:srgbClr val="404040"/>
                </a:solidFill>
                <a:latin typeface="Montserrat SemiBold" panose="00000700000000000000" pitchFamily="2" charset="0"/>
              </a:defRPr>
            </a:lvl1pPr>
          </a:lstStyle>
          <a:p>
            <a:r>
              <a:rPr lang="es-ES" dirty="0"/>
              <a:t>Lorem ipsum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9328B2A-9A67-DD48-B2C0-512D0A172D6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69926" y="371650"/>
            <a:ext cx="736880" cy="85834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2055" y="630563"/>
            <a:ext cx="1076800" cy="352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326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29328B2A-9A67-DD48-B2C0-512D0A172D6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069926" y="371650"/>
            <a:ext cx="736880" cy="85834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2055" y="630563"/>
            <a:ext cx="1076800" cy="35227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6329" y="288967"/>
            <a:ext cx="260876" cy="108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142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cenetec-difusion.com/observatoriotelesalud/catalogoserviciosportelesalud-ver-1-7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0095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31901168-FEF9-924E-8853-923253593220}"/>
              </a:ext>
            </a:extLst>
          </p:cNvPr>
          <p:cNvSpPr txBox="1">
            <a:spLocks/>
          </p:cNvSpPr>
          <p:nvPr/>
        </p:nvSpPr>
        <p:spPr>
          <a:xfrm>
            <a:off x="363220" y="1240971"/>
            <a:ext cx="11465560" cy="1715907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i="0" kern="1200">
                <a:solidFill>
                  <a:srgbClr val="DEC9A2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ES" sz="4800" dirty="0" smtClean="0"/>
              <a:t>ATENCIONES A DISTANCIA</a:t>
            </a:r>
          </a:p>
          <a:p>
            <a:r>
              <a:rPr lang="es-ES" sz="4800" dirty="0" smtClean="0"/>
              <a:t>SINBA-SIS 2021</a:t>
            </a:r>
            <a:endParaRPr lang="es-MX" sz="4800" dirty="0"/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F7D969CF-33B8-2E42-BA1B-8D19A4FC2066}"/>
              </a:ext>
            </a:extLst>
          </p:cNvPr>
          <p:cNvCxnSpPr/>
          <p:nvPr/>
        </p:nvCxnSpPr>
        <p:spPr>
          <a:xfrm>
            <a:off x="2006600" y="3048000"/>
            <a:ext cx="8178800" cy="0"/>
          </a:xfrm>
          <a:prstGeom prst="line">
            <a:avLst/>
          </a:prstGeom>
          <a:ln w="38100">
            <a:solidFill>
              <a:srgbClr val="DEC9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n 6">
            <a:extLst>
              <a:ext uri="{FF2B5EF4-FFF2-40B4-BE49-F238E27FC236}">
                <a16:creationId xmlns:a16="http://schemas.microsoft.com/office/drawing/2014/main" id="{FFE0F850-2B40-C744-98D5-C22A2ADC8B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2439" y="4035790"/>
            <a:ext cx="2546524" cy="285728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256" y="4781933"/>
            <a:ext cx="1971707" cy="1736979"/>
          </a:xfrm>
          <a:prstGeom prst="rect">
            <a:avLst/>
          </a:prstGeom>
        </p:spPr>
      </p:pic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3AFBE54E-50F5-5D42-993F-3FC0B29C4814}"/>
              </a:ext>
            </a:extLst>
          </p:cNvPr>
          <p:cNvSpPr txBox="1">
            <a:spLocks/>
          </p:cNvSpPr>
          <p:nvPr/>
        </p:nvSpPr>
        <p:spPr>
          <a:xfrm>
            <a:off x="0" y="3270884"/>
            <a:ext cx="12192000" cy="11379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bg1"/>
                </a:solidFill>
                <a:latin typeface="Montserrat SemiBold" panose="000007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ontserrat SemiBold" panose="00000700000000000000" pitchFamily="2" charset="0"/>
                <a:ea typeface="+mn-ea"/>
                <a:cs typeface="+mn-cs"/>
              </a:rPr>
              <a:t>Sistema Nacional de Información Básica en Materia de Salud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MX" dirty="0" smtClean="0">
                <a:solidFill>
                  <a:sysClr val="window" lastClr="FFFFFF"/>
                </a:solidFill>
              </a:rPr>
              <a:t>Sistema de Información en Salud, Subsistema de Prestación de Servicios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Montserrat SemiBold" panose="00000700000000000000" pitchFamily="2" charset="0"/>
              <a:ea typeface="+mn-ea"/>
              <a:cs typeface="+mn-cs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39060" y="362277"/>
            <a:ext cx="27653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i="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</a:rPr>
              <a:t>Dirección General de Información en Salud</a:t>
            </a:r>
            <a:endParaRPr lang="es-MX" b="1" i="0" dirty="0">
              <a:solidFill>
                <a:schemeClr val="bg1"/>
              </a:solidFill>
              <a:effectLst/>
              <a:latin typeface="Montserrat" panose="00000500000000000000" pitchFamily="2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63220" y="5714999"/>
            <a:ext cx="2641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ontserrat" panose="00000500000000000000" pitchFamily="2" charset="0"/>
              </a:rPr>
              <a:t>6 de mayo de 2021</a:t>
            </a:r>
            <a:endParaRPr lang="es-MX" b="1" dirty="0">
              <a:solidFill>
                <a:schemeClr val="accent4">
                  <a:lumMod val="20000"/>
                  <a:lumOff val="8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943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5" y="140304"/>
            <a:ext cx="10252718" cy="638386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Rectángulo 1"/>
          <p:cNvSpPr/>
          <p:nvPr/>
        </p:nvSpPr>
        <p:spPr>
          <a:xfrm>
            <a:off x="6732625" y="5085001"/>
            <a:ext cx="2777067" cy="89746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Aproximado de 285 variables de concentración</a:t>
            </a:r>
            <a:endParaRPr lang="es-MX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4624593" y="4773989"/>
            <a:ext cx="6984000" cy="27489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b="1" dirty="0" smtClean="0">
                <a:solidFill>
                  <a:schemeClr val="accent6">
                    <a:lumMod val="50000"/>
                  </a:schemeClr>
                </a:solidFill>
                <a:latin typeface="Montserrat" panose="00000500000000000000" pitchFamily="2" charset="0"/>
              </a:rPr>
              <a:t>PENDIENTE DE DEFINICIÓN FINAL</a:t>
            </a:r>
            <a:endParaRPr lang="es-MX" sz="1400" b="1" dirty="0">
              <a:solidFill>
                <a:schemeClr val="accent6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217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7" name="Grupo 506"/>
          <p:cNvGrpSpPr/>
          <p:nvPr/>
        </p:nvGrpSpPr>
        <p:grpSpPr>
          <a:xfrm>
            <a:off x="176896" y="-48758"/>
            <a:ext cx="11790000" cy="6888700"/>
            <a:chOff x="95251" y="-80447"/>
            <a:chExt cx="12100703" cy="7470058"/>
          </a:xfrm>
          <a:solidFill>
            <a:schemeClr val="bg1"/>
          </a:solidFill>
        </p:grpSpPr>
        <p:sp>
          <p:nvSpPr>
            <p:cNvPr id="508" name="Text Box 20"/>
            <p:cNvSpPr txBox="1">
              <a:spLocks noChangeArrowheads="1"/>
            </p:cNvSpPr>
            <p:nvPr/>
          </p:nvSpPr>
          <p:spPr bwMode="auto">
            <a:xfrm>
              <a:off x="10814050" y="-80447"/>
              <a:ext cx="1228725" cy="236538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6835" tIns="48417" rIns="96835" bIns="48417">
              <a:spAutoFit/>
            </a:bodyPr>
            <a:lstStyle>
              <a:lvl1pPr defTabSz="968375"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968375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968375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968375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968375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r>
                <a:rPr lang="es-ES_tradnl" sz="900" b="1" dirty="0" smtClean="0"/>
                <a:t>SINBA-SIS-40-P</a:t>
              </a:r>
              <a:endParaRPr lang="es-ES_tradnl" b="1" dirty="0" smtClean="0"/>
            </a:p>
          </p:txBody>
        </p:sp>
        <p:sp>
          <p:nvSpPr>
            <p:cNvPr id="509" name="Line 21"/>
            <p:cNvSpPr>
              <a:spLocks noChangeShapeType="1"/>
            </p:cNvSpPr>
            <p:nvPr/>
          </p:nvSpPr>
          <p:spPr bwMode="auto">
            <a:xfrm flipH="1">
              <a:off x="104774" y="418027"/>
              <a:ext cx="12068175" cy="0"/>
            </a:xfrm>
            <a:prstGeom prst="line">
              <a:avLst/>
            </a:prstGeom>
            <a:grpFill/>
            <a:ln w="222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510" name="Rectangle 25"/>
            <p:cNvSpPr>
              <a:spLocks noChangeArrowheads="1"/>
            </p:cNvSpPr>
            <p:nvPr/>
          </p:nvSpPr>
          <p:spPr bwMode="auto">
            <a:xfrm>
              <a:off x="95251" y="114300"/>
              <a:ext cx="12077699" cy="7248525"/>
            </a:xfrm>
            <a:prstGeom prst="rect">
              <a:avLst/>
            </a:prstGeom>
            <a:grpFill/>
            <a:ln w="22225">
              <a:solidFill>
                <a:schemeClr val="tx1"/>
              </a:solidFill>
              <a:miter lim="800000"/>
              <a:headEnd/>
              <a:tailEnd/>
            </a:ln>
            <a:extLst/>
          </p:spPr>
          <p:txBody>
            <a:bodyPr wrap="none" anchor="ctr"/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endParaRPr lang="es-MX" altLang="es-MX" smtClean="0"/>
            </a:p>
          </p:txBody>
        </p:sp>
        <p:sp>
          <p:nvSpPr>
            <p:cNvPr id="511" name="Rectangle 36"/>
            <p:cNvSpPr>
              <a:spLocks noChangeArrowheads="1"/>
            </p:cNvSpPr>
            <p:nvPr/>
          </p:nvSpPr>
          <p:spPr bwMode="auto">
            <a:xfrm>
              <a:off x="1320800" y="95250"/>
              <a:ext cx="9896475" cy="330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6835" tIns="48417" rIns="96835" bIns="48417" anchor="ctr"/>
            <a:lstStyle>
              <a:lvl1pPr defTabSz="968375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968375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968375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968375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968375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defRPr/>
              </a:pPr>
              <a:r>
                <a:rPr lang="en-US" altLang="es-MX" sz="1300" b="1" dirty="0" smtClean="0"/>
                <a:t>H O J A   D I A R I A   D E   A T</a:t>
              </a:r>
              <a:r>
                <a:rPr lang="en-US" altLang="es-MX" sz="1300" b="1" baseline="0" dirty="0" smtClean="0"/>
                <a:t> E N C I O N E S   A</a:t>
              </a:r>
              <a:r>
                <a:rPr lang="en-US" altLang="es-MX" sz="1300" b="1" dirty="0" smtClean="0"/>
                <a:t>   D</a:t>
              </a:r>
              <a:r>
                <a:rPr lang="en-US" altLang="es-MX" sz="1300" b="1" baseline="0" dirty="0" smtClean="0"/>
                <a:t> I S T A N C I</a:t>
              </a:r>
              <a:r>
                <a:rPr lang="en-US" altLang="es-MX" sz="1300" b="1" dirty="0" smtClean="0"/>
                <a:t> A</a:t>
              </a:r>
            </a:p>
          </p:txBody>
        </p:sp>
        <p:grpSp>
          <p:nvGrpSpPr>
            <p:cNvPr id="512" name="Group 44"/>
            <p:cNvGrpSpPr>
              <a:grpSpLocks/>
            </p:cNvGrpSpPr>
            <p:nvPr/>
          </p:nvGrpSpPr>
          <p:grpSpPr bwMode="auto">
            <a:xfrm>
              <a:off x="9966325" y="138113"/>
              <a:ext cx="2012950" cy="333488"/>
              <a:chOff x="3368" y="354"/>
              <a:chExt cx="1268" cy="323"/>
            </a:xfrm>
            <a:grpFill/>
          </p:grpSpPr>
          <p:sp>
            <p:nvSpPr>
              <p:cNvPr id="515" name="Text Box 45"/>
              <p:cNvSpPr txBox="1">
                <a:spLocks noChangeArrowheads="1"/>
              </p:cNvSpPr>
              <p:nvPr userDrawn="1"/>
            </p:nvSpPr>
            <p:spPr bwMode="auto">
              <a:xfrm>
                <a:off x="3368" y="369"/>
                <a:ext cx="400" cy="14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02548" tIns="51274" rIns="102548" bIns="51274">
                <a:spAutoFit/>
              </a:bodyPr>
              <a:lstStyle>
                <a:lvl1pPr defTabSz="968375">
                  <a:defRPr sz="1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defTabSz="968375">
                  <a:defRPr sz="1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defTabSz="968375">
                  <a:defRPr sz="1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defTabSz="968375">
                  <a:defRPr sz="1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defTabSz="968375">
                  <a:defRPr sz="1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spcBef>
                    <a:spcPct val="50000"/>
                  </a:spcBef>
                  <a:defRPr/>
                </a:pPr>
                <a:r>
                  <a:rPr lang="es-ES_tradnl" sz="800" b="1" dirty="0" smtClean="0"/>
                  <a:t>FECHA:</a:t>
                </a:r>
                <a:endParaRPr lang="es-ES_tradnl" sz="1100" b="1" dirty="0" smtClean="0"/>
              </a:p>
            </p:txBody>
          </p:sp>
          <p:sp>
            <p:nvSpPr>
              <p:cNvPr id="516" name="Text Box 46"/>
              <p:cNvSpPr txBox="1">
                <a:spLocks noChangeArrowheads="1"/>
              </p:cNvSpPr>
              <p:nvPr userDrawn="1"/>
            </p:nvSpPr>
            <p:spPr bwMode="auto">
              <a:xfrm>
                <a:off x="3706" y="487"/>
                <a:ext cx="930" cy="19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102548" tIns="51274" rIns="102548" bIns="51274">
                <a:spAutoFit/>
              </a:bodyPr>
              <a:lstStyle>
                <a:lvl1pPr defTabSz="968375">
                  <a:defRPr sz="1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defTabSz="968375">
                  <a:defRPr sz="10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defTabSz="968375">
                  <a:defRPr sz="10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defTabSz="968375">
                  <a:defRPr sz="10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defTabSz="968375">
                  <a:defRPr sz="10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defTabSz="968375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>
                  <a:defRPr/>
                </a:pPr>
                <a:r>
                  <a:rPr lang="es-ES_tradnl" sz="600" b="1" dirty="0" smtClean="0"/>
                  <a:t>     DÍA                 MES              AÑO</a:t>
                </a:r>
                <a:endParaRPr lang="es-ES_tradnl" sz="600" dirty="0" smtClean="0">
                  <a:latin typeface="Times New Roman" pitchFamily="18" charset="0"/>
                </a:endParaRPr>
              </a:p>
            </p:txBody>
          </p:sp>
          <p:grpSp>
            <p:nvGrpSpPr>
              <p:cNvPr id="517" name="Group 47"/>
              <p:cNvGrpSpPr>
                <a:grpSpLocks/>
              </p:cNvGrpSpPr>
              <p:nvPr userDrawn="1"/>
            </p:nvGrpSpPr>
            <p:grpSpPr bwMode="auto">
              <a:xfrm>
                <a:off x="3702" y="354"/>
                <a:ext cx="931" cy="162"/>
                <a:chOff x="3702" y="360"/>
                <a:chExt cx="931" cy="162"/>
              </a:xfrm>
              <a:grpFill/>
            </p:grpSpPr>
            <p:sp>
              <p:nvSpPr>
                <p:cNvPr id="518" name="Rectangle 48"/>
                <p:cNvSpPr>
                  <a:spLocks noChangeArrowheads="1"/>
                </p:cNvSpPr>
                <p:nvPr userDrawn="1"/>
              </p:nvSpPr>
              <p:spPr bwMode="auto">
                <a:xfrm>
                  <a:off x="3702" y="360"/>
                  <a:ext cx="931" cy="162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xtLst/>
              </p:spPr>
              <p:txBody>
                <a:bodyPr lIns="102548" tIns="51274" rIns="102548" bIns="51274">
                  <a:spAutoFit/>
                </a:bodyPr>
                <a:lstStyle>
                  <a:lvl1pPr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defRPr/>
                  </a:pPr>
                  <a:endParaRPr lang="es-MX" altLang="es-MX" smtClean="0"/>
                </a:p>
              </p:txBody>
            </p:sp>
            <p:sp>
              <p:nvSpPr>
                <p:cNvPr id="519" name="Line 49"/>
                <p:cNvSpPr>
                  <a:spLocks noChangeShapeType="1"/>
                </p:cNvSpPr>
                <p:nvPr userDrawn="1"/>
              </p:nvSpPr>
              <p:spPr bwMode="auto">
                <a:xfrm flipV="1">
                  <a:off x="4325" y="363"/>
                  <a:ext cx="0" cy="151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/>
              </p:spPr>
              <p:txBody>
                <a:bodyPr lIns="102548" tIns="51274" rIns="102548" bIns="51274">
                  <a:spAutoFit/>
                </a:bodyPr>
                <a:lstStyle/>
                <a:p>
                  <a:endParaRPr lang="es-MX"/>
                </a:p>
              </p:txBody>
            </p:sp>
            <p:sp>
              <p:nvSpPr>
                <p:cNvPr id="520" name="Line 50"/>
                <p:cNvSpPr>
                  <a:spLocks noChangeShapeType="1"/>
                </p:cNvSpPr>
                <p:nvPr userDrawn="1"/>
              </p:nvSpPr>
              <p:spPr bwMode="auto">
                <a:xfrm flipV="1">
                  <a:off x="4016" y="363"/>
                  <a:ext cx="0" cy="145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xtLst/>
              </p:spPr>
              <p:txBody>
                <a:bodyPr lIns="102548" tIns="51274" rIns="102548" bIns="51274">
                  <a:spAutoFit/>
                </a:bodyPr>
                <a:lstStyle/>
                <a:p>
                  <a:endParaRPr lang="es-MX"/>
                </a:p>
              </p:txBody>
            </p:sp>
            <p:sp>
              <p:nvSpPr>
                <p:cNvPr id="521" name="Line 51"/>
                <p:cNvSpPr>
                  <a:spLocks noChangeShapeType="1"/>
                </p:cNvSpPr>
                <p:nvPr userDrawn="1"/>
              </p:nvSpPr>
              <p:spPr bwMode="auto">
                <a:xfrm>
                  <a:off x="3861" y="447"/>
                  <a:ext cx="0" cy="66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522" name="Line 52"/>
                <p:cNvSpPr>
                  <a:spLocks noChangeShapeType="1"/>
                </p:cNvSpPr>
                <p:nvPr userDrawn="1"/>
              </p:nvSpPr>
              <p:spPr bwMode="auto">
                <a:xfrm>
                  <a:off x="4477" y="442"/>
                  <a:ext cx="0" cy="66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endParaRPr lang="es-MX"/>
                </a:p>
              </p:txBody>
            </p:sp>
            <p:sp>
              <p:nvSpPr>
                <p:cNvPr id="523" name="Line 53"/>
                <p:cNvSpPr>
                  <a:spLocks noChangeShapeType="1"/>
                </p:cNvSpPr>
                <p:nvPr userDrawn="1"/>
              </p:nvSpPr>
              <p:spPr bwMode="auto">
                <a:xfrm>
                  <a:off x="4171" y="445"/>
                  <a:ext cx="0" cy="66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endParaRPr lang="es-MX"/>
                </a:p>
              </p:txBody>
            </p:sp>
          </p:grpSp>
        </p:grpSp>
        <p:sp>
          <p:nvSpPr>
            <p:cNvPr id="513" name="Text Box 381"/>
            <p:cNvSpPr txBox="1">
              <a:spLocks noChangeArrowheads="1"/>
            </p:cNvSpPr>
            <p:nvPr/>
          </p:nvSpPr>
          <p:spPr bwMode="auto">
            <a:xfrm>
              <a:off x="10995025" y="7153100"/>
              <a:ext cx="1200929" cy="2365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6835" tIns="48417" rIns="96835" bIns="48417"/>
            <a:lstStyle>
              <a:lvl1pPr defTabSz="968375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968375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968375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968375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968375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spcBef>
                  <a:spcPct val="50000"/>
                </a:spcBef>
              </a:pPr>
              <a:r>
                <a:rPr lang="es-ES_tradnl" altLang="es-MX" sz="900" b="1" dirty="0" smtClean="0"/>
                <a:t>SIS-2021</a:t>
              </a:r>
              <a:endParaRPr lang="es-ES_tradnl" altLang="es-MX" b="1" dirty="0"/>
            </a:p>
          </p:txBody>
        </p:sp>
        <p:pic>
          <p:nvPicPr>
            <p:cNvPr id="514" name="Imagen 5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60" y="80509"/>
              <a:ext cx="1616727" cy="360000"/>
            </a:xfrm>
            <a:prstGeom prst="rect">
              <a:avLst/>
            </a:prstGeom>
            <a:grpFill/>
          </p:spPr>
        </p:pic>
      </p:grpSp>
      <p:sp>
        <p:nvSpPr>
          <p:cNvPr id="269" name="Rectángulo 268"/>
          <p:cNvSpPr/>
          <p:nvPr/>
        </p:nvSpPr>
        <p:spPr bwMode="auto">
          <a:xfrm>
            <a:off x="186775" y="2714223"/>
            <a:ext cx="2637403" cy="76431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923">
              <a:latin typeface="Arial" charset="0"/>
            </a:endParaRPr>
          </a:p>
        </p:txBody>
      </p:sp>
      <p:sp>
        <p:nvSpPr>
          <p:cNvPr id="270" name="Rectángulo 269"/>
          <p:cNvSpPr/>
          <p:nvPr/>
        </p:nvSpPr>
        <p:spPr bwMode="auto">
          <a:xfrm>
            <a:off x="3169894" y="2714426"/>
            <a:ext cx="3501175" cy="76431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923">
              <a:latin typeface="Arial" charset="0"/>
            </a:endParaRPr>
          </a:p>
        </p:txBody>
      </p:sp>
      <p:sp>
        <p:nvSpPr>
          <p:cNvPr id="271" name="Rectángulo 270"/>
          <p:cNvSpPr/>
          <p:nvPr/>
        </p:nvSpPr>
        <p:spPr bwMode="auto">
          <a:xfrm>
            <a:off x="6852458" y="2715101"/>
            <a:ext cx="4032713" cy="76431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defTabSz="844083" eaLnBrk="0" fontAlgn="base" hangingPunct="0">
              <a:spcBef>
                <a:spcPct val="0"/>
              </a:spcBef>
              <a:spcAft>
                <a:spcPct val="0"/>
              </a:spcAft>
            </a:pPr>
            <a:endParaRPr lang="es-MX" sz="923">
              <a:latin typeface="Arial" charset="0"/>
            </a:endParaRPr>
          </a:p>
        </p:txBody>
      </p:sp>
      <p:sp>
        <p:nvSpPr>
          <p:cNvPr id="272" name="Line 58"/>
          <p:cNvSpPr>
            <a:spLocks noChangeShapeType="1"/>
          </p:cNvSpPr>
          <p:nvPr/>
        </p:nvSpPr>
        <p:spPr bwMode="auto">
          <a:xfrm>
            <a:off x="5471038" y="1146909"/>
            <a:ext cx="0" cy="49314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273" name="CuadroTexto 272"/>
          <p:cNvSpPr txBox="1"/>
          <p:nvPr/>
        </p:nvSpPr>
        <p:spPr>
          <a:xfrm>
            <a:off x="189485" y="637110"/>
            <a:ext cx="11732330" cy="447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TIPO DE PERSONAL: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.PERSONAL CAPACITADO O HABILITADO PARA ATENCIÓN A DISTANCIA,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.APOYO ADMINISTRATIVO,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.MÉDICO PASANTE,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.MÉDICO GENERAL,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.MÉDICO RESIDENTE,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.MÉDICO ESPECIALISTA,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.PASANTE DE ENFERMERÍA,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.ENFERMERA,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.PASANTE DE NUTRICIÓN,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.NUTRIÓLOGO,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.HOMEÓPATA,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.MÉDICO TRADICIONAL,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13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.TAPS,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14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.PASANTE DE PSICOLOGÍA,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.PSICÓLOGO,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.LICENCIADA EN ENFERMERÍA Y OBSTÉTRICIA,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17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.PARTERA TÉCNICA,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18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.PROMOTOR DE SALUD,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.GERONTÓLOGO,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88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.OTROS</a:t>
            </a:r>
          </a:p>
          <a:p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ESPECIALIDAD: 1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.ALERGÓLOGO,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.ANESTESIÓLOGO,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.ANGIÓLOGO,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.CARDIÓLOGO,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.CIRUJANO,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.DERMATÓLOGO,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.ENDOCRINÓLOGO,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.EPIDEMIÓLOGO,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.GASTROENTERÓLOGO,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.GERIATRA,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.GINECOOBSTÉTRA,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.HEMATÓLOGO,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13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.INFECTÓLOGO,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14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.INMUNÓLOGO,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.INTERNISTA,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.MEDICINA CRÍTICA,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17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.NEFRÓLOGO,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18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.NEONATÓLOGO,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.NEUMÓLOGO,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.NEUROCIRUJANO,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21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.NEURÓLOGO,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22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.OFTALMÓLOGO,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23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.ONCÓLOGO,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24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.ORTOPEDISTA,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.OTORRINOLARINGÓLOGO,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26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.PEDIATRA,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27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.PROCTÓLOGO,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28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.REUMATÓLOGO,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29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.TERAPISTA,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30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.TRAUMATÓLOGO,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31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.URGENCIÓLOGO,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32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.URÓLOGO,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88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.OTROS</a:t>
            </a:r>
          </a:p>
          <a:p>
            <a:r>
              <a:rPr lang="es-MX" sz="462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SERVICIO O ÁREA: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.UNIDAD DE CONTACTO PARA INTERCONSULTA A DISTANCIA (UCID),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.CALLCENTER, </a:t>
            </a:r>
            <a:r>
              <a:rPr lang="es-MX" sz="462" b="1" strike="sngStrike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3.TRIAGE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MX" sz="462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s-MX" sz="462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.URGENCIAS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MX" sz="462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r>
              <a:rPr lang="es-MX" sz="462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.HOSPITALIZACIÓN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s-MX" sz="462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es-MX" sz="462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.TERAPIA 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INTENSIVA O INTERMEDIA, </a:t>
            </a:r>
            <a:r>
              <a:rPr lang="es-MX" sz="462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  <a:r>
              <a:rPr lang="es-MX" sz="462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.CONSULTA 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EXTERNA, </a:t>
            </a:r>
            <a:r>
              <a:rPr lang="es-MX" sz="462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es-MX" sz="462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.INFORMES 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 RECEPCIÓN, </a:t>
            </a:r>
            <a:r>
              <a:rPr lang="es-MX" sz="462" b="1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es-MX" sz="462" dirty="0" smtClean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.ARCHIVO 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CLÍNICO, </a:t>
            </a:r>
            <a:r>
              <a:rPr lang="es-MX" sz="462" b="1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88</a:t>
            </a:r>
            <a:r>
              <a:rPr lang="es-MX" sz="462" dirty="0">
                <a:solidFill>
                  <a:sysClr val="windowText" lastClr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.OTRO</a:t>
            </a:r>
          </a:p>
        </p:txBody>
      </p:sp>
      <p:sp>
        <p:nvSpPr>
          <p:cNvPr id="274" name="Text Box 376"/>
          <p:cNvSpPr txBox="1">
            <a:spLocks noChangeArrowheads="1"/>
          </p:cNvSpPr>
          <p:nvPr/>
        </p:nvSpPr>
        <p:spPr bwMode="auto">
          <a:xfrm>
            <a:off x="7605564" y="375281"/>
            <a:ext cx="1377934" cy="17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646" b="1" dirty="0"/>
              <a:t>TIPO DE PERSONAL:</a:t>
            </a:r>
          </a:p>
        </p:txBody>
      </p:sp>
      <p:sp>
        <p:nvSpPr>
          <p:cNvPr id="275" name="Text Box 376"/>
          <p:cNvSpPr txBox="1">
            <a:spLocks noChangeArrowheads="1"/>
          </p:cNvSpPr>
          <p:nvPr/>
        </p:nvSpPr>
        <p:spPr bwMode="auto">
          <a:xfrm>
            <a:off x="2790464" y="483893"/>
            <a:ext cx="1965022" cy="182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646" b="1" dirty="0"/>
              <a:t>NOMBRE DEL PRESTADOR DE SERVICIO:</a:t>
            </a:r>
          </a:p>
        </p:txBody>
      </p:sp>
      <p:sp>
        <p:nvSpPr>
          <p:cNvPr id="276" name="Text Box 95"/>
          <p:cNvSpPr txBox="1">
            <a:spLocks noChangeArrowheads="1"/>
          </p:cNvSpPr>
          <p:nvPr/>
        </p:nvSpPr>
        <p:spPr bwMode="auto">
          <a:xfrm>
            <a:off x="1458196" y="375280"/>
            <a:ext cx="961238" cy="182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90000"/>
              </a:spcBef>
            </a:pPr>
            <a:r>
              <a:rPr lang="es-ES_tradnl" altLang="es-MX" sz="646" b="1" dirty="0"/>
              <a:t>NOMBRE UNIDAD:</a:t>
            </a:r>
            <a:endParaRPr lang="es-ES_tradnl" altLang="es-MX" sz="738" b="1" dirty="0"/>
          </a:p>
        </p:txBody>
      </p:sp>
      <p:sp>
        <p:nvSpPr>
          <p:cNvPr id="277" name="Line 371"/>
          <p:cNvSpPr>
            <a:spLocks noChangeShapeType="1"/>
          </p:cNvSpPr>
          <p:nvPr/>
        </p:nvSpPr>
        <p:spPr bwMode="auto">
          <a:xfrm>
            <a:off x="7668072" y="408011"/>
            <a:ext cx="0" cy="239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278" name="Text Box 374"/>
          <p:cNvSpPr txBox="1">
            <a:spLocks noChangeArrowheads="1"/>
          </p:cNvSpPr>
          <p:nvPr/>
        </p:nvSpPr>
        <p:spPr bwMode="auto">
          <a:xfrm>
            <a:off x="111632" y="375280"/>
            <a:ext cx="949145" cy="182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646" b="1" dirty="0"/>
              <a:t>CLUES:</a:t>
            </a:r>
          </a:p>
        </p:txBody>
      </p:sp>
      <p:sp>
        <p:nvSpPr>
          <p:cNvPr id="279" name="Text Box 375"/>
          <p:cNvSpPr txBox="1">
            <a:spLocks noChangeArrowheads="1"/>
          </p:cNvSpPr>
          <p:nvPr/>
        </p:nvSpPr>
        <p:spPr bwMode="auto">
          <a:xfrm>
            <a:off x="10651901" y="375280"/>
            <a:ext cx="953870" cy="24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646" b="1" dirty="0" smtClean="0"/>
              <a:t>SERVICIO O ÁREA:</a:t>
            </a:r>
            <a:endParaRPr lang="es-ES_tradnl" altLang="es-MX" sz="646" b="1" dirty="0"/>
          </a:p>
        </p:txBody>
      </p:sp>
      <p:sp>
        <p:nvSpPr>
          <p:cNvPr id="280" name="Text Box 376"/>
          <p:cNvSpPr txBox="1">
            <a:spLocks noChangeArrowheads="1"/>
          </p:cNvSpPr>
          <p:nvPr/>
        </p:nvSpPr>
        <p:spPr bwMode="auto">
          <a:xfrm>
            <a:off x="9270024" y="375281"/>
            <a:ext cx="1377934" cy="17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46" b="1" dirty="0"/>
              <a:t>CÉDULA PROFESIONAL:</a:t>
            </a:r>
          </a:p>
        </p:txBody>
      </p:sp>
      <p:sp>
        <p:nvSpPr>
          <p:cNvPr id="281" name="Line 372"/>
          <p:cNvSpPr>
            <a:spLocks noChangeShapeType="1"/>
          </p:cNvSpPr>
          <p:nvPr/>
        </p:nvSpPr>
        <p:spPr bwMode="auto">
          <a:xfrm>
            <a:off x="1482639" y="408011"/>
            <a:ext cx="0" cy="239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282" name="Line 373"/>
          <p:cNvSpPr>
            <a:spLocks noChangeShapeType="1"/>
          </p:cNvSpPr>
          <p:nvPr/>
        </p:nvSpPr>
        <p:spPr bwMode="auto">
          <a:xfrm>
            <a:off x="10708268" y="408011"/>
            <a:ext cx="0" cy="239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283" name="Line 57"/>
          <p:cNvSpPr>
            <a:spLocks noChangeShapeType="1"/>
          </p:cNvSpPr>
          <p:nvPr/>
        </p:nvSpPr>
        <p:spPr bwMode="auto">
          <a:xfrm>
            <a:off x="5584469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284" name="Line 58"/>
          <p:cNvSpPr>
            <a:spLocks noChangeShapeType="1"/>
          </p:cNvSpPr>
          <p:nvPr/>
        </p:nvSpPr>
        <p:spPr bwMode="auto">
          <a:xfrm>
            <a:off x="5701656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285" name="Line 338"/>
          <p:cNvSpPr>
            <a:spLocks noChangeShapeType="1"/>
          </p:cNvSpPr>
          <p:nvPr/>
        </p:nvSpPr>
        <p:spPr bwMode="auto">
          <a:xfrm>
            <a:off x="5817200" y="1146909"/>
            <a:ext cx="0" cy="49314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286" name="Line 339"/>
          <p:cNvSpPr>
            <a:spLocks noChangeShapeType="1"/>
          </p:cNvSpPr>
          <p:nvPr/>
        </p:nvSpPr>
        <p:spPr bwMode="auto">
          <a:xfrm>
            <a:off x="7055249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287" name="Line 59"/>
          <p:cNvSpPr>
            <a:spLocks noChangeShapeType="1"/>
          </p:cNvSpPr>
          <p:nvPr/>
        </p:nvSpPr>
        <p:spPr bwMode="auto">
          <a:xfrm>
            <a:off x="6350155" y="1476166"/>
            <a:ext cx="0" cy="4602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288" name="Line 367"/>
          <p:cNvSpPr>
            <a:spLocks noChangeShapeType="1"/>
          </p:cNvSpPr>
          <p:nvPr/>
        </p:nvSpPr>
        <p:spPr bwMode="auto">
          <a:xfrm flipH="1">
            <a:off x="174935" y="643015"/>
            <a:ext cx="1175799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289" name="Line 371"/>
          <p:cNvSpPr>
            <a:spLocks noChangeShapeType="1"/>
          </p:cNvSpPr>
          <p:nvPr/>
        </p:nvSpPr>
        <p:spPr bwMode="auto">
          <a:xfrm>
            <a:off x="9328023" y="403753"/>
            <a:ext cx="0" cy="239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290" name="Line 59"/>
          <p:cNvSpPr>
            <a:spLocks noChangeShapeType="1"/>
          </p:cNvSpPr>
          <p:nvPr/>
        </p:nvSpPr>
        <p:spPr bwMode="auto">
          <a:xfrm>
            <a:off x="5933178" y="1476166"/>
            <a:ext cx="0" cy="4602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291" name="Line 103"/>
          <p:cNvSpPr>
            <a:spLocks noChangeShapeType="1"/>
          </p:cNvSpPr>
          <p:nvPr/>
        </p:nvSpPr>
        <p:spPr bwMode="auto">
          <a:xfrm>
            <a:off x="181542" y="3272533"/>
            <a:ext cx="11761496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292" name="Line 110"/>
          <p:cNvSpPr>
            <a:spLocks noChangeShapeType="1"/>
          </p:cNvSpPr>
          <p:nvPr/>
        </p:nvSpPr>
        <p:spPr bwMode="auto">
          <a:xfrm>
            <a:off x="181543" y="6076061"/>
            <a:ext cx="11761496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293" name="Line 46"/>
          <p:cNvSpPr>
            <a:spLocks noChangeShapeType="1"/>
          </p:cNvSpPr>
          <p:nvPr/>
        </p:nvSpPr>
        <p:spPr bwMode="auto">
          <a:xfrm>
            <a:off x="6953130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294" name="Line 367"/>
          <p:cNvSpPr>
            <a:spLocks noChangeShapeType="1"/>
          </p:cNvSpPr>
          <p:nvPr/>
        </p:nvSpPr>
        <p:spPr bwMode="auto">
          <a:xfrm flipH="1">
            <a:off x="181543" y="1141184"/>
            <a:ext cx="1175799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295" name="Text Box 351"/>
          <p:cNvSpPr txBox="1">
            <a:spLocks noChangeArrowheads="1"/>
          </p:cNvSpPr>
          <p:nvPr/>
        </p:nvSpPr>
        <p:spPr bwMode="auto">
          <a:xfrm>
            <a:off x="5832503" y="1129340"/>
            <a:ext cx="6107030" cy="147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46" b="1" dirty="0"/>
              <a:t>TIPO </a:t>
            </a:r>
            <a:r>
              <a:rPr lang="es-MX" altLang="es-MX" sz="646" b="1" dirty="0">
                <a:solidFill>
                  <a:srgbClr val="FF0000"/>
                </a:solidFill>
              </a:rPr>
              <a:t>DE SERVICIO DE ATENCIÓN A DISTANCIA</a:t>
            </a:r>
            <a:endParaRPr lang="es-ES_tradnl" altLang="es-MX" sz="923" dirty="0">
              <a:solidFill>
                <a:srgbClr val="FF0000"/>
              </a:solidFill>
            </a:endParaRPr>
          </a:p>
        </p:txBody>
      </p:sp>
      <p:sp>
        <p:nvSpPr>
          <p:cNvPr id="296" name="Text Box 351"/>
          <p:cNvSpPr txBox="1">
            <a:spLocks noChangeArrowheads="1"/>
          </p:cNvSpPr>
          <p:nvPr/>
        </p:nvSpPr>
        <p:spPr bwMode="auto">
          <a:xfrm>
            <a:off x="6851812" y="1248015"/>
            <a:ext cx="3579995" cy="137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MX" altLang="es-MX" sz="554" b="1" dirty="0">
                <a:solidFill>
                  <a:srgbClr val="FF0000"/>
                </a:solidFill>
              </a:rPr>
              <a:t>TRIAGE A DISTANCIA DE CASOS SOSPECHOSOS DE COVID-19</a:t>
            </a:r>
            <a:endParaRPr lang="es-ES_tradnl" altLang="es-MX" sz="738" dirty="0">
              <a:solidFill>
                <a:srgbClr val="FF0000"/>
              </a:solidFill>
            </a:endParaRPr>
          </a:p>
        </p:txBody>
      </p:sp>
      <p:sp>
        <p:nvSpPr>
          <p:cNvPr id="297" name="Line 345"/>
          <p:cNvSpPr>
            <a:spLocks noChangeShapeType="1"/>
          </p:cNvSpPr>
          <p:nvPr/>
        </p:nvSpPr>
        <p:spPr bwMode="auto">
          <a:xfrm>
            <a:off x="8990607" y="1482288"/>
            <a:ext cx="257392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298" name="Text Box 351"/>
          <p:cNvSpPr txBox="1">
            <a:spLocks noChangeArrowheads="1"/>
          </p:cNvSpPr>
          <p:nvPr/>
        </p:nvSpPr>
        <p:spPr bwMode="auto">
          <a:xfrm>
            <a:off x="5702356" y="1238090"/>
            <a:ext cx="1232455" cy="135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554" b="1" dirty="0"/>
              <a:t>ASESORÍA A DISTANCIA</a:t>
            </a:r>
            <a:endParaRPr lang="es-ES_tradnl" altLang="es-MX" sz="554" dirty="0"/>
          </a:p>
        </p:txBody>
      </p:sp>
      <p:sp>
        <p:nvSpPr>
          <p:cNvPr id="299" name="Rectángulo 298"/>
          <p:cNvSpPr/>
          <p:nvPr/>
        </p:nvSpPr>
        <p:spPr>
          <a:xfrm rot="16200000">
            <a:off x="6165878" y="1962075"/>
            <a:ext cx="1468346" cy="177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>
              <a:spcAft>
                <a:spcPts val="274"/>
              </a:spcAft>
            </a:pPr>
            <a:r>
              <a:rPr lang="pt-BR" altLang="es-MX" sz="554" b="1" dirty="0" smtClean="0">
                <a:solidFill>
                  <a:srgbClr val="FF0000"/>
                </a:solidFill>
              </a:rPr>
              <a:t>TRIAGE A </a:t>
            </a:r>
            <a:r>
              <a:rPr lang="pt-BR" altLang="es-MX" sz="554" b="1" dirty="0">
                <a:solidFill>
                  <a:srgbClr val="FF0000"/>
                </a:solidFill>
              </a:rPr>
              <a:t>DISTANCIA</a:t>
            </a:r>
            <a:endParaRPr lang="es-ES_tradnl" altLang="es-MX" sz="554" b="1" dirty="0">
              <a:solidFill>
                <a:srgbClr val="FF0000"/>
              </a:solidFill>
            </a:endParaRPr>
          </a:p>
        </p:txBody>
      </p:sp>
      <p:sp>
        <p:nvSpPr>
          <p:cNvPr id="300" name="Rectángulo 299"/>
          <p:cNvSpPr/>
          <p:nvPr/>
        </p:nvSpPr>
        <p:spPr>
          <a:xfrm rot="16200000">
            <a:off x="5840633" y="2094542"/>
            <a:ext cx="1202394" cy="178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>
              <a:lnSpc>
                <a:spcPts val="554"/>
              </a:lnSpc>
            </a:pPr>
            <a:r>
              <a:rPr lang="es-ES_tradnl" altLang="es-MX" sz="554" b="1" dirty="0"/>
              <a:t>EMOCIONAL PACIENTE COVID-19</a:t>
            </a:r>
          </a:p>
        </p:txBody>
      </p:sp>
      <p:sp>
        <p:nvSpPr>
          <p:cNvPr id="301" name="Rectángulo 300"/>
          <p:cNvSpPr/>
          <p:nvPr/>
        </p:nvSpPr>
        <p:spPr>
          <a:xfrm rot="16200000">
            <a:off x="5409654" y="2223905"/>
            <a:ext cx="934871" cy="187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altLang="es-MX" sz="554" b="1" dirty="0"/>
              <a:t>INFORMACION GENERAL </a:t>
            </a:r>
            <a:endParaRPr lang="es-MX" sz="646" dirty="0"/>
          </a:p>
        </p:txBody>
      </p:sp>
      <p:sp>
        <p:nvSpPr>
          <p:cNvPr id="302" name="Rectángulo 301"/>
          <p:cNvSpPr/>
          <p:nvPr/>
        </p:nvSpPr>
        <p:spPr>
          <a:xfrm rot="16200000">
            <a:off x="5099585" y="2260774"/>
            <a:ext cx="861133" cy="187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64632">
              <a:spcAft>
                <a:spcPts val="412"/>
              </a:spcAft>
            </a:pPr>
            <a:r>
              <a:rPr lang="es-ES_tradnl" altLang="es-MX" sz="554" b="1" dirty="0"/>
              <a:t>LLAMADA TELEFÓNICA</a:t>
            </a:r>
          </a:p>
        </p:txBody>
      </p:sp>
      <p:sp>
        <p:nvSpPr>
          <p:cNvPr id="303" name="Rectángulo 302"/>
          <p:cNvSpPr/>
          <p:nvPr/>
        </p:nvSpPr>
        <p:spPr>
          <a:xfrm rot="16200000">
            <a:off x="5235290" y="2288614"/>
            <a:ext cx="821059" cy="1776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64632">
              <a:spcAft>
                <a:spcPts val="274"/>
              </a:spcAft>
            </a:pPr>
            <a:r>
              <a:rPr lang="es-ES_tradnl" altLang="es-MX" sz="554" b="1" dirty="0" smtClean="0">
                <a:solidFill>
                  <a:srgbClr val="FF0000"/>
                </a:solidFill>
              </a:rPr>
              <a:t>MENSAJERÍA DIGITAL</a:t>
            </a:r>
            <a:endParaRPr lang="es-ES_tradnl" altLang="es-MX" sz="554" b="1" dirty="0">
              <a:solidFill>
                <a:srgbClr val="FF0000"/>
              </a:solidFill>
            </a:endParaRPr>
          </a:p>
        </p:txBody>
      </p:sp>
      <p:sp>
        <p:nvSpPr>
          <p:cNvPr id="304" name="Rectángulo 303"/>
          <p:cNvSpPr/>
          <p:nvPr/>
        </p:nvSpPr>
        <p:spPr>
          <a:xfrm rot="16200000">
            <a:off x="5418890" y="2355351"/>
            <a:ext cx="671979" cy="187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64632">
              <a:spcAft>
                <a:spcPts val="274"/>
              </a:spcAft>
            </a:pPr>
            <a:r>
              <a:rPr lang="es-ES_tradnl" altLang="es-MX" sz="554" b="1" dirty="0"/>
              <a:t>VIDEOLLAMADA</a:t>
            </a:r>
          </a:p>
        </p:txBody>
      </p:sp>
      <p:sp>
        <p:nvSpPr>
          <p:cNvPr id="305" name="Rectángulo 304"/>
          <p:cNvSpPr/>
          <p:nvPr/>
        </p:nvSpPr>
        <p:spPr>
          <a:xfrm rot="16200000">
            <a:off x="6290506" y="1977028"/>
            <a:ext cx="1456842" cy="15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>
              <a:lnSpc>
                <a:spcPts val="462"/>
              </a:lnSpc>
              <a:spcAft>
                <a:spcPts val="274"/>
              </a:spcAft>
            </a:pPr>
            <a:r>
              <a:rPr lang="es-MX" altLang="es-MX" sz="554" b="1" strike="sngStrike" dirty="0">
                <a:solidFill>
                  <a:srgbClr val="FF0000"/>
                </a:solidFill>
              </a:rPr>
              <a:t>INICIO SÚBITO DE LOS SÍNTOMAS</a:t>
            </a:r>
            <a:endParaRPr lang="es-ES_tradnl" altLang="es-MX" sz="554" b="1" strike="sngStrike" dirty="0">
              <a:solidFill>
                <a:srgbClr val="FF0000"/>
              </a:solidFill>
            </a:endParaRPr>
          </a:p>
        </p:txBody>
      </p:sp>
      <p:sp>
        <p:nvSpPr>
          <p:cNvPr id="306" name="Rectángulo 305"/>
          <p:cNvSpPr/>
          <p:nvPr/>
        </p:nvSpPr>
        <p:spPr>
          <a:xfrm rot="16200000">
            <a:off x="11507328" y="2313353"/>
            <a:ext cx="755975" cy="18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>
              <a:spcBef>
                <a:spcPts val="343"/>
              </a:spcBef>
            </a:pPr>
            <a:r>
              <a:rPr lang="es-ES_tradnl" altLang="es-MX" sz="554" b="1" dirty="0"/>
              <a:t>REFERIDO A: </a:t>
            </a:r>
          </a:p>
        </p:txBody>
      </p:sp>
      <p:sp>
        <p:nvSpPr>
          <p:cNvPr id="307" name="Line 345"/>
          <p:cNvSpPr>
            <a:spLocks noChangeShapeType="1"/>
          </p:cNvSpPr>
          <p:nvPr/>
        </p:nvSpPr>
        <p:spPr bwMode="auto">
          <a:xfrm>
            <a:off x="5469129" y="1376665"/>
            <a:ext cx="496549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08" name="Text Box 368"/>
          <p:cNvSpPr txBox="1">
            <a:spLocks noChangeArrowheads="1"/>
          </p:cNvSpPr>
          <p:nvPr/>
        </p:nvSpPr>
        <p:spPr bwMode="auto">
          <a:xfrm>
            <a:off x="378656" y="2769169"/>
            <a:ext cx="1887672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CURP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Nombre (Nombre(s), Primer Apellido, Segundo Apellido)</a:t>
            </a:r>
          </a:p>
        </p:txBody>
      </p:sp>
      <p:cxnSp>
        <p:nvCxnSpPr>
          <p:cNvPr id="309" name="Conector recto 308"/>
          <p:cNvCxnSpPr/>
          <p:nvPr/>
        </p:nvCxnSpPr>
        <p:spPr bwMode="auto">
          <a:xfrm>
            <a:off x="444379" y="3027795"/>
            <a:ext cx="237754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0" name="Line 60"/>
          <p:cNvSpPr>
            <a:spLocks noChangeShapeType="1"/>
          </p:cNvSpPr>
          <p:nvPr/>
        </p:nvSpPr>
        <p:spPr bwMode="auto">
          <a:xfrm>
            <a:off x="3282841" y="1142075"/>
            <a:ext cx="0" cy="492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11" name="Text Box 332"/>
          <p:cNvSpPr txBox="1">
            <a:spLocks noChangeArrowheads="1"/>
          </p:cNvSpPr>
          <p:nvPr/>
        </p:nvSpPr>
        <p:spPr bwMode="auto">
          <a:xfrm>
            <a:off x="671060" y="1838595"/>
            <a:ext cx="1751734" cy="196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738" b="1" dirty="0"/>
              <a:t>IDENTIFICACIÓN DEL PACIENTE</a:t>
            </a:r>
            <a:endParaRPr lang="es-ES_tradnl" altLang="es-MX" sz="923" dirty="0"/>
          </a:p>
        </p:txBody>
      </p:sp>
      <p:sp>
        <p:nvSpPr>
          <p:cNvPr id="312" name="Text Box 333"/>
          <p:cNvSpPr txBox="1">
            <a:spLocks noChangeArrowheads="1"/>
          </p:cNvSpPr>
          <p:nvPr/>
        </p:nvSpPr>
        <p:spPr bwMode="auto">
          <a:xfrm rot="16200000">
            <a:off x="85295" y="2506456"/>
            <a:ext cx="335143" cy="20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738" b="1" dirty="0"/>
              <a:t>No.</a:t>
            </a:r>
            <a:endParaRPr lang="es-ES_tradnl" altLang="es-MX" sz="923" dirty="0"/>
          </a:p>
        </p:txBody>
      </p:sp>
      <p:sp>
        <p:nvSpPr>
          <p:cNvPr id="313" name="Rectángulo 312"/>
          <p:cNvSpPr/>
          <p:nvPr/>
        </p:nvSpPr>
        <p:spPr>
          <a:xfrm rot="16200000">
            <a:off x="-378876" y="1909666"/>
            <a:ext cx="1554522" cy="18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>
              <a:spcAft>
                <a:spcPts val="343"/>
              </a:spcAft>
            </a:pPr>
            <a:r>
              <a:rPr lang="es-MX" altLang="es-MX" sz="554" b="1" dirty="0"/>
              <a:t>PRIMERA VEZ QUE SE COMUNICA</a:t>
            </a:r>
          </a:p>
        </p:txBody>
      </p:sp>
      <p:sp>
        <p:nvSpPr>
          <p:cNvPr id="314" name="Rectángulo 313"/>
          <p:cNvSpPr/>
          <p:nvPr/>
        </p:nvSpPr>
        <p:spPr>
          <a:xfrm rot="16200000">
            <a:off x="2239054" y="1904338"/>
            <a:ext cx="1534995" cy="194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>
              <a:spcAft>
                <a:spcPts val="274"/>
              </a:spcAft>
            </a:pPr>
            <a:r>
              <a:rPr lang="es-ES_tradnl" altLang="es-MX" sz="600" b="1" dirty="0"/>
              <a:t>EDAD Y CLAVE DE LA EDAD </a:t>
            </a:r>
          </a:p>
        </p:txBody>
      </p:sp>
      <p:sp>
        <p:nvSpPr>
          <p:cNvPr id="315" name="Rectángulo 314"/>
          <p:cNvSpPr/>
          <p:nvPr/>
        </p:nvSpPr>
        <p:spPr>
          <a:xfrm rot="16200000">
            <a:off x="2937817" y="2504727"/>
            <a:ext cx="351378" cy="1948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64632">
              <a:spcAft>
                <a:spcPts val="274"/>
              </a:spcAft>
            </a:pPr>
            <a:r>
              <a:rPr lang="es-ES_tradnl" altLang="es-MX" sz="600" b="1" dirty="0"/>
              <a:t>SEXO</a:t>
            </a:r>
          </a:p>
        </p:txBody>
      </p:sp>
      <p:sp>
        <p:nvSpPr>
          <p:cNvPr id="316" name="Rectángulo 315"/>
          <p:cNvSpPr/>
          <p:nvPr/>
        </p:nvSpPr>
        <p:spPr>
          <a:xfrm rot="16200000">
            <a:off x="2972843" y="2426519"/>
            <a:ext cx="510076" cy="1948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64632">
              <a:spcAft>
                <a:spcPts val="274"/>
              </a:spcAft>
            </a:pPr>
            <a:r>
              <a:rPr lang="es-ES_tradnl" altLang="es-MX" sz="600" b="1" dirty="0"/>
              <a:t>INDÍGENA</a:t>
            </a:r>
          </a:p>
        </p:txBody>
      </p:sp>
      <p:sp>
        <p:nvSpPr>
          <p:cNvPr id="317" name="CuadroTexto 316"/>
          <p:cNvSpPr txBox="1"/>
          <p:nvPr/>
        </p:nvSpPr>
        <p:spPr>
          <a:xfrm>
            <a:off x="2923598" y="2671423"/>
            <a:ext cx="112720" cy="177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54" b="1" dirty="0"/>
              <a:t>2</a:t>
            </a:r>
            <a:endParaRPr lang="es-MX" sz="1662" b="1" dirty="0"/>
          </a:p>
        </p:txBody>
      </p:sp>
      <p:sp>
        <p:nvSpPr>
          <p:cNvPr id="318" name="CuadroTexto 317"/>
          <p:cNvSpPr txBox="1"/>
          <p:nvPr/>
        </p:nvSpPr>
        <p:spPr>
          <a:xfrm>
            <a:off x="3035169" y="2671423"/>
            <a:ext cx="112720" cy="177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54" b="1" dirty="0"/>
              <a:t>3</a:t>
            </a:r>
            <a:endParaRPr lang="es-MX" sz="1662" b="1" dirty="0"/>
          </a:p>
        </p:txBody>
      </p:sp>
      <p:sp>
        <p:nvSpPr>
          <p:cNvPr id="319" name="Rectángulo 318"/>
          <p:cNvSpPr/>
          <p:nvPr/>
        </p:nvSpPr>
        <p:spPr>
          <a:xfrm rot="16200000">
            <a:off x="3066249" y="2409502"/>
            <a:ext cx="538930" cy="1948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altLang="es-MX" sz="600" b="1" dirty="0"/>
              <a:t>MIGRANTE</a:t>
            </a:r>
            <a:endParaRPr lang="es-MX" sz="600" dirty="0"/>
          </a:p>
        </p:txBody>
      </p:sp>
      <p:sp>
        <p:nvSpPr>
          <p:cNvPr id="320" name="Text Box 376"/>
          <p:cNvSpPr txBox="1">
            <a:spLocks noChangeArrowheads="1"/>
          </p:cNvSpPr>
          <p:nvPr/>
        </p:nvSpPr>
        <p:spPr bwMode="auto">
          <a:xfrm>
            <a:off x="2790464" y="375280"/>
            <a:ext cx="655939" cy="182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646" b="1" dirty="0"/>
              <a:t>CURP:</a:t>
            </a:r>
          </a:p>
        </p:txBody>
      </p:sp>
      <p:sp>
        <p:nvSpPr>
          <p:cNvPr id="321" name="Line 373"/>
          <p:cNvSpPr>
            <a:spLocks noChangeShapeType="1"/>
          </p:cNvSpPr>
          <p:nvPr/>
        </p:nvSpPr>
        <p:spPr bwMode="auto">
          <a:xfrm>
            <a:off x="2818621" y="408011"/>
            <a:ext cx="0" cy="239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22" name="Line 46"/>
          <p:cNvSpPr>
            <a:spLocks noChangeShapeType="1"/>
          </p:cNvSpPr>
          <p:nvPr/>
        </p:nvSpPr>
        <p:spPr bwMode="auto">
          <a:xfrm>
            <a:off x="3388139" y="1142075"/>
            <a:ext cx="0" cy="492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23" name="Line 46"/>
          <p:cNvSpPr>
            <a:spLocks noChangeShapeType="1"/>
          </p:cNvSpPr>
          <p:nvPr/>
        </p:nvSpPr>
        <p:spPr bwMode="auto">
          <a:xfrm>
            <a:off x="2142187" y="2802800"/>
            <a:ext cx="0" cy="327987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24" name="Line 10"/>
          <p:cNvSpPr>
            <a:spLocks noChangeShapeType="1"/>
          </p:cNvSpPr>
          <p:nvPr/>
        </p:nvSpPr>
        <p:spPr bwMode="auto">
          <a:xfrm flipH="1">
            <a:off x="181542" y="2709812"/>
            <a:ext cx="11761496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25" name="Line 102"/>
          <p:cNvSpPr>
            <a:spLocks noChangeShapeType="1"/>
          </p:cNvSpPr>
          <p:nvPr/>
        </p:nvSpPr>
        <p:spPr bwMode="auto">
          <a:xfrm>
            <a:off x="179544" y="2804223"/>
            <a:ext cx="1176149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26" name="Rectángulo 325"/>
          <p:cNvSpPr/>
          <p:nvPr/>
        </p:nvSpPr>
        <p:spPr>
          <a:xfrm rot="16200000">
            <a:off x="2466815" y="2247319"/>
            <a:ext cx="843501" cy="1948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altLang="es-MX" sz="600" b="1" dirty="0"/>
              <a:t>DERECHOHABIENCIA</a:t>
            </a:r>
            <a:endParaRPr lang="es-MX" sz="600" dirty="0"/>
          </a:p>
        </p:txBody>
      </p:sp>
      <p:sp>
        <p:nvSpPr>
          <p:cNvPr id="327" name="CuadroTexto 326"/>
          <p:cNvSpPr txBox="1"/>
          <p:nvPr/>
        </p:nvSpPr>
        <p:spPr>
          <a:xfrm>
            <a:off x="2811809" y="2669805"/>
            <a:ext cx="112720" cy="177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54" b="1" dirty="0"/>
              <a:t>1</a:t>
            </a:r>
          </a:p>
        </p:txBody>
      </p:sp>
      <p:sp>
        <p:nvSpPr>
          <p:cNvPr id="328" name="Text Box 368"/>
          <p:cNvSpPr txBox="1">
            <a:spLocks noChangeArrowheads="1"/>
          </p:cNvSpPr>
          <p:nvPr/>
        </p:nvSpPr>
        <p:spPr bwMode="auto">
          <a:xfrm>
            <a:off x="2069037" y="2769169"/>
            <a:ext cx="1887672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Fecha de nacimiento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Entidad de nacimiento</a:t>
            </a:r>
          </a:p>
        </p:txBody>
      </p:sp>
      <p:sp>
        <p:nvSpPr>
          <p:cNvPr id="329" name="Text Box 332"/>
          <p:cNvSpPr txBox="1">
            <a:spLocks noChangeArrowheads="1"/>
          </p:cNvSpPr>
          <p:nvPr/>
        </p:nvSpPr>
        <p:spPr bwMode="auto">
          <a:xfrm>
            <a:off x="3619060" y="1851279"/>
            <a:ext cx="1630161" cy="17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738" b="1" dirty="0"/>
              <a:t>DATOS DE RESIDENCIA HABITUAL Y TELEFÓNICO</a:t>
            </a:r>
            <a:endParaRPr lang="es-ES_tradnl" altLang="es-MX" sz="923" dirty="0"/>
          </a:p>
        </p:txBody>
      </p:sp>
      <p:sp>
        <p:nvSpPr>
          <p:cNvPr id="330" name="Text Box 368"/>
          <p:cNvSpPr txBox="1">
            <a:spLocks noChangeArrowheads="1"/>
          </p:cNvSpPr>
          <p:nvPr/>
        </p:nvSpPr>
        <p:spPr bwMode="auto">
          <a:xfrm>
            <a:off x="3318497" y="2772100"/>
            <a:ext cx="1161430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Calle y número (Exterior/Interior)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Colonia y Localidad</a:t>
            </a:r>
          </a:p>
        </p:txBody>
      </p:sp>
      <p:sp>
        <p:nvSpPr>
          <p:cNvPr id="331" name="Text Box 368"/>
          <p:cNvSpPr txBox="1">
            <a:spLocks noChangeArrowheads="1"/>
          </p:cNvSpPr>
          <p:nvPr/>
        </p:nvSpPr>
        <p:spPr bwMode="auto">
          <a:xfrm>
            <a:off x="4343831" y="2782123"/>
            <a:ext cx="1091040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Municipio y Entidad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Teléfono</a:t>
            </a:r>
          </a:p>
        </p:txBody>
      </p:sp>
      <p:cxnSp>
        <p:nvCxnSpPr>
          <p:cNvPr id="332" name="Conector recto 331"/>
          <p:cNvCxnSpPr/>
          <p:nvPr/>
        </p:nvCxnSpPr>
        <p:spPr bwMode="auto">
          <a:xfrm>
            <a:off x="3388072" y="3027796"/>
            <a:ext cx="208298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3" name="Text Box 351"/>
          <p:cNvSpPr txBox="1">
            <a:spLocks noChangeArrowheads="1"/>
          </p:cNvSpPr>
          <p:nvPr/>
        </p:nvSpPr>
        <p:spPr bwMode="auto">
          <a:xfrm>
            <a:off x="5395504" y="1133731"/>
            <a:ext cx="505991" cy="182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462" b="1" dirty="0">
                <a:solidFill>
                  <a:srgbClr val="FF0000"/>
                </a:solidFill>
              </a:rPr>
              <a:t>MEDIO DE</a:t>
            </a:r>
          </a:p>
          <a:p>
            <a:pPr algn="ctr"/>
            <a:r>
              <a:rPr lang="es-ES_tradnl" altLang="es-MX" sz="462" b="1" dirty="0">
                <a:solidFill>
                  <a:srgbClr val="FF0000"/>
                </a:solidFill>
              </a:rPr>
              <a:t>ATENCIÓN</a:t>
            </a:r>
          </a:p>
        </p:txBody>
      </p:sp>
      <p:sp>
        <p:nvSpPr>
          <p:cNvPr id="334" name="Line 58"/>
          <p:cNvSpPr>
            <a:spLocks noChangeShapeType="1"/>
          </p:cNvSpPr>
          <p:nvPr/>
        </p:nvSpPr>
        <p:spPr bwMode="auto">
          <a:xfrm>
            <a:off x="6850634" y="1278203"/>
            <a:ext cx="0" cy="4801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35" name="Rectángulo 334"/>
          <p:cNvSpPr/>
          <p:nvPr/>
        </p:nvSpPr>
        <p:spPr>
          <a:xfrm rot="16200000">
            <a:off x="5521069" y="2226497"/>
            <a:ext cx="947695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20000">
              <a:spcBef>
                <a:spcPts val="0"/>
              </a:spcBef>
              <a:spcAft>
                <a:spcPts val="446"/>
              </a:spcAft>
            </a:pPr>
            <a:r>
              <a:rPr lang="es-ES_tradnl" altLang="es-MX" sz="500" b="1" dirty="0"/>
              <a:t>PROMOCIÓN Y PREVENCIÓN</a:t>
            </a:r>
          </a:p>
        </p:txBody>
      </p:sp>
      <p:sp>
        <p:nvSpPr>
          <p:cNvPr id="336" name="Rectángulo 335"/>
          <p:cNvSpPr/>
          <p:nvPr/>
        </p:nvSpPr>
        <p:spPr>
          <a:xfrm rot="16200000">
            <a:off x="5712225" y="2230185"/>
            <a:ext cx="849913" cy="2598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64632">
              <a:lnSpc>
                <a:spcPts val="554"/>
              </a:lnSpc>
            </a:pPr>
            <a:r>
              <a:rPr lang="es-ES_tradnl" altLang="es-MX" sz="554" b="1" dirty="0"/>
              <a:t>CUIDADO A PACIENTE </a:t>
            </a:r>
          </a:p>
          <a:p>
            <a:pPr defTabSz="664632">
              <a:lnSpc>
                <a:spcPts val="554"/>
              </a:lnSpc>
            </a:pPr>
            <a:r>
              <a:rPr lang="es-ES_tradnl" altLang="es-MX" sz="554" b="1" dirty="0"/>
              <a:t>CON COVID-19</a:t>
            </a:r>
          </a:p>
        </p:txBody>
      </p:sp>
      <p:sp>
        <p:nvSpPr>
          <p:cNvPr id="337" name="Rectángulo 336"/>
          <p:cNvSpPr/>
          <p:nvPr/>
        </p:nvSpPr>
        <p:spPr>
          <a:xfrm rot="16200000">
            <a:off x="5750869" y="2120379"/>
            <a:ext cx="1069524" cy="2598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64632">
              <a:lnSpc>
                <a:spcPts val="554"/>
              </a:lnSpc>
            </a:pPr>
            <a:r>
              <a:rPr lang="es-ES_tradnl" altLang="es-MX" sz="554" b="1" dirty="0"/>
              <a:t>CONVIVENCIA CON PACIENTE </a:t>
            </a:r>
          </a:p>
          <a:p>
            <a:pPr defTabSz="664632">
              <a:lnSpc>
                <a:spcPts val="554"/>
              </a:lnSpc>
            </a:pPr>
            <a:r>
              <a:rPr lang="es-ES_tradnl" altLang="es-MX" sz="554" b="1" dirty="0"/>
              <a:t>COVID-19</a:t>
            </a:r>
          </a:p>
        </p:txBody>
      </p:sp>
      <p:sp>
        <p:nvSpPr>
          <p:cNvPr id="338" name="Line 59"/>
          <p:cNvSpPr>
            <a:spLocks noChangeShapeType="1"/>
          </p:cNvSpPr>
          <p:nvPr/>
        </p:nvSpPr>
        <p:spPr bwMode="auto">
          <a:xfrm>
            <a:off x="6047607" y="1476166"/>
            <a:ext cx="0" cy="4602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39" name="Line 59"/>
          <p:cNvSpPr>
            <a:spLocks noChangeShapeType="1"/>
          </p:cNvSpPr>
          <p:nvPr/>
        </p:nvSpPr>
        <p:spPr bwMode="auto">
          <a:xfrm>
            <a:off x="6505337" y="1377849"/>
            <a:ext cx="0" cy="470215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40" name="Line 59"/>
          <p:cNvSpPr>
            <a:spLocks noChangeShapeType="1"/>
          </p:cNvSpPr>
          <p:nvPr/>
        </p:nvSpPr>
        <p:spPr bwMode="auto">
          <a:xfrm>
            <a:off x="6197594" y="1476166"/>
            <a:ext cx="0" cy="4602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41" name="Rectángulo 340"/>
          <p:cNvSpPr/>
          <p:nvPr/>
        </p:nvSpPr>
        <p:spPr>
          <a:xfrm rot="16200000">
            <a:off x="6040073" y="2097190"/>
            <a:ext cx="1115902" cy="259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>
              <a:lnSpc>
                <a:spcPts val="554"/>
              </a:lnSpc>
            </a:pPr>
            <a:r>
              <a:rPr lang="es-ES_tradnl" altLang="es-MX" sz="554" b="1" dirty="0"/>
              <a:t>CONSEJERÍA DE </a:t>
            </a:r>
          </a:p>
          <a:p>
            <a:pPr defTabSz="664632">
              <a:lnSpc>
                <a:spcPts val="554"/>
              </a:lnSpc>
            </a:pPr>
            <a:r>
              <a:rPr lang="es-ES_tradnl" altLang="es-MX" sz="554" b="1" dirty="0"/>
              <a:t>PLANIFICACIÓN FAMILIAR</a:t>
            </a:r>
          </a:p>
        </p:txBody>
      </p:sp>
      <p:sp>
        <p:nvSpPr>
          <p:cNvPr id="342" name="Rectángulo 341"/>
          <p:cNvSpPr/>
          <p:nvPr/>
        </p:nvSpPr>
        <p:spPr>
          <a:xfrm rot="16200000">
            <a:off x="6349522" y="2234994"/>
            <a:ext cx="840295" cy="2598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64632">
              <a:lnSpc>
                <a:spcPts val="554"/>
              </a:lnSpc>
            </a:pPr>
            <a:r>
              <a:rPr lang="es-ES_tradnl" altLang="es-MX" sz="554" b="1" dirty="0"/>
              <a:t>ORIENTACIÓN OTROS </a:t>
            </a:r>
          </a:p>
          <a:p>
            <a:pPr defTabSz="664632">
              <a:lnSpc>
                <a:spcPts val="554"/>
              </a:lnSpc>
            </a:pPr>
            <a:r>
              <a:rPr lang="es-ES_tradnl" altLang="es-MX" sz="554" b="1" dirty="0"/>
              <a:t>TEMAS DE SALUD</a:t>
            </a:r>
          </a:p>
        </p:txBody>
      </p:sp>
      <p:sp>
        <p:nvSpPr>
          <p:cNvPr id="343" name="CuadroTexto 342"/>
          <p:cNvSpPr txBox="1"/>
          <p:nvPr/>
        </p:nvSpPr>
        <p:spPr>
          <a:xfrm>
            <a:off x="6688698" y="2669739"/>
            <a:ext cx="112720" cy="177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54" b="1" dirty="0"/>
              <a:t>4</a:t>
            </a:r>
            <a:endParaRPr lang="es-MX" sz="1662" b="1" dirty="0"/>
          </a:p>
        </p:txBody>
      </p:sp>
      <p:sp>
        <p:nvSpPr>
          <p:cNvPr id="344" name="Rectángulo 343"/>
          <p:cNvSpPr/>
          <p:nvPr/>
        </p:nvSpPr>
        <p:spPr>
          <a:xfrm>
            <a:off x="5850476" y="1348323"/>
            <a:ext cx="665112" cy="177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altLang="es-MX" sz="554" b="1" dirty="0"/>
              <a:t>COVID-19</a:t>
            </a:r>
            <a:endParaRPr lang="es-ES_tradnl" altLang="es-MX" sz="554" dirty="0"/>
          </a:p>
        </p:txBody>
      </p:sp>
      <p:sp>
        <p:nvSpPr>
          <p:cNvPr id="345" name="Line 345"/>
          <p:cNvSpPr>
            <a:spLocks noChangeShapeType="1"/>
          </p:cNvSpPr>
          <p:nvPr/>
        </p:nvSpPr>
        <p:spPr bwMode="auto">
          <a:xfrm>
            <a:off x="5817072" y="1479407"/>
            <a:ext cx="690821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46" name="Line 59"/>
          <p:cNvSpPr>
            <a:spLocks noChangeShapeType="1"/>
          </p:cNvSpPr>
          <p:nvPr/>
        </p:nvSpPr>
        <p:spPr bwMode="auto">
          <a:xfrm>
            <a:off x="11717657" y="1278203"/>
            <a:ext cx="0" cy="4801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47" name="Line 60"/>
          <p:cNvSpPr>
            <a:spLocks noChangeShapeType="1"/>
          </p:cNvSpPr>
          <p:nvPr/>
        </p:nvSpPr>
        <p:spPr bwMode="auto">
          <a:xfrm>
            <a:off x="11565272" y="1278203"/>
            <a:ext cx="0" cy="4801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48" name="Line 46"/>
          <p:cNvSpPr>
            <a:spLocks noChangeShapeType="1"/>
          </p:cNvSpPr>
          <p:nvPr/>
        </p:nvSpPr>
        <p:spPr bwMode="auto">
          <a:xfrm>
            <a:off x="11834505" y="1143388"/>
            <a:ext cx="0" cy="493809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49" name="Rectángulo 348"/>
          <p:cNvSpPr/>
          <p:nvPr/>
        </p:nvSpPr>
        <p:spPr>
          <a:xfrm rot="16200000">
            <a:off x="11059335" y="1974471"/>
            <a:ext cx="1433740" cy="18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altLang="es-MX" sz="554" b="1" dirty="0"/>
              <a:t>PASE DE VISITA A DISTANCIA</a:t>
            </a:r>
            <a:endParaRPr lang="es-MX" sz="646" dirty="0"/>
          </a:p>
        </p:txBody>
      </p:sp>
      <p:sp>
        <p:nvSpPr>
          <p:cNvPr id="351" name="Line 377"/>
          <p:cNvSpPr>
            <a:spLocks noChangeShapeType="1"/>
          </p:cNvSpPr>
          <p:nvPr/>
        </p:nvSpPr>
        <p:spPr bwMode="auto">
          <a:xfrm>
            <a:off x="10544580" y="1485160"/>
            <a:ext cx="0" cy="4585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52" name="Line 61"/>
          <p:cNvSpPr>
            <a:spLocks noChangeShapeType="1"/>
          </p:cNvSpPr>
          <p:nvPr/>
        </p:nvSpPr>
        <p:spPr bwMode="auto">
          <a:xfrm>
            <a:off x="11229858" y="1485160"/>
            <a:ext cx="0" cy="4585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53" name="Line 60"/>
          <p:cNvSpPr>
            <a:spLocks noChangeShapeType="1"/>
          </p:cNvSpPr>
          <p:nvPr/>
        </p:nvSpPr>
        <p:spPr bwMode="auto">
          <a:xfrm>
            <a:off x="10767333" y="1485160"/>
            <a:ext cx="0" cy="4585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54" name="Line 61"/>
          <p:cNvSpPr>
            <a:spLocks noChangeShapeType="1"/>
          </p:cNvSpPr>
          <p:nvPr/>
        </p:nvSpPr>
        <p:spPr bwMode="auto">
          <a:xfrm>
            <a:off x="10653047" y="1485160"/>
            <a:ext cx="0" cy="4585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55" name="Line 60"/>
          <p:cNvSpPr>
            <a:spLocks noChangeShapeType="1"/>
          </p:cNvSpPr>
          <p:nvPr/>
        </p:nvSpPr>
        <p:spPr bwMode="auto">
          <a:xfrm>
            <a:off x="11116838" y="1485160"/>
            <a:ext cx="0" cy="4585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56" name="Line 382"/>
          <p:cNvSpPr>
            <a:spLocks noChangeShapeType="1"/>
          </p:cNvSpPr>
          <p:nvPr/>
        </p:nvSpPr>
        <p:spPr bwMode="auto">
          <a:xfrm>
            <a:off x="10991580" y="1278203"/>
            <a:ext cx="0" cy="4801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57" name="Line 60"/>
          <p:cNvSpPr>
            <a:spLocks noChangeShapeType="1"/>
          </p:cNvSpPr>
          <p:nvPr/>
        </p:nvSpPr>
        <p:spPr bwMode="auto">
          <a:xfrm>
            <a:off x="11342590" y="1485160"/>
            <a:ext cx="0" cy="4585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58" name="Line 30"/>
          <p:cNvSpPr>
            <a:spLocks noChangeShapeType="1"/>
          </p:cNvSpPr>
          <p:nvPr/>
        </p:nvSpPr>
        <p:spPr bwMode="auto">
          <a:xfrm>
            <a:off x="10434000" y="1278203"/>
            <a:ext cx="0" cy="4801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59" name="Text Box 351"/>
          <p:cNvSpPr txBox="1">
            <a:spLocks noChangeArrowheads="1"/>
          </p:cNvSpPr>
          <p:nvPr/>
        </p:nvSpPr>
        <p:spPr bwMode="auto">
          <a:xfrm>
            <a:off x="10398826" y="1263008"/>
            <a:ext cx="632242" cy="166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462" b="1" dirty="0"/>
              <a:t>SEGUIMIENTO</a:t>
            </a:r>
          </a:p>
          <a:p>
            <a:pPr algn="ctr"/>
            <a:r>
              <a:rPr lang="es-ES_tradnl" altLang="es-MX" sz="462" b="1" dirty="0"/>
              <a:t>A DISTANCIA</a:t>
            </a:r>
            <a:endParaRPr lang="es-ES_tradnl" altLang="es-MX" sz="462" dirty="0"/>
          </a:p>
        </p:txBody>
      </p:sp>
      <p:sp>
        <p:nvSpPr>
          <p:cNvPr id="360" name="Rectángulo 359"/>
          <p:cNvSpPr/>
          <p:nvPr/>
        </p:nvSpPr>
        <p:spPr>
          <a:xfrm rot="16200000">
            <a:off x="9987307" y="2078296"/>
            <a:ext cx="1226090" cy="18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altLang="es-MX" sz="554" b="1" dirty="0"/>
              <a:t>ENFERMOS CRÓNICOS (UCID)</a:t>
            </a:r>
            <a:endParaRPr lang="es-MX" sz="646" dirty="0"/>
          </a:p>
        </p:txBody>
      </p:sp>
      <p:sp>
        <p:nvSpPr>
          <p:cNvPr id="361" name="Rectángulo 360"/>
          <p:cNvSpPr/>
          <p:nvPr/>
        </p:nvSpPr>
        <p:spPr>
          <a:xfrm rot="16200000">
            <a:off x="10260637" y="2457142"/>
            <a:ext cx="468398" cy="187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64632"/>
            <a:r>
              <a:rPr lang="es-MX" altLang="es-MX" sz="554" b="1" dirty="0"/>
              <a:t>COVID-19</a:t>
            </a:r>
          </a:p>
        </p:txBody>
      </p:sp>
      <p:sp>
        <p:nvSpPr>
          <p:cNvPr id="362" name="Rectángulo 361"/>
          <p:cNvSpPr/>
          <p:nvPr/>
        </p:nvSpPr>
        <p:spPr>
          <a:xfrm rot="16200000">
            <a:off x="10295506" y="2161388"/>
            <a:ext cx="1059906" cy="187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64632"/>
            <a:r>
              <a:rPr lang="es-ES_tradnl" altLang="es-MX" sz="554" b="1" dirty="0"/>
              <a:t>SALUD MATERNA-PERINATAL</a:t>
            </a:r>
          </a:p>
        </p:txBody>
      </p:sp>
      <p:sp>
        <p:nvSpPr>
          <p:cNvPr id="363" name="Rectángulo 362"/>
          <p:cNvSpPr/>
          <p:nvPr/>
        </p:nvSpPr>
        <p:spPr>
          <a:xfrm rot="16200000">
            <a:off x="10388566" y="2364969"/>
            <a:ext cx="652743" cy="187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64632">
              <a:spcBef>
                <a:spcPts val="343"/>
              </a:spcBef>
            </a:pPr>
            <a:r>
              <a:rPr lang="es-ES_tradnl" altLang="es-MX" sz="554" b="1" dirty="0"/>
              <a:t>SALUD MENTAL</a:t>
            </a:r>
            <a:endParaRPr lang="es-ES_tradnl" altLang="es-MX" sz="554" dirty="0"/>
          </a:p>
        </p:txBody>
      </p:sp>
      <p:sp>
        <p:nvSpPr>
          <p:cNvPr id="364" name="Text Box 351"/>
          <p:cNvSpPr txBox="1">
            <a:spLocks noChangeArrowheads="1"/>
          </p:cNvSpPr>
          <p:nvPr/>
        </p:nvSpPr>
        <p:spPr bwMode="auto">
          <a:xfrm>
            <a:off x="10979674" y="1262687"/>
            <a:ext cx="608560" cy="182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ctr">
              <a:defRPr sz="500" b="1"/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s-ES_tradnl" altLang="es-MX" sz="462" dirty="0"/>
              <a:t>MONITOREO A PACIENTES</a:t>
            </a:r>
          </a:p>
        </p:txBody>
      </p:sp>
      <p:sp>
        <p:nvSpPr>
          <p:cNvPr id="365" name="Rectángulo 364"/>
          <p:cNvSpPr/>
          <p:nvPr/>
        </p:nvSpPr>
        <p:spPr>
          <a:xfrm rot="16200000">
            <a:off x="10752324" y="2269590"/>
            <a:ext cx="843501" cy="187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altLang="es-MX" sz="554" b="1" dirty="0"/>
              <a:t>ENFERMOS CRÓNICOS</a:t>
            </a:r>
            <a:endParaRPr lang="es-MX" sz="646" dirty="0"/>
          </a:p>
        </p:txBody>
      </p:sp>
      <p:sp>
        <p:nvSpPr>
          <p:cNvPr id="366" name="Rectángulo 365"/>
          <p:cNvSpPr/>
          <p:nvPr/>
        </p:nvSpPr>
        <p:spPr>
          <a:xfrm rot="16200000">
            <a:off x="10826627" y="2457142"/>
            <a:ext cx="468398" cy="187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64632"/>
            <a:r>
              <a:rPr lang="es-MX" altLang="es-MX" sz="554" b="1" dirty="0"/>
              <a:t>COVID-19</a:t>
            </a:r>
          </a:p>
        </p:txBody>
      </p:sp>
      <p:sp>
        <p:nvSpPr>
          <p:cNvPr id="367" name="Rectángulo 366"/>
          <p:cNvSpPr/>
          <p:nvPr/>
        </p:nvSpPr>
        <p:spPr>
          <a:xfrm rot="16200000">
            <a:off x="10934730" y="2220699"/>
            <a:ext cx="941283" cy="187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64632"/>
            <a:r>
              <a:rPr lang="es-ES_tradnl" altLang="es-MX" sz="554" b="1" dirty="0"/>
              <a:t>EMBARAZO Y PUERPERIO</a:t>
            </a:r>
          </a:p>
        </p:txBody>
      </p:sp>
      <p:sp>
        <p:nvSpPr>
          <p:cNvPr id="368" name="Rectángulo 367"/>
          <p:cNvSpPr/>
          <p:nvPr/>
        </p:nvSpPr>
        <p:spPr>
          <a:xfrm rot="16200000">
            <a:off x="10968474" y="2364969"/>
            <a:ext cx="652743" cy="187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64632">
              <a:spcBef>
                <a:spcPts val="343"/>
              </a:spcBef>
            </a:pPr>
            <a:r>
              <a:rPr lang="es-ES_tradnl" altLang="es-MX" sz="554" b="1" dirty="0"/>
              <a:t>SALUD MENTAL</a:t>
            </a:r>
            <a:endParaRPr lang="es-ES_tradnl" altLang="es-MX" sz="554" dirty="0"/>
          </a:p>
        </p:txBody>
      </p:sp>
      <p:sp>
        <p:nvSpPr>
          <p:cNvPr id="369" name="CuadroTexto 368"/>
          <p:cNvSpPr txBox="1"/>
          <p:nvPr/>
        </p:nvSpPr>
        <p:spPr>
          <a:xfrm>
            <a:off x="10821224" y="2675601"/>
            <a:ext cx="693058" cy="177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54" b="1" dirty="0" smtClean="0"/>
              <a:t> 5     6     </a:t>
            </a:r>
            <a:r>
              <a:rPr lang="es-MX" sz="554" b="1" dirty="0"/>
              <a:t>6    </a:t>
            </a:r>
            <a:r>
              <a:rPr lang="es-MX" sz="554" b="1" dirty="0" smtClean="0"/>
              <a:t> 6     6</a:t>
            </a:r>
            <a:endParaRPr lang="es-MX" sz="1662" b="1" dirty="0"/>
          </a:p>
        </p:txBody>
      </p:sp>
      <p:sp>
        <p:nvSpPr>
          <p:cNvPr id="370" name="Line 57"/>
          <p:cNvSpPr>
            <a:spLocks noChangeShapeType="1"/>
          </p:cNvSpPr>
          <p:nvPr/>
        </p:nvSpPr>
        <p:spPr bwMode="auto">
          <a:xfrm>
            <a:off x="9508342" y="1485160"/>
            <a:ext cx="0" cy="4585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>
              <a:solidFill>
                <a:srgbClr val="FF0000"/>
              </a:solidFill>
            </a:endParaRPr>
          </a:p>
        </p:txBody>
      </p:sp>
      <p:sp>
        <p:nvSpPr>
          <p:cNvPr id="371" name="Line 46"/>
          <p:cNvSpPr>
            <a:spLocks noChangeShapeType="1"/>
          </p:cNvSpPr>
          <p:nvPr/>
        </p:nvSpPr>
        <p:spPr bwMode="auto">
          <a:xfrm flipH="1">
            <a:off x="8990133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>
              <a:solidFill>
                <a:srgbClr val="FF0000"/>
              </a:solidFill>
            </a:endParaRPr>
          </a:p>
        </p:txBody>
      </p:sp>
      <p:sp>
        <p:nvSpPr>
          <p:cNvPr id="372" name="Rectángulo 371"/>
          <p:cNvSpPr/>
          <p:nvPr/>
        </p:nvSpPr>
        <p:spPr>
          <a:xfrm rot="16200000">
            <a:off x="8358160" y="2005036"/>
            <a:ext cx="1372609" cy="18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>
              <a:spcBef>
                <a:spcPts val="138"/>
              </a:spcBef>
            </a:pPr>
            <a:r>
              <a:rPr lang="es-ES_tradnl" altLang="es-MX" sz="554" b="1" dirty="0"/>
              <a:t>EMBARAZO (</a:t>
            </a:r>
            <a:r>
              <a:rPr lang="es-ES_tradnl" altLang="es-MX" sz="462" b="1" dirty="0"/>
              <a:t>SEMANA DE GESTACIÓN</a:t>
            </a:r>
            <a:r>
              <a:rPr lang="es-ES_tradnl" altLang="es-MX" sz="554" b="1" dirty="0"/>
              <a:t>)</a:t>
            </a:r>
          </a:p>
        </p:txBody>
      </p:sp>
      <p:sp>
        <p:nvSpPr>
          <p:cNvPr id="373" name="Rectángulo 372"/>
          <p:cNvSpPr/>
          <p:nvPr/>
        </p:nvSpPr>
        <p:spPr>
          <a:xfrm rot="16200000">
            <a:off x="8571154" y="2112470"/>
            <a:ext cx="1157741" cy="18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>
              <a:spcBef>
                <a:spcPts val="138"/>
              </a:spcBef>
              <a:spcAft>
                <a:spcPts val="274"/>
              </a:spcAft>
            </a:pPr>
            <a:r>
              <a:rPr lang="es-ES_tradnl" altLang="es-MX" sz="554" b="1" dirty="0"/>
              <a:t>PUERPERIO (DÍAS)</a:t>
            </a:r>
          </a:p>
        </p:txBody>
      </p:sp>
      <p:sp>
        <p:nvSpPr>
          <p:cNvPr id="374" name="Rectángulo 373"/>
          <p:cNvSpPr/>
          <p:nvPr/>
        </p:nvSpPr>
        <p:spPr>
          <a:xfrm rot="16200000">
            <a:off x="9114891" y="2455539"/>
            <a:ext cx="471604" cy="187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altLang="es-MX" sz="554" b="1" dirty="0"/>
              <a:t>DIABETES</a:t>
            </a:r>
            <a:endParaRPr lang="es-MX" sz="646" dirty="0"/>
          </a:p>
        </p:txBody>
      </p:sp>
      <p:sp>
        <p:nvSpPr>
          <p:cNvPr id="375" name="Line 338"/>
          <p:cNvSpPr>
            <a:spLocks noChangeShapeType="1"/>
          </p:cNvSpPr>
          <p:nvPr/>
        </p:nvSpPr>
        <p:spPr bwMode="auto">
          <a:xfrm>
            <a:off x="9717299" y="1485160"/>
            <a:ext cx="0" cy="4585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>
              <a:solidFill>
                <a:srgbClr val="FF0000"/>
              </a:solidFill>
            </a:endParaRPr>
          </a:p>
        </p:txBody>
      </p:sp>
      <p:sp>
        <p:nvSpPr>
          <p:cNvPr id="376" name="Line 58"/>
          <p:cNvSpPr>
            <a:spLocks noChangeShapeType="1"/>
          </p:cNvSpPr>
          <p:nvPr/>
        </p:nvSpPr>
        <p:spPr bwMode="auto">
          <a:xfrm>
            <a:off x="9609062" y="1485160"/>
            <a:ext cx="0" cy="4585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>
              <a:solidFill>
                <a:srgbClr val="FF0000"/>
              </a:solidFill>
            </a:endParaRPr>
          </a:p>
        </p:txBody>
      </p:sp>
      <p:sp>
        <p:nvSpPr>
          <p:cNvPr id="377" name="Line 339"/>
          <p:cNvSpPr>
            <a:spLocks noChangeShapeType="1"/>
          </p:cNvSpPr>
          <p:nvPr/>
        </p:nvSpPr>
        <p:spPr bwMode="auto">
          <a:xfrm>
            <a:off x="9925767" y="1485160"/>
            <a:ext cx="0" cy="4585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>
              <a:solidFill>
                <a:srgbClr val="FF0000"/>
              </a:solidFill>
            </a:endParaRPr>
          </a:p>
        </p:txBody>
      </p:sp>
      <p:sp>
        <p:nvSpPr>
          <p:cNvPr id="378" name="Line 59"/>
          <p:cNvSpPr>
            <a:spLocks noChangeShapeType="1"/>
          </p:cNvSpPr>
          <p:nvPr/>
        </p:nvSpPr>
        <p:spPr bwMode="auto">
          <a:xfrm>
            <a:off x="9820438" y="1485160"/>
            <a:ext cx="0" cy="4585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>
              <a:solidFill>
                <a:srgbClr val="FF0000"/>
              </a:solidFill>
            </a:endParaRPr>
          </a:p>
        </p:txBody>
      </p:sp>
      <p:sp>
        <p:nvSpPr>
          <p:cNvPr id="379" name="Rectángulo 378"/>
          <p:cNvSpPr/>
          <p:nvPr/>
        </p:nvSpPr>
        <p:spPr>
          <a:xfrm rot="16200000">
            <a:off x="8978544" y="2212665"/>
            <a:ext cx="957351" cy="18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/>
            <a:r>
              <a:rPr lang="es-ES_tradnl" altLang="es-MX" sz="554" b="1" dirty="0"/>
              <a:t>HIPERTENSIÓN </a:t>
            </a:r>
          </a:p>
        </p:txBody>
      </p:sp>
      <p:sp>
        <p:nvSpPr>
          <p:cNvPr id="380" name="Rectángulo 379"/>
          <p:cNvSpPr/>
          <p:nvPr/>
        </p:nvSpPr>
        <p:spPr>
          <a:xfrm rot="16200000">
            <a:off x="9371948" y="2183125"/>
            <a:ext cx="1016432" cy="18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/>
            <a:r>
              <a:rPr lang="es-ES_tradnl" altLang="es-MX" sz="554" b="1" dirty="0"/>
              <a:t>INMUNOSUPRESIÓN</a:t>
            </a:r>
          </a:p>
        </p:txBody>
      </p:sp>
      <p:sp>
        <p:nvSpPr>
          <p:cNvPr id="381" name="Rectángulo 380"/>
          <p:cNvSpPr/>
          <p:nvPr/>
        </p:nvSpPr>
        <p:spPr>
          <a:xfrm rot="16200000">
            <a:off x="8863558" y="1994323"/>
            <a:ext cx="1394036" cy="18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/>
            <a:r>
              <a:rPr lang="es-MX" altLang="es-MX" sz="554" b="1" dirty="0"/>
              <a:t>ENFERMEDAD CARDIOVASCULAR</a:t>
            </a:r>
          </a:p>
        </p:txBody>
      </p:sp>
      <p:sp>
        <p:nvSpPr>
          <p:cNvPr id="382" name="Rectángulo 381"/>
          <p:cNvSpPr/>
          <p:nvPr/>
        </p:nvSpPr>
        <p:spPr>
          <a:xfrm rot="16200000">
            <a:off x="9423158" y="2132534"/>
            <a:ext cx="1117614" cy="187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64632">
              <a:spcBef>
                <a:spcPts val="274"/>
              </a:spcBef>
            </a:pPr>
            <a:r>
              <a:rPr lang="es-ES_tradnl" altLang="es-MX" sz="554" b="1" dirty="0"/>
              <a:t>INSUFICIENCIA RENAL CRÓNICA</a:t>
            </a:r>
          </a:p>
        </p:txBody>
      </p:sp>
      <p:sp>
        <p:nvSpPr>
          <p:cNvPr id="383" name="Rectángulo 382"/>
          <p:cNvSpPr/>
          <p:nvPr/>
        </p:nvSpPr>
        <p:spPr>
          <a:xfrm rot="16200000">
            <a:off x="9475808" y="2507637"/>
            <a:ext cx="367408" cy="187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64632">
              <a:spcBef>
                <a:spcPts val="343"/>
              </a:spcBef>
            </a:pPr>
            <a:r>
              <a:rPr lang="es-ES_tradnl" altLang="es-MX" sz="554" b="1" dirty="0"/>
              <a:t>ASMA</a:t>
            </a:r>
          </a:p>
        </p:txBody>
      </p:sp>
      <p:sp>
        <p:nvSpPr>
          <p:cNvPr id="384" name="Line 36"/>
          <p:cNvSpPr>
            <a:spLocks noChangeShapeType="1"/>
          </p:cNvSpPr>
          <p:nvPr/>
        </p:nvSpPr>
        <p:spPr bwMode="auto">
          <a:xfrm flipH="1">
            <a:off x="8693333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85" name="Line 20"/>
          <p:cNvSpPr>
            <a:spLocks noChangeShapeType="1"/>
          </p:cNvSpPr>
          <p:nvPr/>
        </p:nvSpPr>
        <p:spPr bwMode="auto">
          <a:xfrm flipH="1">
            <a:off x="8202479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86" name="Line 34"/>
          <p:cNvSpPr>
            <a:spLocks noChangeShapeType="1"/>
          </p:cNvSpPr>
          <p:nvPr/>
        </p:nvSpPr>
        <p:spPr bwMode="auto">
          <a:xfrm flipH="1">
            <a:off x="8590875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87" name="Line 20"/>
          <p:cNvSpPr>
            <a:spLocks noChangeShapeType="1"/>
          </p:cNvSpPr>
          <p:nvPr/>
        </p:nvSpPr>
        <p:spPr bwMode="auto">
          <a:xfrm flipH="1">
            <a:off x="8394997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88" name="Line 32"/>
          <p:cNvSpPr>
            <a:spLocks noChangeShapeType="1"/>
          </p:cNvSpPr>
          <p:nvPr/>
        </p:nvSpPr>
        <p:spPr bwMode="auto">
          <a:xfrm flipH="1">
            <a:off x="8793543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89" name="Line 41"/>
          <p:cNvSpPr>
            <a:spLocks noChangeShapeType="1"/>
          </p:cNvSpPr>
          <p:nvPr/>
        </p:nvSpPr>
        <p:spPr bwMode="auto">
          <a:xfrm flipH="1">
            <a:off x="8491517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90" name="Line 30"/>
          <p:cNvSpPr>
            <a:spLocks noChangeShapeType="1"/>
          </p:cNvSpPr>
          <p:nvPr/>
        </p:nvSpPr>
        <p:spPr bwMode="auto">
          <a:xfrm flipH="1">
            <a:off x="8891893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91" name="Rectángulo 390"/>
          <p:cNvSpPr/>
          <p:nvPr/>
        </p:nvSpPr>
        <p:spPr>
          <a:xfrm rot="16200000">
            <a:off x="6505751" y="2093187"/>
            <a:ext cx="1196308" cy="18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>
              <a:spcAft>
                <a:spcPts val="274"/>
              </a:spcAft>
            </a:pPr>
            <a:r>
              <a:rPr lang="es-MX" sz="554" b="1" dirty="0"/>
              <a:t>FIEBRE</a:t>
            </a:r>
          </a:p>
        </p:txBody>
      </p:sp>
      <p:sp>
        <p:nvSpPr>
          <p:cNvPr id="392" name="Rectángulo 391"/>
          <p:cNvSpPr/>
          <p:nvPr/>
        </p:nvSpPr>
        <p:spPr>
          <a:xfrm rot="16200000">
            <a:off x="6943419" y="2098861"/>
            <a:ext cx="1184960" cy="18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>
              <a:spcBef>
                <a:spcPts val="274"/>
              </a:spcBef>
              <a:spcAft>
                <a:spcPts val="274"/>
              </a:spcAft>
            </a:pPr>
            <a:r>
              <a:rPr lang="es-ES_tradnl" altLang="es-MX" sz="554" b="1" dirty="0"/>
              <a:t>CONJUNTIVITIS</a:t>
            </a:r>
          </a:p>
        </p:txBody>
      </p:sp>
      <p:sp>
        <p:nvSpPr>
          <p:cNvPr id="393" name="Rectángulo 392"/>
          <p:cNvSpPr/>
          <p:nvPr/>
        </p:nvSpPr>
        <p:spPr>
          <a:xfrm rot="16200000">
            <a:off x="8155125" y="2103768"/>
            <a:ext cx="1184960" cy="177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>
              <a:spcAft>
                <a:spcPts val="274"/>
              </a:spcAft>
            </a:pPr>
            <a:r>
              <a:rPr lang="es-MX" altLang="es-MX" sz="554" b="1" strike="sngStrike" dirty="0">
                <a:solidFill>
                  <a:srgbClr val="FF0000"/>
                </a:solidFill>
              </a:rPr>
              <a:t>ANOSMIA</a:t>
            </a:r>
          </a:p>
        </p:txBody>
      </p:sp>
      <p:sp>
        <p:nvSpPr>
          <p:cNvPr id="394" name="Rectángulo 393"/>
          <p:cNvSpPr/>
          <p:nvPr/>
        </p:nvSpPr>
        <p:spPr>
          <a:xfrm rot="16200000">
            <a:off x="8255603" y="2098861"/>
            <a:ext cx="1184960" cy="18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>
              <a:spcAft>
                <a:spcPts val="274"/>
              </a:spcAft>
            </a:pPr>
            <a:r>
              <a:rPr lang="es-MX" altLang="es-MX" sz="554" b="1" dirty="0"/>
              <a:t>DISGEUSIA</a:t>
            </a:r>
          </a:p>
        </p:txBody>
      </p:sp>
      <p:sp>
        <p:nvSpPr>
          <p:cNvPr id="395" name="Rectángulo 394"/>
          <p:cNvSpPr/>
          <p:nvPr/>
        </p:nvSpPr>
        <p:spPr>
          <a:xfrm rot="16200000">
            <a:off x="8349506" y="2098861"/>
            <a:ext cx="1184960" cy="18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554" b="1" dirty="0"/>
              <a:t>OTRO</a:t>
            </a:r>
            <a:endParaRPr lang="es-MX" sz="646" dirty="0"/>
          </a:p>
        </p:txBody>
      </p:sp>
      <p:sp>
        <p:nvSpPr>
          <p:cNvPr id="396" name="Line 338"/>
          <p:cNvSpPr>
            <a:spLocks noChangeShapeType="1"/>
          </p:cNvSpPr>
          <p:nvPr/>
        </p:nvSpPr>
        <p:spPr bwMode="auto">
          <a:xfrm flipH="1">
            <a:off x="7926871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97" name="Line 377"/>
          <p:cNvSpPr>
            <a:spLocks noChangeShapeType="1"/>
          </p:cNvSpPr>
          <p:nvPr/>
        </p:nvSpPr>
        <p:spPr bwMode="auto">
          <a:xfrm>
            <a:off x="7316797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98" name="Line 339"/>
          <p:cNvSpPr>
            <a:spLocks noChangeShapeType="1"/>
          </p:cNvSpPr>
          <p:nvPr/>
        </p:nvSpPr>
        <p:spPr bwMode="auto">
          <a:xfrm>
            <a:off x="7406065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399" name="Line 59"/>
          <p:cNvSpPr>
            <a:spLocks noChangeShapeType="1"/>
          </p:cNvSpPr>
          <p:nvPr/>
        </p:nvSpPr>
        <p:spPr bwMode="auto">
          <a:xfrm>
            <a:off x="7144191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00" name="Line 377"/>
          <p:cNvSpPr>
            <a:spLocks noChangeShapeType="1"/>
          </p:cNvSpPr>
          <p:nvPr/>
        </p:nvSpPr>
        <p:spPr bwMode="auto">
          <a:xfrm>
            <a:off x="7230204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01" name="Line 377"/>
          <p:cNvSpPr>
            <a:spLocks noChangeShapeType="1"/>
          </p:cNvSpPr>
          <p:nvPr/>
        </p:nvSpPr>
        <p:spPr bwMode="auto">
          <a:xfrm flipH="1">
            <a:off x="7663477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02" name="Line 339"/>
          <p:cNvSpPr>
            <a:spLocks noChangeShapeType="1"/>
          </p:cNvSpPr>
          <p:nvPr/>
        </p:nvSpPr>
        <p:spPr bwMode="auto">
          <a:xfrm flipH="1">
            <a:off x="7748416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03" name="Line 59"/>
          <p:cNvSpPr>
            <a:spLocks noChangeShapeType="1"/>
          </p:cNvSpPr>
          <p:nvPr/>
        </p:nvSpPr>
        <p:spPr bwMode="auto">
          <a:xfrm flipH="1">
            <a:off x="7496127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04" name="Line 377"/>
          <p:cNvSpPr>
            <a:spLocks noChangeShapeType="1"/>
          </p:cNvSpPr>
          <p:nvPr/>
        </p:nvSpPr>
        <p:spPr bwMode="auto">
          <a:xfrm flipH="1">
            <a:off x="7577811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grpSp>
        <p:nvGrpSpPr>
          <p:cNvPr id="405" name="Grupo 404"/>
          <p:cNvGrpSpPr/>
          <p:nvPr/>
        </p:nvGrpSpPr>
        <p:grpSpPr>
          <a:xfrm>
            <a:off x="8255678" y="1600094"/>
            <a:ext cx="381727" cy="1184961"/>
            <a:chOff x="8196543" y="1775851"/>
            <a:chExt cx="386521" cy="1283708"/>
          </a:xfrm>
        </p:grpSpPr>
        <p:sp>
          <p:nvSpPr>
            <p:cNvPr id="406" name="Rectángulo 405"/>
            <p:cNvSpPr/>
            <p:nvPr/>
          </p:nvSpPr>
          <p:spPr>
            <a:xfrm rot="16200000">
              <a:off x="8267453" y="2743947"/>
              <a:ext cx="441441" cy="1897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64632"/>
              <a:r>
                <a:rPr lang="es-ES_tradnl" altLang="es-MX" sz="554" b="1" dirty="0"/>
                <a:t>DISNEA</a:t>
              </a:r>
            </a:p>
          </p:txBody>
        </p:sp>
        <p:sp>
          <p:nvSpPr>
            <p:cNvPr id="407" name="Rectángulo 406"/>
            <p:cNvSpPr/>
            <p:nvPr/>
          </p:nvSpPr>
          <p:spPr>
            <a:xfrm rot="16200000">
              <a:off x="7751045" y="2327783"/>
              <a:ext cx="1283707" cy="1798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altLang="es-MX" sz="554" b="1" strike="sngStrike" dirty="0">
                  <a:solidFill>
                    <a:srgbClr val="FF0000"/>
                  </a:solidFill>
                </a:rPr>
                <a:t>POLIPNEA</a:t>
              </a:r>
              <a:endParaRPr lang="es-MX" sz="554" strike="sngStrike" dirty="0">
                <a:solidFill>
                  <a:srgbClr val="FF0000"/>
                </a:solidFill>
              </a:endParaRPr>
            </a:p>
          </p:txBody>
        </p:sp>
        <p:sp>
          <p:nvSpPr>
            <p:cNvPr id="408" name="Rectángulo 407"/>
            <p:cNvSpPr/>
            <p:nvPr/>
          </p:nvSpPr>
          <p:spPr>
            <a:xfrm rot="16200000">
              <a:off x="7649580" y="2322815"/>
              <a:ext cx="1283707" cy="1897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64632">
                <a:spcAft>
                  <a:spcPts val="274"/>
                </a:spcAft>
              </a:pPr>
              <a:r>
                <a:rPr lang="es-ES_tradnl" altLang="es-MX" sz="554" b="1" dirty="0"/>
                <a:t>DOLOR TORÁCICO</a:t>
              </a:r>
            </a:p>
          </p:txBody>
        </p:sp>
      </p:grpSp>
      <p:sp>
        <p:nvSpPr>
          <p:cNvPr id="409" name="Rectángulo 408"/>
          <p:cNvSpPr/>
          <p:nvPr/>
        </p:nvSpPr>
        <p:spPr>
          <a:xfrm rot="16200000">
            <a:off x="7475083" y="2103768"/>
            <a:ext cx="1184960" cy="177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/>
            <a:r>
              <a:rPr lang="es-ES_tradnl" altLang="es-MX" sz="550" b="1" dirty="0">
                <a:solidFill>
                  <a:srgbClr val="FF0000"/>
                </a:solidFill>
              </a:rPr>
              <a:t>DIARREA Y </a:t>
            </a:r>
            <a:r>
              <a:rPr lang="es-ES_tradnl" altLang="es-MX" sz="554" b="1" dirty="0" smtClean="0"/>
              <a:t>VÓMITO</a:t>
            </a:r>
            <a:endParaRPr lang="es-ES_tradnl" altLang="es-MX" sz="554" b="1" dirty="0"/>
          </a:p>
        </p:txBody>
      </p:sp>
      <p:sp>
        <p:nvSpPr>
          <p:cNvPr id="410" name="Rectángulo 409"/>
          <p:cNvSpPr/>
          <p:nvPr/>
        </p:nvSpPr>
        <p:spPr>
          <a:xfrm rot="16200000">
            <a:off x="7662265" y="2103768"/>
            <a:ext cx="1184960" cy="177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/>
            <a:r>
              <a:rPr lang="es-ES_tradnl" altLang="es-MX" sz="554" b="1" strike="sngStrike" dirty="0">
                <a:solidFill>
                  <a:srgbClr val="FF0000"/>
                </a:solidFill>
              </a:rPr>
              <a:t>DOLOR ABDOMINAL</a:t>
            </a:r>
          </a:p>
        </p:txBody>
      </p:sp>
      <p:sp>
        <p:nvSpPr>
          <p:cNvPr id="411" name="Rectángulo 410"/>
          <p:cNvSpPr/>
          <p:nvPr/>
        </p:nvSpPr>
        <p:spPr>
          <a:xfrm rot="16200000">
            <a:off x="7569303" y="2103768"/>
            <a:ext cx="1184960" cy="177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>
              <a:spcAft>
                <a:spcPts val="274"/>
              </a:spcAft>
            </a:pPr>
            <a:r>
              <a:rPr lang="es-MX" sz="554" b="1" strike="sngStrike" dirty="0">
                <a:solidFill>
                  <a:srgbClr val="FF0000"/>
                </a:solidFill>
              </a:rPr>
              <a:t>DIARREA</a:t>
            </a:r>
          </a:p>
        </p:txBody>
      </p:sp>
      <p:sp>
        <p:nvSpPr>
          <p:cNvPr id="412" name="Rectángulo 411"/>
          <p:cNvSpPr/>
          <p:nvPr/>
        </p:nvSpPr>
        <p:spPr>
          <a:xfrm rot="16200000">
            <a:off x="7340383" y="2054997"/>
            <a:ext cx="1272688" cy="18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/>
            <a:r>
              <a:rPr lang="es-MX" altLang="es-MX" sz="554" b="1" dirty="0"/>
              <a:t>ATAQUE AL ESTADO GENERAL</a:t>
            </a:r>
          </a:p>
        </p:txBody>
      </p:sp>
      <p:sp>
        <p:nvSpPr>
          <p:cNvPr id="413" name="Rectángulo 412"/>
          <p:cNvSpPr/>
          <p:nvPr/>
        </p:nvSpPr>
        <p:spPr>
          <a:xfrm rot="16200000">
            <a:off x="7022765" y="2093187"/>
            <a:ext cx="1196308" cy="18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>
              <a:spcAft>
                <a:spcPts val="274"/>
              </a:spcAft>
            </a:pPr>
            <a:r>
              <a:rPr lang="es-ES_tradnl" altLang="es-MX" sz="554" b="1" dirty="0"/>
              <a:t>TOS</a:t>
            </a:r>
          </a:p>
        </p:txBody>
      </p:sp>
      <p:sp>
        <p:nvSpPr>
          <p:cNvPr id="414" name="Rectángulo 413"/>
          <p:cNvSpPr/>
          <p:nvPr/>
        </p:nvSpPr>
        <p:spPr>
          <a:xfrm rot="16200000">
            <a:off x="7487176" y="2470768"/>
            <a:ext cx="441146" cy="187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64632"/>
            <a:r>
              <a:rPr lang="es-MX" altLang="es-MX" sz="554" b="1" dirty="0"/>
              <a:t>CEFALEA</a:t>
            </a:r>
          </a:p>
        </p:txBody>
      </p:sp>
      <p:sp>
        <p:nvSpPr>
          <p:cNvPr id="415" name="Rectángulo 414"/>
          <p:cNvSpPr/>
          <p:nvPr/>
        </p:nvSpPr>
        <p:spPr>
          <a:xfrm rot="16200000">
            <a:off x="7199465" y="2098861"/>
            <a:ext cx="1184960" cy="18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>
              <a:spcAft>
                <a:spcPts val="274"/>
              </a:spcAft>
            </a:pPr>
            <a:r>
              <a:rPr lang="es-MX" sz="554" b="1" dirty="0"/>
              <a:t>MIALGIAS</a:t>
            </a:r>
          </a:p>
        </p:txBody>
      </p:sp>
      <p:sp>
        <p:nvSpPr>
          <p:cNvPr id="416" name="Rectángulo 415"/>
          <p:cNvSpPr/>
          <p:nvPr/>
        </p:nvSpPr>
        <p:spPr>
          <a:xfrm rot="16200000">
            <a:off x="7292096" y="2098861"/>
            <a:ext cx="1184960" cy="18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>
              <a:spcAft>
                <a:spcPts val="274"/>
              </a:spcAft>
            </a:pPr>
            <a:r>
              <a:rPr lang="es-ES_tradnl" altLang="es-MX" sz="554" b="1" dirty="0"/>
              <a:t>ARTRALGIAS</a:t>
            </a:r>
          </a:p>
        </p:txBody>
      </p:sp>
      <p:sp>
        <p:nvSpPr>
          <p:cNvPr id="417" name="Rectángulo 416"/>
          <p:cNvSpPr/>
          <p:nvPr/>
        </p:nvSpPr>
        <p:spPr>
          <a:xfrm rot="16200000">
            <a:off x="6680825" y="2103768"/>
            <a:ext cx="1184960" cy="177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>
              <a:spcAft>
                <a:spcPts val="274"/>
              </a:spcAft>
            </a:pPr>
            <a:r>
              <a:rPr lang="es-MX" altLang="es-MX" sz="554" b="1" strike="sngStrike" dirty="0">
                <a:solidFill>
                  <a:srgbClr val="FF0000"/>
                </a:solidFill>
              </a:rPr>
              <a:t>IRRITABILIDAD</a:t>
            </a:r>
            <a:endParaRPr lang="es-ES_tradnl" altLang="es-MX" sz="554" b="1" strike="sngStrike" dirty="0">
              <a:solidFill>
                <a:srgbClr val="FF0000"/>
              </a:solidFill>
            </a:endParaRPr>
          </a:p>
        </p:txBody>
      </p:sp>
      <p:sp>
        <p:nvSpPr>
          <p:cNvPr id="418" name="Rectángulo 417"/>
          <p:cNvSpPr/>
          <p:nvPr/>
        </p:nvSpPr>
        <p:spPr>
          <a:xfrm rot="16200000">
            <a:off x="6597331" y="2098861"/>
            <a:ext cx="1184960" cy="18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/>
            <a:r>
              <a:rPr lang="es-MX" altLang="es-MX" sz="554" b="1" dirty="0"/>
              <a:t>ESCALOFRÍOS</a:t>
            </a:r>
          </a:p>
        </p:txBody>
      </p:sp>
      <p:sp>
        <p:nvSpPr>
          <p:cNvPr id="419" name="Rectángulo 418"/>
          <p:cNvSpPr/>
          <p:nvPr/>
        </p:nvSpPr>
        <p:spPr>
          <a:xfrm rot="16200000">
            <a:off x="6769073" y="2098861"/>
            <a:ext cx="1184960" cy="18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/>
            <a:r>
              <a:rPr lang="es-ES_tradnl" altLang="es-MX" sz="554" b="1" dirty="0"/>
              <a:t>ODINOFAGIA</a:t>
            </a:r>
          </a:p>
        </p:txBody>
      </p:sp>
      <p:sp>
        <p:nvSpPr>
          <p:cNvPr id="420" name="Line 339"/>
          <p:cNvSpPr>
            <a:spLocks noChangeShapeType="1"/>
          </p:cNvSpPr>
          <p:nvPr/>
        </p:nvSpPr>
        <p:spPr bwMode="auto">
          <a:xfrm flipH="1">
            <a:off x="7840266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21" name="Rectángulo 420"/>
          <p:cNvSpPr/>
          <p:nvPr/>
        </p:nvSpPr>
        <p:spPr>
          <a:xfrm rot="16200000">
            <a:off x="6860335" y="2098861"/>
            <a:ext cx="1184960" cy="18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/>
            <a:r>
              <a:rPr lang="es-ES_tradnl" altLang="es-MX" sz="554" b="1" dirty="0"/>
              <a:t>RINORREA</a:t>
            </a:r>
          </a:p>
        </p:txBody>
      </p:sp>
      <p:sp>
        <p:nvSpPr>
          <p:cNvPr id="422" name="Line 338"/>
          <p:cNvSpPr>
            <a:spLocks noChangeShapeType="1"/>
          </p:cNvSpPr>
          <p:nvPr/>
        </p:nvSpPr>
        <p:spPr bwMode="auto">
          <a:xfrm flipH="1">
            <a:off x="8014988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23" name="Line 338"/>
          <p:cNvSpPr>
            <a:spLocks noChangeShapeType="1"/>
          </p:cNvSpPr>
          <p:nvPr/>
        </p:nvSpPr>
        <p:spPr bwMode="auto">
          <a:xfrm flipH="1">
            <a:off x="8103144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24" name="Line 20"/>
          <p:cNvSpPr>
            <a:spLocks noChangeShapeType="1"/>
          </p:cNvSpPr>
          <p:nvPr/>
        </p:nvSpPr>
        <p:spPr bwMode="auto">
          <a:xfrm flipH="1">
            <a:off x="8297261" y="1382245"/>
            <a:ext cx="0" cy="46955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25" name="Rectángulo 424"/>
          <p:cNvSpPr/>
          <p:nvPr/>
        </p:nvSpPr>
        <p:spPr>
          <a:xfrm rot="16200000">
            <a:off x="8055482" y="2103768"/>
            <a:ext cx="1184960" cy="177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>
              <a:spcBef>
                <a:spcPts val="274"/>
              </a:spcBef>
              <a:spcAft>
                <a:spcPts val="274"/>
              </a:spcAft>
            </a:pPr>
            <a:r>
              <a:rPr lang="es-ES_tradnl" altLang="es-MX" sz="554" b="1" strike="sngStrike" dirty="0">
                <a:solidFill>
                  <a:srgbClr val="FF0000"/>
                </a:solidFill>
              </a:rPr>
              <a:t>CIANOSIS</a:t>
            </a:r>
          </a:p>
        </p:txBody>
      </p:sp>
      <p:sp>
        <p:nvSpPr>
          <p:cNvPr id="426" name="Line 30"/>
          <p:cNvSpPr>
            <a:spLocks noChangeShapeType="1"/>
          </p:cNvSpPr>
          <p:nvPr/>
        </p:nvSpPr>
        <p:spPr bwMode="auto">
          <a:xfrm>
            <a:off x="9096019" y="1485160"/>
            <a:ext cx="0" cy="4585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27" name="Line 30"/>
          <p:cNvSpPr>
            <a:spLocks noChangeShapeType="1"/>
          </p:cNvSpPr>
          <p:nvPr/>
        </p:nvSpPr>
        <p:spPr bwMode="auto">
          <a:xfrm>
            <a:off x="9402337" y="1485160"/>
            <a:ext cx="0" cy="4585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28" name="Rectángulo 427"/>
          <p:cNvSpPr/>
          <p:nvPr/>
        </p:nvSpPr>
        <p:spPr>
          <a:xfrm rot="16200000">
            <a:off x="9431656" y="2353671"/>
            <a:ext cx="675339" cy="18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/>
            <a:r>
              <a:rPr lang="es-MX" altLang="es-MX" sz="554" b="1" dirty="0"/>
              <a:t>EPOC</a:t>
            </a:r>
          </a:p>
        </p:txBody>
      </p:sp>
      <p:sp>
        <p:nvSpPr>
          <p:cNvPr id="429" name="Line 30"/>
          <p:cNvSpPr>
            <a:spLocks noChangeShapeType="1"/>
          </p:cNvSpPr>
          <p:nvPr/>
        </p:nvSpPr>
        <p:spPr bwMode="auto">
          <a:xfrm>
            <a:off x="9202713" y="1485160"/>
            <a:ext cx="0" cy="4585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30" name="Line 30"/>
          <p:cNvSpPr>
            <a:spLocks noChangeShapeType="1"/>
          </p:cNvSpPr>
          <p:nvPr/>
        </p:nvSpPr>
        <p:spPr bwMode="auto">
          <a:xfrm>
            <a:off x="9304768" y="1485160"/>
            <a:ext cx="0" cy="4585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31" name="Rectángulo 430"/>
          <p:cNvSpPr/>
          <p:nvPr/>
        </p:nvSpPr>
        <p:spPr>
          <a:xfrm rot="16200000">
            <a:off x="9008454" y="2444318"/>
            <a:ext cx="494046" cy="187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64632">
              <a:spcBef>
                <a:spcPts val="274"/>
              </a:spcBef>
            </a:pPr>
            <a:r>
              <a:rPr lang="es-ES_tradnl" altLang="es-MX" sz="554" b="1" dirty="0"/>
              <a:t>OBESIDAD</a:t>
            </a:r>
          </a:p>
        </p:txBody>
      </p:sp>
      <p:sp>
        <p:nvSpPr>
          <p:cNvPr id="432" name="Line 338"/>
          <p:cNvSpPr>
            <a:spLocks noChangeShapeType="1"/>
          </p:cNvSpPr>
          <p:nvPr/>
        </p:nvSpPr>
        <p:spPr bwMode="auto">
          <a:xfrm>
            <a:off x="10028126" y="1485160"/>
            <a:ext cx="0" cy="4585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>
              <a:solidFill>
                <a:srgbClr val="FF0000"/>
              </a:solidFill>
            </a:endParaRPr>
          </a:p>
        </p:txBody>
      </p:sp>
      <p:sp>
        <p:nvSpPr>
          <p:cNvPr id="433" name="Line 59"/>
          <p:cNvSpPr>
            <a:spLocks noChangeShapeType="1"/>
          </p:cNvSpPr>
          <p:nvPr/>
        </p:nvSpPr>
        <p:spPr bwMode="auto">
          <a:xfrm>
            <a:off x="10131264" y="1485160"/>
            <a:ext cx="0" cy="4585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>
              <a:solidFill>
                <a:srgbClr val="FF0000"/>
              </a:solidFill>
            </a:endParaRPr>
          </a:p>
        </p:txBody>
      </p:sp>
      <p:sp>
        <p:nvSpPr>
          <p:cNvPr id="434" name="Rectángulo 433"/>
          <p:cNvSpPr/>
          <p:nvPr/>
        </p:nvSpPr>
        <p:spPr>
          <a:xfrm rot="16200000">
            <a:off x="9571445" y="2183125"/>
            <a:ext cx="1016432" cy="187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64632"/>
            <a:r>
              <a:rPr lang="es-ES_tradnl" altLang="es-MX" sz="554" b="1" dirty="0"/>
              <a:t>TABAQUISMO</a:t>
            </a:r>
          </a:p>
        </p:txBody>
      </p:sp>
      <p:sp>
        <p:nvSpPr>
          <p:cNvPr id="435" name="Rectángulo 434"/>
          <p:cNvSpPr/>
          <p:nvPr/>
        </p:nvSpPr>
        <p:spPr>
          <a:xfrm rot="16200000">
            <a:off x="9955107" y="2460348"/>
            <a:ext cx="461986" cy="187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64632">
              <a:spcBef>
                <a:spcPts val="274"/>
              </a:spcBef>
            </a:pPr>
            <a:r>
              <a:rPr lang="es-ES_tradnl" altLang="es-MX" sz="554" b="1" dirty="0"/>
              <a:t>VIH/SIDA</a:t>
            </a:r>
          </a:p>
        </p:txBody>
      </p:sp>
      <p:sp>
        <p:nvSpPr>
          <p:cNvPr id="436" name="Rectángulo 435"/>
          <p:cNvSpPr/>
          <p:nvPr/>
        </p:nvSpPr>
        <p:spPr>
          <a:xfrm rot="16200000">
            <a:off x="10085339" y="2479584"/>
            <a:ext cx="423514" cy="187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64632">
              <a:spcBef>
                <a:spcPts val="274"/>
              </a:spcBef>
            </a:pPr>
            <a:r>
              <a:rPr lang="es-ES_tradnl" altLang="es-MX" sz="554" b="1" dirty="0"/>
              <a:t>CÁNCER</a:t>
            </a:r>
          </a:p>
        </p:txBody>
      </p:sp>
      <p:sp>
        <p:nvSpPr>
          <p:cNvPr id="437" name="Rectángulo 436"/>
          <p:cNvSpPr/>
          <p:nvPr/>
        </p:nvSpPr>
        <p:spPr>
          <a:xfrm rot="16200000">
            <a:off x="10213063" y="2513247"/>
            <a:ext cx="356188" cy="187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64632">
              <a:spcBef>
                <a:spcPts val="274"/>
              </a:spcBef>
            </a:pPr>
            <a:r>
              <a:rPr lang="es-ES_tradnl" altLang="es-MX" sz="554" b="1" dirty="0"/>
              <a:t>OTRO</a:t>
            </a:r>
          </a:p>
        </p:txBody>
      </p:sp>
      <p:sp>
        <p:nvSpPr>
          <p:cNvPr id="438" name="Line 338"/>
          <p:cNvSpPr>
            <a:spLocks noChangeShapeType="1"/>
          </p:cNvSpPr>
          <p:nvPr/>
        </p:nvSpPr>
        <p:spPr bwMode="auto">
          <a:xfrm>
            <a:off x="10236891" y="1485160"/>
            <a:ext cx="0" cy="4585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>
              <a:solidFill>
                <a:srgbClr val="FF0000"/>
              </a:solidFill>
            </a:endParaRPr>
          </a:p>
        </p:txBody>
      </p:sp>
      <p:sp>
        <p:nvSpPr>
          <p:cNvPr id="439" name="Line 59"/>
          <p:cNvSpPr>
            <a:spLocks noChangeShapeType="1"/>
          </p:cNvSpPr>
          <p:nvPr/>
        </p:nvSpPr>
        <p:spPr bwMode="auto">
          <a:xfrm>
            <a:off x="10340029" y="1485160"/>
            <a:ext cx="0" cy="4585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>
              <a:solidFill>
                <a:srgbClr val="FF0000"/>
              </a:solidFill>
            </a:endParaRPr>
          </a:p>
        </p:txBody>
      </p:sp>
      <p:sp>
        <p:nvSpPr>
          <p:cNvPr id="440" name="CuadroTexto 439"/>
          <p:cNvSpPr txBox="1"/>
          <p:nvPr/>
        </p:nvSpPr>
        <p:spPr>
          <a:xfrm>
            <a:off x="148660" y="6054452"/>
            <a:ext cx="11773155" cy="820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 DERECHOHABIENCIA: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.IMSS,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.ISSSTE,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.INSABI/SPSS,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.PEMEX,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.SEDENA,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.SEMAR,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.IMSS-BIENESTAR,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.GOBIERNO ESTATAL,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.SEGURO PRIVADO,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.ISFAM,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88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.OTRA,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99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.SE IGANORA,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.NINGUNA</a:t>
            </a:r>
            <a:endParaRPr lang="es-MX" sz="415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 CLAVE DE EDAD: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.DÍAS,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.MESES,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.AÑOS </a:t>
            </a:r>
          </a:p>
          <a:p>
            <a:pPr algn="just"/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 SEXO: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.HOMBRE,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.MUJER,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.ITERSEXUAL,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.SE IGNORA,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.NO ESPECIFICADO</a:t>
            </a:r>
          </a:p>
          <a:p>
            <a:pPr marL="83529" indent="-83529" algn="just"/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 ORIENTACIÓN OTROS TEMAS DE SALUD: 1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.DEPRESIÓN,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.ANSIEDAD,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.ADICCIONES,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.OTRO PROBLEMA DE SALUD MENTAL,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.VACUNACIÓN,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.ESTIMULACIÓN TEMPRANA,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.ENFERMEDADES CRÓNICAS,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.INFECCIONES DE TRASMISIÓN SEXUAL,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.EMBARAZO,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.VIOLENCIA FAMILIAR,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.ABUSO SEXUAL,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.CÁNCER DE MAMA,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13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.ANTICONCEPCIÓN DE EMERGENCIA,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14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.ENFERMEDADES DIARREICAS O RESPIRATORIAS EN MENORES DE 5 AÑOS,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.NUTRICIÓN,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88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.OTRO.</a:t>
            </a:r>
            <a:endParaRPr lang="es-MX" sz="415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83529" indent="-83529" algn="just"/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 OTROS PROBLEMAS DE SALUD: 1.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LEPRA,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.TUBERCULOSIS,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.BRUCELOSIS,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.TAENOSIS/CISTICERCOSIS,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.PLANIFICACIÓN FAMILIAR,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.APOYO PSICOEMOCIONAL POR VIOLENCIA DE GÉNERO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7.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ASMA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8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.EPOC,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9.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DERMATITIS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10.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EPILEPSIA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11.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VIH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12.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IVU PERSISTENTE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13.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UROLITIASIS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14.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REFLUJO GASTROESOFAGICO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15.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MIGRAÑA,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16.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NUTRICIÓN,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17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.CÁNCER DE MAMA,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18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.CÁNCER CERVICOUTERINO,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.POSTVACUNACIÓN COVID-19,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88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.OTRO</a:t>
            </a:r>
          </a:p>
          <a:p>
            <a:pPr marL="83529" indent="-83529" algn="just"/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6. MONITOREO A DISTANCIA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.AMBULATORIO,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.HOSPITALARIO,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.DOMICILIARIO</a:t>
            </a:r>
          </a:p>
          <a:p>
            <a:pPr marL="83529" indent="-83529" algn="just"/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7. INTERCONSULTA A DISTANCIA COVID-19: </a:t>
            </a:r>
            <a:r>
              <a:rPr lang="pt-BR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</a:t>
            </a:r>
            <a:r>
              <a:rPr lang="pt-BR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MÉDICO GENERAL - MÉDICO ESPECIALISTA, </a:t>
            </a:r>
            <a:r>
              <a:rPr lang="pt-BR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pt-BR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.MÉDICO PASANTE - MÉDICO ESPECIALISTA, </a:t>
            </a:r>
            <a:r>
              <a:rPr lang="pt-BR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pt-BR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.ENFERMERA - MÉDICO GENERAL, </a:t>
            </a:r>
            <a:r>
              <a:rPr lang="pt-BR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r>
              <a:rPr lang="pt-BR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.MÉDICO GENERAL - MÉDICO GENERAL CON MAS EXPERIENCIA, </a:t>
            </a:r>
            <a:r>
              <a:rPr lang="pt-BR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pt-BR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.MÉDICO ESPECIALISTA - MÉDICO ESPECIALISTA, </a:t>
            </a:r>
            <a:r>
              <a:rPr lang="pt-BR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  <a:r>
              <a:rPr lang="pt-BR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.MÉDICO GENERAL - NUTRIÓLOGO, </a:t>
            </a:r>
            <a:r>
              <a:rPr lang="pt-BR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pt-BR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.MÉDICO – PSICÓLOGO</a:t>
            </a:r>
          </a:p>
          <a:p>
            <a:pPr marL="83529" indent="-83529" algn="just"/>
            <a:r>
              <a:rPr lang="pt-BR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8. PASE DE VISITA A DISTANCIA</a:t>
            </a:r>
            <a:r>
              <a:rPr lang="pt-BR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pt-BR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pt-BR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.ENTRE PERSONALES DE LA SALUD, </a:t>
            </a:r>
            <a:r>
              <a:rPr lang="pt-BR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pt-BR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PROFESIONAL DE LA SALUD-FAMILIAR, </a:t>
            </a:r>
            <a:r>
              <a:rPr lang="pt-BR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pt-BR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.PACIENTE-FAMILIAR</a:t>
            </a:r>
          </a:p>
          <a:p>
            <a:pPr marL="83529" indent="-83529" algn="just"/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9. REFERIDO A: 1.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UNIDAD DE SALUD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2.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URGENCIAS,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.HOSPITAL 2 NIVEL, </a:t>
            </a:r>
            <a:r>
              <a:rPr lang="es-MX" sz="415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.HOSPITAL 3 NIVEL (INSTITUTO DE SALUD U HOSPITAL DE ALTA ESPECIALIDAD), </a:t>
            </a:r>
            <a:r>
              <a:rPr lang="es-MX" sz="415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es-MX" sz="41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.UNEMES, </a:t>
            </a:r>
            <a:r>
              <a:rPr lang="es-MX" sz="415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  <a:r>
              <a:rPr lang="es-MX" sz="41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.UNIDAD </a:t>
            </a:r>
            <a:r>
              <a:rPr lang="es-MX" sz="41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PSIQUATRICA Y DE SALUD MENTAL, </a:t>
            </a:r>
            <a:r>
              <a:rPr lang="es-MX" sz="415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8.</a:t>
            </a:r>
            <a:r>
              <a:rPr lang="es-MX" sz="415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OTRA</a:t>
            </a:r>
          </a:p>
          <a:p>
            <a:pPr marL="83529" indent="-83529" algn="just"/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10. ESPECIALIDAD: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.ALERGÓLOGO,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.ANESTESIÓLOGO,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.ANGIÓLOGO,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.CARDIÓLOGO,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.CIRUJANO,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.DERMATÓLOGO,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.ENDOCRINÓLOGO,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.EPIDEMIÓLOGO,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.GASTROENTERÓLOGO,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.GERIATRA,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.GINECOOBSTÉTRA,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.HEMATÓLOGO,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13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.INFECTÓLOGO,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14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.INMUNÓLOGO,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.INTERNISTA,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.MEDICINA CRÍTICA,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17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.NEFRÓLOGO,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18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.NEONATÓLOGO,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.NEUMÓLOGO,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.NEUROCIRUJANO,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21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.NEURÓLOGO,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22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.OFTALMÓLOGO,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23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.ONCÓLOGO,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24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.ORTOPEDISTA,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.OTORRINOLARINGÓLOGO,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26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.PEDIATRA,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27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.PROCTÓLOGO,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28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.REUMATÓLOGO,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29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.TERAPISTA,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30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.TRAUMATÓLOGO,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31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.URGENCIÓLOGO, </a:t>
            </a:r>
            <a:r>
              <a:rPr lang="es-MX" sz="42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32</a:t>
            </a:r>
            <a:r>
              <a:rPr lang="es-MX" sz="42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.URÓLOGO, </a:t>
            </a:r>
            <a:r>
              <a:rPr lang="es-MX" sz="42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88</a:t>
            </a:r>
            <a:r>
              <a:rPr lang="es-MX" sz="42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.OTROS</a:t>
            </a:r>
            <a:endParaRPr lang="pt-BR" sz="42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41" name="Line 103"/>
          <p:cNvSpPr>
            <a:spLocks noChangeShapeType="1"/>
          </p:cNvSpPr>
          <p:nvPr/>
        </p:nvSpPr>
        <p:spPr bwMode="auto">
          <a:xfrm>
            <a:off x="181542" y="3736767"/>
            <a:ext cx="11761496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42" name="Text Box 368"/>
          <p:cNvSpPr txBox="1">
            <a:spLocks noChangeArrowheads="1"/>
          </p:cNvSpPr>
          <p:nvPr/>
        </p:nvSpPr>
        <p:spPr bwMode="auto">
          <a:xfrm>
            <a:off x="378656" y="3245126"/>
            <a:ext cx="1887672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CURP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Nombre (Nombre(s), Primer Apellido, Segundo Apellido)</a:t>
            </a:r>
          </a:p>
        </p:txBody>
      </p:sp>
      <p:cxnSp>
        <p:nvCxnSpPr>
          <p:cNvPr id="443" name="Conector recto 442"/>
          <p:cNvCxnSpPr/>
          <p:nvPr/>
        </p:nvCxnSpPr>
        <p:spPr bwMode="auto">
          <a:xfrm>
            <a:off x="444379" y="3492028"/>
            <a:ext cx="237754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4" name="Text Box 368"/>
          <p:cNvSpPr txBox="1">
            <a:spLocks noChangeArrowheads="1"/>
          </p:cNvSpPr>
          <p:nvPr/>
        </p:nvSpPr>
        <p:spPr bwMode="auto">
          <a:xfrm>
            <a:off x="2069037" y="3233403"/>
            <a:ext cx="1887672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Fecha de nacimiento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Entidad de nacimiento</a:t>
            </a:r>
          </a:p>
        </p:txBody>
      </p:sp>
      <p:sp>
        <p:nvSpPr>
          <p:cNvPr id="445" name="Text Box 368"/>
          <p:cNvSpPr txBox="1">
            <a:spLocks noChangeArrowheads="1"/>
          </p:cNvSpPr>
          <p:nvPr/>
        </p:nvSpPr>
        <p:spPr bwMode="auto">
          <a:xfrm>
            <a:off x="3318497" y="3236333"/>
            <a:ext cx="1161430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Calle y número (Exterior/Interior)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Colonia y Localidad</a:t>
            </a:r>
          </a:p>
        </p:txBody>
      </p:sp>
      <p:sp>
        <p:nvSpPr>
          <p:cNvPr id="446" name="Text Box 368"/>
          <p:cNvSpPr txBox="1">
            <a:spLocks noChangeArrowheads="1"/>
          </p:cNvSpPr>
          <p:nvPr/>
        </p:nvSpPr>
        <p:spPr bwMode="auto">
          <a:xfrm>
            <a:off x="4343831" y="3246357"/>
            <a:ext cx="1091040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Municipio y Entidad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Teléfono</a:t>
            </a:r>
          </a:p>
        </p:txBody>
      </p:sp>
      <p:cxnSp>
        <p:nvCxnSpPr>
          <p:cNvPr id="447" name="Conector recto 446"/>
          <p:cNvCxnSpPr/>
          <p:nvPr/>
        </p:nvCxnSpPr>
        <p:spPr bwMode="auto">
          <a:xfrm>
            <a:off x="3388072" y="3492030"/>
            <a:ext cx="208298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8" name="Line 103"/>
          <p:cNvSpPr>
            <a:spLocks noChangeShapeType="1"/>
          </p:cNvSpPr>
          <p:nvPr/>
        </p:nvSpPr>
        <p:spPr bwMode="auto">
          <a:xfrm>
            <a:off x="181496" y="4197591"/>
            <a:ext cx="11761496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49" name="Text Box 368"/>
          <p:cNvSpPr txBox="1">
            <a:spLocks noChangeArrowheads="1"/>
          </p:cNvSpPr>
          <p:nvPr/>
        </p:nvSpPr>
        <p:spPr bwMode="auto">
          <a:xfrm>
            <a:off x="378610" y="3707417"/>
            <a:ext cx="1887672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CURP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Nombre (Nombre(s), Primer Apellido, Segundo Apellido)</a:t>
            </a:r>
          </a:p>
        </p:txBody>
      </p:sp>
      <p:cxnSp>
        <p:nvCxnSpPr>
          <p:cNvPr id="450" name="Conector recto 449"/>
          <p:cNvCxnSpPr/>
          <p:nvPr/>
        </p:nvCxnSpPr>
        <p:spPr bwMode="auto">
          <a:xfrm>
            <a:off x="444379" y="3952853"/>
            <a:ext cx="237754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1" name="Text Box 368"/>
          <p:cNvSpPr txBox="1">
            <a:spLocks noChangeArrowheads="1"/>
          </p:cNvSpPr>
          <p:nvPr/>
        </p:nvSpPr>
        <p:spPr bwMode="auto">
          <a:xfrm>
            <a:off x="2068992" y="3694228"/>
            <a:ext cx="1887672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Fecha de nacimiento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Entidad de nacimiento</a:t>
            </a:r>
          </a:p>
        </p:txBody>
      </p:sp>
      <p:sp>
        <p:nvSpPr>
          <p:cNvPr id="452" name="Text Box 368"/>
          <p:cNvSpPr txBox="1">
            <a:spLocks noChangeArrowheads="1"/>
          </p:cNvSpPr>
          <p:nvPr/>
        </p:nvSpPr>
        <p:spPr bwMode="auto">
          <a:xfrm>
            <a:off x="3318451" y="3697158"/>
            <a:ext cx="1161430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Calle y número (Exterior/Interior)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Colonia y Localidad</a:t>
            </a:r>
          </a:p>
        </p:txBody>
      </p:sp>
      <p:sp>
        <p:nvSpPr>
          <p:cNvPr id="453" name="Text Box 368"/>
          <p:cNvSpPr txBox="1">
            <a:spLocks noChangeArrowheads="1"/>
          </p:cNvSpPr>
          <p:nvPr/>
        </p:nvSpPr>
        <p:spPr bwMode="auto">
          <a:xfrm>
            <a:off x="4343786" y="3707182"/>
            <a:ext cx="1091040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Municipio y Entidad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Teléfono</a:t>
            </a:r>
          </a:p>
        </p:txBody>
      </p:sp>
      <p:cxnSp>
        <p:nvCxnSpPr>
          <p:cNvPr id="454" name="Conector recto 453"/>
          <p:cNvCxnSpPr/>
          <p:nvPr/>
        </p:nvCxnSpPr>
        <p:spPr bwMode="auto">
          <a:xfrm>
            <a:off x="3388072" y="3952855"/>
            <a:ext cx="208298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5" name="Line 103"/>
          <p:cNvSpPr>
            <a:spLocks noChangeShapeType="1"/>
          </p:cNvSpPr>
          <p:nvPr/>
        </p:nvSpPr>
        <p:spPr bwMode="auto">
          <a:xfrm>
            <a:off x="181496" y="4661825"/>
            <a:ext cx="11761496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56" name="Text Box 368"/>
          <p:cNvSpPr txBox="1">
            <a:spLocks noChangeArrowheads="1"/>
          </p:cNvSpPr>
          <p:nvPr/>
        </p:nvSpPr>
        <p:spPr bwMode="auto">
          <a:xfrm>
            <a:off x="378610" y="4170184"/>
            <a:ext cx="1887672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CURP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Nombre (Nombre(s), Primer Apellido, Segundo Apellido)</a:t>
            </a:r>
          </a:p>
        </p:txBody>
      </p:sp>
      <p:cxnSp>
        <p:nvCxnSpPr>
          <p:cNvPr id="457" name="Conector recto 456"/>
          <p:cNvCxnSpPr/>
          <p:nvPr/>
        </p:nvCxnSpPr>
        <p:spPr bwMode="auto">
          <a:xfrm>
            <a:off x="444379" y="4417087"/>
            <a:ext cx="237754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8" name="Text Box 368"/>
          <p:cNvSpPr txBox="1">
            <a:spLocks noChangeArrowheads="1"/>
          </p:cNvSpPr>
          <p:nvPr/>
        </p:nvSpPr>
        <p:spPr bwMode="auto">
          <a:xfrm>
            <a:off x="2068992" y="4158461"/>
            <a:ext cx="1887672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Fecha de nacimiento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Entidad de nacimiento</a:t>
            </a:r>
          </a:p>
        </p:txBody>
      </p:sp>
      <p:sp>
        <p:nvSpPr>
          <p:cNvPr id="459" name="Text Box 368"/>
          <p:cNvSpPr txBox="1">
            <a:spLocks noChangeArrowheads="1"/>
          </p:cNvSpPr>
          <p:nvPr/>
        </p:nvSpPr>
        <p:spPr bwMode="auto">
          <a:xfrm>
            <a:off x="3318451" y="4161392"/>
            <a:ext cx="1161430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Calle y número (Exterior/Interior)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Colonia y Localidad</a:t>
            </a:r>
          </a:p>
        </p:txBody>
      </p:sp>
      <p:sp>
        <p:nvSpPr>
          <p:cNvPr id="460" name="Text Box 368"/>
          <p:cNvSpPr txBox="1">
            <a:spLocks noChangeArrowheads="1"/>
          </p:cNvSpPr>
          <p:nvPr/>
        </p:nvSpPr>
        <p:spPr bwMode="auto">
          <a:xfrm>
            <a:off x="4343786" y="4171416"/>
            <a:ext cx="1091040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Municipio y Entidad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Teléfono</a:t>
            </a:r>
          </a:p>
        </p:txBody>
      </p:sp>
      <p:cxnSp>
        <p:nvCxnSpPr>
          <p:cNvPr id="461" name="Conector recto 460"/>
          <p:cNvCxnSpPr/>
          <p:nvPr/>
        </p:nvCxnSpPr>
        <p:spPr bwMode="auto">
          <a:xfrm>
            <a:off x="3388072" y="4417089"/>
            <a:ext cx="208298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2" name="Line 103"/>
          <p:cNvSpPr>
            <a:spLocks noChangeShapeType="1"/>
          </p:cNvSpPr>
          <p:nvPr/>
        </p:nvSpPr>
        <p:spPr bwMode="auto">
          <a:xfrm>
            <a:off x="187587" y="5143569"/>
            <a:ext cx="11761496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63" name="Text Box 368"/>
          <p:cNvSpPr txBox="1">
            <a:spLocks noChangeArrowheads="1"/>
          </p:cNvSpPr>
          <p:nvPr/>
        </p:nvSpPr>
        <p:spPr bwMode="auto">
          <a:xfrm>
            <a:off x="380062" y="4631412"/>
            <a:ext cx="1887672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CURP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Nombre (Nombre(s), Primer Apellido, Segundo Apellido)</a:t>
            </a:r>
          </a:p>
        </p:txBody>
      </p:sp>
      <p:sp>
        <p:nvSpPr>
          <p:cNvPr id="464" name="Text Box 368"/>
          <p:cNvSpPr txBox="1">
            <a:spLocks noChangeArrowheads="1"/>
          </p:cNvSpPr>
          <p:nvPr/>
        </p:nvSpPr>
        <p:spPr bwMode="auto">
          <a:xfrm>
            <a:off x="2075084" y="4640205"/>
            <a:ext cx="1887672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Fecha de nacimiento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Entidad de nacimiento</a:t>
            </a:r>
          </a:p>
        </p:txBody>
      </p:sp>
      <p:sp>
        <p:nvSpPr>
          <p:cNvPr id="465" name="Text Box 368"/>
          <p:cNvSpPr txBox="1">
            <a:spLocks noChangeArrowheads="1"/>
          </p:cNvSpPr>
          <p:nvPr/>
        </p:nvSpPr>
        <p:spPr bwMode="auto">
          <a:xfrm>
            <a:off x="3324543" y="4643136"/>
            <a:ext cx="1161430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Calle y número (Exterior/Interior)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Colonia y Localidad</a:t>
            </a:r>
          </a:p>
        </p:txBody>
      </p:sp>
      <p:sp>
        <p:nvSpPr>
          <p:cNvPr id="466" name="Text Box 368"/>
          <p:cNvSpPr txBox="1">
            <a:spLocks noChangeArrowheads="1"/>
          </p:cNvSpPr>
          <p:nvPr/>
        </p:nvSpPr>
        <p:spPr bwMode="auto">
          <a:xfrm>
            <a:off x="4349877" y="4653160"/>
            <a:ext cx="1091040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Municipio y Entidad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Teléfono</a:t>
            </a:r>
          </a:p>
        </p:txBody>
      </p:sp>
      <p:cxnSp>
        <p:nvCxnSpPr>
          <p:cNvPr id="467" name="Conector recto 466"/>
          <p:cNvCxnSpPr/>
          <p:nvPr/>
        </p:nvCxnSpPr>
        <p:spPr bwMode="auto">
          <a:xfrm>
            <a:off x="3388072" y="4898833"/>
            <a:ext cx="208298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8" name="Line 103"/>
          <p:cNvSpPr>
            <a:spLocks noChangeShapeType="1"/>
          </p:cNvSpPr>
          <p:nvPr/>
        </p:nvSpPr>
        <p:spPr bwMode="auto">
          <a:xfrm>
            <a:off x="187587" y="5607803"/>
            <a:ext cx="11761496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69" name="Text Box 368"/>
          <p:cNvSpPr txBox="1">
            <a:spLocks noChangeArrowheads="1"/>
          </p:cNvSpPr>
          <p:nvPr/>
        </p:nvSpPr>
        <p:spPr bwMode="auto">
          <a:xfrm>
            <a:off x="380062" y="5113232"/>
            <a:ext cx="1887672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CURP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Nombre (Nombre(s), Primer Apellido, Segundo Apellido)</a:t>
            </a:r>
          </a:p>
        </p:txBody>
      </p:sp>
      <p:sp>
        <p:nvSpPr>
          <p:cNvPr id="470" name="Text Box 368"/>
          <p:cNvSpPr txBox="1">
            <a:spLocks noChangeArrowheads="1"/>
          </p:cNvSpPr>
          <p:nvPr/>
        </p:nvSpPr>
        <p:spPr bwMode="auto">
          <a:xfrm>
            <a:off x="2075084" y="5104439"/>
            <a:ext cx="1887672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Fecha de nacimiento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Entidad de nacimiento</a:t>
            </a:r>
          </a:p>
        </p:txBody>
      </p:sp>
      <p:cxnSp>
        <p:nvCxnSpPr>
          <p:cNvPr id="471" name="Conector recto 470"/>
          <p:cNvCxnSpPr/>
          <p:nvPr/>
        </p:nvCxnSpPr>
        <p:spPr bwMode="auto">
          <a:xfrm>
            <a:off x="3388072" y="5363067"/>
            <a:ext cx="208298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2" name="Text Box 368"/>
          <p:cNvSpPr txBox="1">
            <a:spLocks noChangeArrowheads="1"/>
          </p:cNvSpPr>
          <p:nvPr/>
        </p:nvSpPr>
        <p:spPr bwMode="auto">
          <a:xfrm>
            <a:off x="380017" y="5578454"/>
            <a:ext cx="1887672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CURP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Nombre (Nombre(s), Primer Apellido, Segundo Apellido)</a:t>
            </a:r>
          </a:p>
        </p:txBody>
      </p:sp>
      <p:cxnSp>
        <p:nvCxnSpPr>
          <p:cNvPr id="473" name="Conector recto 472"/>
          <p:cNvCxnSpPr/>
          <p:nvPr/>
        </p:nvCxnSpPr>
        <p:spPr bwMode="auto">
          <a:xfrm>
            <a:off x="444379" y="5823890"/>
            <a:ext cx="237754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4" name="Text Box 368"/>
          <p:cNvSpPr txBox="1">
            <a:spLocks noChangeArrowheads="1"/>
          </p:cNvSpPr>
          <p:nvPr/>
        </p:nvSpPr>
        <p:spPr bwMode="auto">
          <a:xfrm>
            <a:off x="2075039" y="5565264"/>
            <a:ext cx="1887672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Fecha de nacimiento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Entidad de nacimiento</a:t>
            </a:r>
          </a:p>
        </p:txBody>
      </p:sp>
      <p:sp>
        <p:nvSpPr>
          <p:cNvPr id="475" name="Text Box 368"/>
          <p:cNvSpPr txBox="1">
            <a:spLocks noChangeArrowheads="1"/>
          </p:cNvSpPr>
          <p:nvPr/>
        </p:nvSpPr>
        <p:spPr bwMode="auto">
          <a:xfrm>
            <a:off x="3324497" y="5568195"/>
            <a:ext cx="1161430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Calle y número (Exterior/Interior)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Colonia y Localidad</a:t>
            </a:r>
          </a:p>
        </p:txBody>
      </p:sp>
      <p:sp>
        <p:nvSpPr>
          <p:cNvPr id="476" name="Text Box 368"/>
          <p:cNvSpPr txBox="1">
            <a:spLocks noChangeArrowheads="1"/>
          </p:cNvSpPr>
          <p:nvPr/>
        </p:nvSpPr>
        <p:spPr bwMode="auto">
          <a:xfrm>
            <a:off x="4349831" y="5578218"/>
            <a:ext cx="1091040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Municipio y Entidad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Teléfono</a:t>
            </a:r>
          </a:p>
        </p:txBody>
      </p:sp>
      <p:cxnSp>
        <p:nvCxnSpPr>
          <p:cNvPr id="477" name="Conector recto 476"/>
          <p:cNvCxnSpPr/>
          <p:nvPr/>
        </p:nvCxnSpPr>
        <p:spPr bwMode="auto">
          <a:xfrm>
            <a:off x="3388072" y="5823891"/>
            <a:ext cx="208298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8" name="Text Box 368"/>
          <p:cNvSpPr txBox="1">
            <a:spLocks noChangeArrowheads="1"/>
          </p:cNvSpPr>
          <p:nvPr/>
        </p:nvSpPr>
        <p:spPr bwMode="auto">
          <a:xfrm>
            <a:off x="3315965" y="5113654"/>
            <a:ext cx="1161430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Calle y número (Exterior/Interior)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Colonia y Localidad</a:t>
            </a:r>
          </a:p>
        </p:txBody>
      </p:sp>
      <p:sp>
        <p:nvSpPr>
          <p:cNvPr id="479" name="Text Box 368"/>
          <p:cNvSpPr txBox="1">
            <a:spLocks noChangeArrowheads="1"/>
          </p:cNvSpPr>
          <p:nvPr/>
        </p:nvSpPr>
        <p:spPr bwMode="auto">
          <a:xfrm>
            <a:off x="4341300" y="5123678"/>
            <a:ext cx="1091040" cy="19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388"/>
              </a:spcBef>
            </a:pPr>
            <a:r>
              <a:rPr lang="es-ES_tradnl" altLang="es-MX" sz="462" b="1" dirty="0"/>
              <a:t>Municipio y Entidad</a:t>
            </a:r>
          </a:p>
          <a:p>
            <a:pPr>
              <a:spcBef>
                <a:spcPts val="388"/>
              </a:spcBef>
            </a:pPr>
            <a:endParaRPr lang="es-ES_tradnl" altLang="es-MX" sz="462" b="1" dirty="0"/>
          </a:p>
          <a:p>
            <a:pPr>
              <a:spcBef>
                <a:spcPts val="388"/>
              </a:spcBef>
            </a:pPr>
            <a:r>
              <a:rPr lang="es-ES_tradnl" altLang="es-MX" sz="462" b="1" dirty="0"/>
              <a:t>Teléfono</a:t>
            </a:r>
          </a:p>
        </p:txBody>
      </p:sp>
      <p:sp>
        <p:nvSpPr>
          <p:cNvPr id="480" name="Text Box 351"/>
          <p:cNvSpPr txBox="1">
            <a:spLocks noChangeArrowheads="1"/>
          </p:cNvSpPr>
          <p:nvPr/>
        </p:nvSpPr>
        <p:spPr bwMode="auto">
          <a:xfrm>
            <a:off x="8990595" y="1349060"/>
            <a:ext cx="1438892" cy="152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MX" altLang="es-MX" sz="462" b="1" dirty="0">
                <a:solidFill>
                  <a:sysClr val="windowText" lastClr="000000"/>
                </a:solidFill>
              </a:rPr>
              <a:t>CO-MORBILIDADES</a:t>
            </a:r>
            <a:endParaRPr lang="es-ES_tradnl" altLang="es-MX" sz="646" dirty="0">
              <a:solidFill>
                <a:sysClr val="windowText" lastClr="000000"/>
              </a:solidFill>
            </a:endParaRPr>
          </a:p>
        </p:txBody>
      </p:sp>
      <p:sp>
        <p:nvSpPr>
          <p:cNvPr id="481" name="Line 59"/>
          <p:cNvSpPr>
            <a:spLocks noChangeShapeType="1"/>
          </p:cNvSpPr>
          <p:nvPr/>
        </p:nvSpPr>
        <p:spPr bwMode="auto">
          <a:xfrm>
            <a:off x="6673346" y="1580080"/>
            <a:ext cx="0" cy="449612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82" name="Rectángulo 481"/>
          <p:cNvSpPr/>
          <p:nvPr/>
        </p:nvSpPr>
        <p:spPr>
          <a:xfrm>
            <a:off x="6458409" y="1355587"/>
            <a:ext cx="429741" cy="262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altLang="es-MX" sz="554" b="1" dirty="0"/>
              <a:t>NO </a:t>
            </a:r>
          </a:p>
          <a:p>
            <a:pPr algn="ctr"/>
            <a:r>
              <a:rPr lang="es-ES_tradnl" altLang="es-MX" sz="554" b="1" dirty="0"/>
              <a:t>COVID</a:t>
            </a:r>
            <a:endParaRPr lang="es-ES_tradnl" altLang="es-MX" sz="554" dirty="0"/>
          </a:p>
        </p:txBody>
      </p:sp>
      <p:sp>
        <p:nvSpPr>
          <p:cNvPr id="483" name="Line 345"/>
          <p:cNvSpPr>
            <a:spLocks noChangeShapeType="1"/>
          </p:cNvSpPr>
          <p:nvPr/>
        </p:nvSpPr>
        <p:spPr bwMode="auto">
          <a:xfrm>
            <a:off x="6500557" y="1584911"/>
            <a:ext cx="350671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84" name="Line 60"/>
          <p:cNvSpPr>
            <a:spLocks noChangeShapeType="1"/>
          </p:cNvSpPr>
          <p:nvPr/>
        </p:nvSpPr>
        <p:spPr bwMode="auto">
          <a:xfrm>
            <a:off x="10883306" y="1485160"/>
            <a:ext cx="0" cy="4585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85" name="Rectángulo 484"/>
          <p:cNvSpPr/>
          <p:nvPr/>
        </p:nvSpPr>
        <p:spPr>
          <a:xfrm rot="16200000">
            <a:off x="10430720" y="2180624"/>
            <a:ext cx="1021433" cy="187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64632"/>
            <a:r>
              <a:rPr lang="es-ES_tradnl" altLang="es-MX" sz="554" b="1" dirty="0"/>
              <a:t>OTRO PROBLEMA DE SALUD</a:t>
            </a:r>
          </a:p>
        </p:txBody>
      </p:sp>
      <p:sp>
        <p:nvSpPr>
          <p:cNvPr id="486" name="Rectángulo 485"/>
          <p:cNvSpPr/>
          <p:nvPr/>
        </p:nvSpPr>
        <p:spPr>
          <a:xfrm rot="16200000">
            <a:off x="11001340" y="2180624"/>
            <a:ext cx="1021433" cy="1874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64632"/>
            <a:r>
              <a:rPr lang="es-ES_tradnl" altLang="es-MX" sz="554" b="1" dirty="0"/>
              <a:t>OTRO PROBLEMA DE SALUD</a:t>
            </a:r>
          </a:p>
        </p:txBody>
      </p:sp>
      <p:sp>
        <p:nvSpPr>
          <p:cNvPr id="487" name="Line 60"/>
          <p:cNvSpPr>
            <a:spLocks noChangeShapeType="1"/>
          </p:cNvSpPr>
          <p:nvPr/>
        </p:nvSpPr>
        <p:spPr bwMode="auto">
          <a:xfrm>
            <a:off x="11458565" y="1485160"/>
            <a:ext cx="0" cy="458584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cxnSp>
        <p:nvCxnSpPr>
          <p:cNvPr id="488" name="Conector recto 487"/>
          <p:cNvCxnSpPr/>
          <p:nvPr/>
        </p:nvCxnSpPr>
        <p:spPr bwMode="auto">
          <a:xfrm>
            <a:off x="444379" y="4905103"/>
            <a:ext cx="237754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9" name="Conector recto 488"/>
          <p:cNvCxnSpPr/>
          <p:nvPr/>
        </p:nvCxnSpPr>
        <p:spPr bwMode="auto">
          <a:xfrm>
            <a:off x="444379" y="5366696"/>
            <a:ext cx="237754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0" name="Line 345"/>
          <p:cNvSpPr>
            <a:spLocks noChangeShapeType="1"/>
          </p:cNvSpPr>
          <p:nvPr/>
        </p:nvSpPr>
        <p:spPr bwMode="auto">
          <a:xfrm>
            <a:off x="5822108" y="1275650"/>
            <a:ext cx="601400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91" name="Line 60"/>
          <p:cNvSpPr>
            <a:spLocks noChangeShapeType="1"/>
          </p:cNvSpPr>
          <p:nvPr/>
        </p:nvSpPr>
        <p:spPr bwMode="auto">
          <a:xfrm>
            <a:off x="3164915" y="1142075"/>
            <a:ext cx="0" cy="492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92" name="Line 61"/>
          <p:cNvSpPr>
            <a:spLocks noChangeShapeType="1"/>
          </p:cNvSpPr>
          <p:nvPr/>
        </p:nvSpPr>
        <p:spPr bwMode="auto">
          <a:xfrm>
            <a:off x="3049084" y="1142075"/>
            <a:ext cx="0" cy="492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93" name="Line 331"/>
          <p:cNvSpPr>
            <a:spLocks noChangeShapeType="1"/>
          </p:cNvSpPr>
          <p:nvPr/>
        </p:nvSpPr>
        <p:spPr bwMode="auto">
          <a:xfrm>
            <a:off x="322484" y="1142075"/>
            <a:ext cx="0" cy="492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94" name="Line 63"/>
          <p:cNvSpPr>
            <a:spLocks noChangeShapeType="1"/>
          </p:cNvSpPr>
          <p:nvPr/>
        </p:nvSpPr>
        <p:spPr bwMode="auto">
          <a:xfrm>
            <a:off x="2942141" y="1142075"/>
            <a:ext cx="0" cy="492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95" name="Line 61"/>
          <p:cNvSpPr>
            <a:spLocks noChangeShapeType="1"/>
          </p:cNvSpPr>
          <p:nvPr/>
        </p:nvSpPr>
        <p:spPr bwMode="auto">
          <a:xfrm>
            <a:off x="455064" y="1142075"/>
            <a:ext cx="0" cy="492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96" name="Line 60"/>
          <p:cNvSpPr>
            <a:spLocks noChangeShapeType="1"/>
          </p:cNvSpPr>
          <p:nvPr/>
        </p:nvSpPr>
        <p:spPr bwMode="auto">
          <a:xfrm>
            <a:off x="2828428" y="1142075"/>
            <a:ext cx="0" cy="492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497" name="Text Box 376"/>
          <p:cNvSpPr txBox="1">
            <a:spLocks noChangeArrowheads="1"/>
          </p:cNvSpPr>
          <p:nvPr/>
        </p:nvSpPr>
        <p:spPr bwMode="auto">
          <a:xfrm>
            <a:off x="7605564" y="486650"/>
            <a:ext cx="1377934" cy="17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646" b="1" dirty="0"/>
              <a:t>ESPECIALIDAD:</a:t>
            </a:r>
          </a:p>
        </p:txBody>
      </p:sp>
      <p:cxnSp>
        <p:nvCxnSpPr>
          <p:cNvPr id="498" name="Conector recto 497"/>
          <p:cNvCxnSpPr/>
          <p:nvPr/>
        </p:nvCxnSpPr>
        <p:spPr bwMode="auto">
          <a:xfrm>
            <a:off x="11460075" y="3027796"/>
            <a:ext cx="10520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9" name="Conector recto 498"/>
          <p:cNvCxnSpPr/>
          <p:nvPr/>
        </p:nvCxnSpPr>
        <p:spPr bwMode="auto">
          <a:xfrm>
            <a:off x="11460075" y="3492030"/>
            <a:ext cx="10520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0" name="Conector recto 499"/>
          <p:cNvCxnSpPr/>
          <p:nvPr/>
        </p:nvCxnSpPr>
        <p:spPr bwMode="auto">
          <a:xfrm>
            <a:off x="11460075" y="3952855"/>
            <a:ext cx="10520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1" name="Conector recto 500"/>
          <p:cNvCxnSpPr/>
          <p:nvPr/>
        </p:nvCxnSpPr>
        <p:spPr bwMode="auto">
          <a:xfrm>
            <a:off x="11460075" y="4417089"/>
            <a:ext cx="10520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2" name="Conector recto 501"/>
          <p:cNvCxnSpPr/>
          <p:nvPr/>
        </p:nvCxnSpPr>
        <p:spPr bwMode="auto">
          <a:xfrm>
            <a:off x="11460075" y="4898833"/>
            <a:ext cx="10520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3" name="Conector recto 502"/>
          <p:cNvCxnSpPr/>
          <p:nvPr/>
        </p:nvCxnSpPr>
        <p:spPr bwMode="auto">
          <a:xfrm>
            <a:off x="11460075" y="5363067"/>
            <a:ext cx="10520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4" name="Conector recto 503"/>
          <p:cNvCxnSpPr/>
          <p:nvPr/>
        </p:nvCxnSpPr>
        <p:spPr bwMode="auto">
          <a:xfrm>
            <a:off x="11460075" y="5823891"/>
            <a:ext cx="10520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5" name="CuadroTexto 504"/>
          <p:cNvSpPr txBox="1"/>
          <p:nvPr/>
        </p:nvSpPr>
        <p:spPr>
          <a:xfrm>
            <a:off x="11372863" y="2675601"/>
            <a:ext cx="654769" cy="177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554" b="1" dirty="0"/>
              <a:t>5/6 </a:t>
            </a:r>
            <a:r>
              <a:rPr lang="es-MX" sz="554" b="1" dirty="0" smtClean="0"/>
              <a:t>7  </a:t>
            </a:r>
            <a:r>
              <a:rPr lang="es-MX" sz="554" b="1" dirty="0" smtClean="0">
                <a:solidFill>
                  <a:srgbClr val="FF0000"/>
                </a:solidFill>
              </a:rPr>
              <a:t>10</a:t>
            </a:r>
            <a:r>
              <a:rPr lang="es-MX" sz="554" b="1" dirty="0" smtClean="0"/>
              <a:t>   8    </a:t>
            </a:r>
            <a:r>
              <a:rPr lang="es-MX" sz="554" b="1" dirty="0"/>
              <a:t>9</a:t>
            </a:r>
            <a:endParaRPr lang="es-MX" sz="1662" b="1" dirty="0"/>
          </a:p>
        </p:txBody>
      </p:sp>
      <p:sp>
        <p:nvSpPr>
          <p:cNvPr id="506" name="Line 59"/>
          <p:cNvSpPr>
            <a:spLocks noChangeShapeType="1"/>
          </p:cNvSpPr>
          <p:nvPr/>
        </p:nvSpPr>
        <p:spPr bwMode="auto">
          <a:xfrm>
            <a:off x="4415325" y="2805902"/>
            <a:ext cx="0" cy="326990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524" name="Rectángulo 523"/>
          <p:cNvSpPr/>
          <p:nvPr/>
        </p:nvSpPr>
        <p:spPr>
          <a:xfrm>
            <a:off x="5821761" y="1274541"/>
            <a:ext cx="1035386" cy="1433225"/>
          </a:xfrm>
          <a:prstGeom prst="rect">
            <a:avLst/>
          </a:prstGeom>
          <a:solidFill>
            <a:srgbClr val="00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25" name="Rectángulo 524"/>
          <p:cNvSpPr/>
          <p:nvPr/>
        </p:nvSpPr>
        <p:spPr>
          <a:xfrm>
            <a:off x="10445741" y="1286329"/>
            <a:ext cx="538841" cy="1512092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26" name="Rectángulo 525"/>
          <p:cNvSpPr/>
          <p:nvPr/>
        </p:nvSpPr>
        <p:spPr>
          <a:xfrm>
            <a:off x="6865079" y="1270990"/>
            <a:ext cx="3559222" cy="1433225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27" name="Rectángulo 526"/>
          <p:cNvSpPr/>
          <p:nvPr/>
        </p:nvSpPr>
        <p:spPr>
          <a:xfrm>
            <a:off x="10997954" y="1274900"/>
            <a:ext cx="572135" cy="1522335"/>
          </a:xfrm>
          <a:prstGeom prst="rect">
            <a:avLst/>
          </a:prstGeom>
          <a:solidFill>
            <a:srgbClr val="6E152E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28" name="Rectángulo 527"/>
          <p:cNvSpPr/>
          <p:nvPr/>
        </p:nvSpPr>
        <p:spPr>
          <a:xfrm>
            <a:off x="11574869" y="1277103"/>
            <a:ext cx="151383" cy="1522787"/>
          </a:xfrm>
          <a:prstGeom prst="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29" name="Rectángulo 528"/>
          <p:cNvSpPr/>
          <p:nvPr/>
        </p:nvSpPr>
        <p:spPr>
          <a:xfrm>
            <a:off x="11728440" y="1287148"/>
            <a:ext cx="92147" cy="1522787"/>
          </a:xfrm>
          <a:prstGeom prst="rect">
            <a:avLst/>
          </a:prstGeom>
          <a:solidFill>
            <a:srgbClr val="00B0F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30" name="Rectángulo 529"/>
          <p:cNvSpPr/>
          <p:nvPr/>
        </p:nvSpPr>
        <p:spPr>
          <a:xfrm>
            <a:off x="11845915" y="1150623"/>
            <a:ext cx="111744" cy="1655279"/>
          </a:xfrm>
          <a:prstGeom prst="rect">
            <a:avLst/>
          </a:prstGeom>
          <a:solidFill>
            <a:srgbClr val="00FF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31" name="Rectángulo 530"/>
          <p:cNvSpPr/>
          <p:nvPr/>
        </p:nvSpPr>
        <p:spPr>
          <a:xfrm>
            <a:off x="5471421" y="1132182"/>
            <a:ext cx="340609" cy="1565017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32" name="Line 367"/>
          <p:cNvSpPr>
            <a:spLocks noChangeShapeType="1"/>
          </p:cNvSpPr>
          <p:nvPr/>
        </p:nvSpPr>
        <p:spPr bwMode="auto">
          <a:xfrm flipH="1">
            <a:off x="184460" y="404890"/>
            <a:ext cx="1175799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 sz="1662"/>
          </a:p>
        </p:txBody>
      </p:sp>
      <p:sp>
        <p:nvSpPr>
          <p:cNvPr id="533" name="Rectángulo 532"/>
          <p:cNvSpPr/>
          <p:nvPr/>
        </p:nvSpPr>
        <p:spPr>
          <a:xfrm rot="16200000">
            <a:off x="11274881" y="1441663"/>
            <a:ext cx="742672" cy="224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720000">
              <a:lnSpc>
                <a:spcPts val="500"/>
              </a:lnSpc>
              <a:spcBef>
                <a:spcPts val="0"/>
              </a:spcBef>
              <a:spcAft>
                <a:spcPts val="297"/>
              </a:spcAft>
            </a:pPr>
            <a:r>
              <a:rPr lang="es-ES_tradnl" altLang="es-MX" sz="500" b="1" dirty="0"/>
              <a:t>INTERCONSULTA A </a:t>
            </a:r>
            <a:r>
              <a:rPr lang="es-ES_tradnl" altLang="es-MX" sz="500" b="1" dirty="0" smtClean="0"/>
              <a:t>DISTANCIA</a:t>
            </a:r>
            <a:endParaRPr lang="es-ES_tradnl" altLang="es-MX" sz="500" b="1" dirty="0"/>
          </a:p>
        </p:txBody>
      </p:sp>
      <p:sp>
        <p:nvSpPr>
          <p:cNvPr id="534" name="Rectángulo 533"/>
          <p:cNvSpPr/>
          <p:nvPr/>
        </p:nvSpPr>
        <p:spPr>
          <a:xfrm rot="16200000">
            <a:off x="11265913" y="2357726"/>
            <a:ext cx="700108" cy="156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720000">
              <a:lnSpc>
                <a:spcPts val="500"/>
              </a:lnSpc>
              <a:spcBef>
                <a:spcPts val="0"/>
              </a:spcBef>
              <a:spcAft>
                <a:spcPts val="297"/>
              </a:spcAft>
            </a:pPr>
            <a:r>
              <a:rPr lang="es-ES_tradnl" altLang="es-MX" sz="600" b="1" dirty="0" smtClean="0"/>
              <a:t>COVID-19</a:t>
            </a:r>
            <a:endParaRPr lang="es-ES_tradnl" altLang="es-MX" sz="600" b="1" dirty="0"/>
          </a:p>
        </p:txBody>
      </p:sp>
      <p:sp>
        <p:nvSpPr>
          <p:cNvPr id="535" name="Rectángulo 534"/>
          <p:cNvSpPr/>
          <p:nvPr/>
        </p:nvSpPr>
        <p:spPr>
          <a:xfrm rot="16200000">
            <a:off x="11208456" y="2225549"/>
            <a:ext cx="966851" cy="156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720000">
              <a:lnSpc>
                <a:spcPts val="500"/>
              </a:lnSpc>
              <a:spcBef>
                <a:spcPts val="0"/>
              </a:spcBef>
              <a:spcAft>
                <a:spcPts val="297"/>
              </a:spcAft>
            </a:pPr>
            <a:r>
              <a:rPr lang="es-ES_tradnl" altLang="es-MX" sz="500" b="1" dirty="0" smtClean="0">
                <a:solidFill>
                  <a:srgbClr val="FF0000"/>
                </a:solidFill>
              </a:rPr>
              <a:t>OTRO PROBLEMA DE SALUD</a:t>
            </a:r>
            <a:endParaRPr lang="es-ES_tradnl" altLang="es-MX" sz="500" b="1" dirty="0">
              <a:solidFill>
                <a:srgbClr val="FF0000"/>
              </a:solidFill>
            </a:endParaRPr>
          </a:p>
        </p:txBody>
      </p:sp>
      <p:sp>
        <p:nvSpPr>
          <p:cNvPr id="536" name="Line 61"/>
          <p:cNvSpPr>
            <a:spLocks noChangeShapeType="1"/>
          </p:cNvSpPr>
          <p:nvPr/>
        </p:nvSpPr>
        <p:spPr bwMode="auto">
          <a:xfrm flipH="1">
            <a:off x="11641382" y="1823038"/>
            <a:ext cx="4560" cy="454113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/>
          </a:p>
        </p:txBody>
      </p:sp>
      <p:sp>
        <p:nvSpPr>
          <p:cNvPr id="537" name="Line 345"/>
          <p:cNvSpPr>
            <a:spLocks noChangeShapeType="1"/>
          </p:cNvSpPr>
          <p:nvPr/>
        </p:nvSpPr>
        <p:spPr bwMode="auto">
          <a:xfrm>
            <a:off x="11562857" y="1820351"/>
            <a:ext cx="15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6708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381000" y="-119259"/>
            <a:ext cx="1142492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ES" sz="2800" dirty="0" smtClean="0"/>
              <a:t>Términos y definiciones</a:t>
            </a:r>
            <a:endParaRPr lang="es-MX" sz="2800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308161"/>
              </p:ext>
            </p:extLst>
          </p:nvPr>
        </p:nvGraphicFramePr>
        <p:xfrm>
          <a:off x="443280" y="837322"/>
          <a:ext cx="11362639" cy="5501640"/>
        </p:xfrm>
        <a:graphic>
          <a:graphicData uri="http://schemas.openxmlformats.org/drawingml/2006/table">
            <a:tbl>
              <a:tblPr firstRow="1" firstCol="1" bandRow="1"/>
              <a:tblGrid>
                <a:gridCol w="2512191">
                  <a:extLst>
                    <a:ext uri="{9D8B030D-6E8A-4147-A177-3AD203B41FA5}">
                      <a16:colId xmlns:a16="http://schemas.microsoft.com/office/drawing/2014/main" val="130564048"/>
                    </a:ext>
                  </a:extLst>
                </a:gridCol>
                <a:gridCol w="8850448">
                  <a:extLst>
                    <a:ext uri="{9D8B030D-6E8A-4147-A177-3AD203B41FA5}">
                      <a16:colId xmlns:a16="http://schemas.microsoft.com/office/drawing/2014/main" val="391428141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400" b="1" dirty="0">
                          <a:effectLst/>
                          <a:latin typeface="Montserrat Medium" panose="00000600000000000000" pitchFamily="2" charset="0"/>
                          <a:ea typeface="Times New Roman" panose="02020603050405020304" pitchFamily="18" charset="0"/>
                        </a:rPr>
                        <a:t>Término</a:t>
                      </a:r>
                      <a:endParaRPr lang="es-MX" sz="14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400" b="1" dirty="0">
                          <a:effectLst/>
                          <a:latin typeface="Montserrat Medium" panose="00000600000000000000" pitchFamily="2" charset="0"/>
                          <a:ea typeface="Times New Roman" panose="02020603050405020304" pitchFamily="18" charset="0"/>
                        </a:rPr>
                        <a:t>Definición</a:t>
                      </a:r>
                      <a:endParaRPr lang="es-MX" sz="14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76633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MX" sz="1100" b="1">
                          <a:effectLst/>
                          <a:latin typeface="Montserrat Medium" panose="00000600000000000000" pitchFamily="2" charset="0"/>
                          <a:ea typeface="Times New Roman" panose="02020603050405020304" pitchFamily="18" charset="0"/>
                        </a:rPr>
                        <a:t>Asesoría médica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ts val="1175"/>
                        </a:lnSpc>
                        <a:spcAft>
                          <a:spcPts val="505"/>
                        </a:spcAft>
                      </a:pPr>
                      <a:r>
                        <a:rPr lang="es-ES_tradnl" sz="1100" dirty="0"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Proceso de diálogo e interacción, dinámico y confidencial entre un consejero profesional de la salud y el consultante (paciente o familiar). Orientado a ofrecer soporte emocional, información y educación sobre el cuidado de la salud.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92573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_tradnl" sz="1100" b="1" dirty="0">
                          <a:effectLst/>
                          <a:latin typeface="Montserrat Medium" panose="00000600000000000000" pitchFamily="2" charset="0"/>
                          <a:ea typeface="Times New Roman" panose="02020603050405020304" pitchFamily="18" charset="0"/>
                        </a:rPr>
                        <a:t>Atención </a:t>
                      </a:r>
                      <a:r>
                        <a:rPr lang="es-ES_tradnl" sz="1100" b="1" dirty="0" smtClean="0">
                          <a:effectLst/>
                          <a:latin typeface="Montserrat Medium" panose="00000600000000000000" pitchFamily="2" charset="0"/>
                          <a:ea typeface="Times New Roman" panose="02020603050405020304" pitchFamily="18" charset="0"/>
                        </a:rPr>
                        <a:t>a </a:t>
                      </a:r>
                      <a:r>
                        <a:rPr lang="es-ES_tradnl" sz="1100" b="1" dirty="0">
                          <a:effectLst/>
                          <a:latin typeface="Montserrat Medium" panose="00000600000000000000" pitchFamily="2" charset="0"/>
                          <a:ea typeface="Times New Roman" panose="02020603050405020304" pitchFamily="18" charset="0"/>
                        </a:rPr>
                        <a:t>distancia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ts val="1175"/>
                        </a:lnSpc>
                        <a:spcAft>
                          <a:spcPts val="505"/>
                        </a:spcAft>
                      </a:pPr>
                      <a:r>
                        <a:rPr lang="es-MX" sz="1100" dirty="0" smtClean="0"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Proceso de diálogo e interacción, dinámico y confidencial entre un consejero profesional de la salud y el consultante (paciente o familiar). Orientado a ofrecer soporte emocional, información y educación sobre el cuidado de la salud usando las tecnologías de la información y comunicación.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11914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_tradnl" sz="1100" b="1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Coordinación de servicios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1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Proceso de comunicación mediante el cual se coordinan los recursos humanos y materiales de las instituciones de salud para proveer servicios.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732347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_tradnl" sz="1100" b="1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Interconsulta a distancia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Procedimiento que permite la participación de otro profesional de la salud en la atención del paciente, a solicitud del médico tratante usando las tecnologías de la información y comunicación.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56777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MX" sz="1100" b="1" kern="1200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+mn-cs"/>
                        </a:rPr>
                        <a:t>Mensajería digital</a:t>
                      </a:r>
                      <a:endParaRPr lang="es-MX" sz="1100" b="1" kern="120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100" kern="1200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+mn-cs"/>
                        </a:rPr>
                        <a:t>Forma de comunicación entre dos o más personas basada en texto mediante el uso de dispositivos móviles o de cómputo Se incluye mensajes de texto, mensajería instantánea o chat.</a:t>
                      </a:r>
                      <a:endParaRPr lang="es-MX" sz="1100" kern="120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1360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_tradnl" sz="1100" b="1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Monitoreo a distancia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Se refiere a la monitorización </a:t>
                      </a:r>
                      <a:r>
                        <a:rPr lang="es-ES_tradnl" sz="1100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domiciliaria </a:t>
                      </a:r>
                      <a:r>
                        <a:rPr lang="es-MX" sz="1100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a corto plazo de pacientes con problemas de salud usando las tecnologías de la información y comunicación. Es realizada a través de un dispositivo médico de monitoreo, </a:t>
                      </a:r>
                      <a:r>
                        <a:rPr lang="es-ES_tradnl" sz="1100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principalmente </a:t>
                      </a:r>
                      <a:r>
                        <a:rPr lang="es-ES_tradnl" sz="11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para reducir los reingresos en el hospital.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26647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_tradnl" sz="1100" b="1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Pase de </a:t>
                      </a:r>
                      <a:r>
                        <a:rPr lang="es-ES_tradnl" sz="1100" b="1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visita a distancia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Es la observación diaria que se hace a los pacientes ingresados a hospitalización por profesionales de la salud, con el propósito de evaluar su estado de salud, conocer su evolución y hacer las indicaciones necesarias para su recuperación y rehabilitación usando las tecnologías de la información y comunicación. Se incluye las visitas del familiar a paciente.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55711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_tradnl" sz="1100" b="1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Red de Atención Médica a Distancia</a:t>
                      </a:r>
                      <a:endParaRPr lang="es-MX" sz="11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1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La interconexión entre unidades médicas permite llevar a cabo </a:t>
                      </a:r>
                      <a:r>
                        <a:rPr lang="es-ES_tradnl" sz="1100" dirty="0" err="1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teleconsultas</a:t>
                      </a:r>
                      <a:r>
                        <a:rPr lang="es-ES_tradnl" sz="11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, referencias, contrarreferencias; eventos que permiten la comunicación entre paciente y médico o entre médico y médico; disminuyendo tiempos (servicio, visita, estudios, citas, diagnóstico, traslado, inicio de tratamientos) mejorando el aprovechamiento de recursos, dando a los pacientes mayor acceso a los servicios de salud.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74783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_tradnl" sz="1100" b="1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Seguimiento a distancia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Atención otorgada al paciente, por personal de salud</a:t>
                      </a:r>
                      <a:r>
                        <a:rPr lang="es-MX" sz="1100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s-MX" sz="1100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por la misma enfermedad o motivo por el que ya se le otorgó una consulta en la unidad usando las tecnologías de la información y comunicación,</a:t>
                      </a:r>
                      <a:r>
                        <a:rPr lang="es-MX" sz="1100" baseline="0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s-ES_tradnl" sz="1100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permite </a:t>
                      </a:r>
                      <a:r>
                        <a:rPr lang="es-ES_tradnl" sz="11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dar seguimiento a la evolución del paciente posterior a una consulta de primera vez.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21277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MX" sz="1100" b="1" kern="1200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+mn-cs"/>
                        </a:rPr>
                        <a:t>Telesalud</a:t>
                      </a:r>
                      <a:endParaRPr lang="es-MX" sz="1100" b="1" kern="120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100" kern="1200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+mn-cs"/>
                        </a:rPr>
                        <a:t>Involucra la entrega de servicios de salud usando las tecnologías de la información y comunicación, específicamente cuando la distancia es un obstáculo para los servicios de la salud.</a:t>
                      </a:r>
                      <a:endParaRPr lang="es-MX" sz="1100" kern="120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59289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MX" sz="1100" b="1" kern="1200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+mn-cs"/>
                        </a:rPr>
                        <a:t>Triage a distancia de casos sospechosos de COVID-19</a:t>
                      </a:r>
                      <a:endParaRPr lang="es-MX" sz="1100" b="1" kern="120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100" kern="1200" dirty="0" smtClean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  <a:cs typeface="+mn-cs"/>
                        </a:rPr>
                        <a:t>Proceso de evaluación clínica preliminar a los pacientes sospechosos de COVID-19, antes de un diagnóstico y tratamiento médico usando las tecnologías de la información y comunicación.</a:t>
                      </a:r>
                      <a:endParaRPr lang="es-MX" sz="1100" kern="1200" dirty="0">
                        <a:solidFill>
                          <a:srgbClr val="000000"/>
                        </a:solidFill>
                        <a:effectLst/>
                        <a:latin typeface="Montserrat" panose="00000500000000000000" pitchFamily="2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87854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_tradnl" sz="1100" b="1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UCID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1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Unidad de contacto para Interconsulta a Distancia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100" dirty="0">
                          <a:solidFill>
                            <a:srgbClr val="000000"/>
                          </a:solidFill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Es una unidad virtual de apoyo, con necesidades similares a cualquier ente administrativo-técnico, para su desarrollo se debe de tomar en cuenta detalles administrativos y de logística para una correcta implementación de la Unidad, es parte integral de la red de unidades médicas y reportará a la coordinación del proyecto</a:t>
                      </a:r>
                      <a:endParaRPr lang="es-MX" sz="11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9767834"/>
                  </a:ext>
                </a:extLst>
              </a:tr>
            </a:tbl>
          </a:graphicData>
        </a:graphic>
      </p:graphicFrame>
      <p:sp>
        <p:nvSpPr>
          <p:cNvPr id="3" name="Rectángulo 2"/>
          <p:cNvSpPr/>
          <p:nvPr/>
        </p:nvSpPr>
        <p:spPr>
          <a:xfrm>
            <a:off x="1265118" y="6398832"/>
            <a:ext cx="93714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600" u="sng" dirty="0">
                <a:solidFill>
                  <a:srgbClr val="0000FF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  <a:hlinkClick r:id="rId2"/>
              </a:rPr>
              <a:t>https://cenetec-difusion.com/observatoriotelesalud/catalogoserviciosportelesalud-ver-1-7/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461247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 smtClean="0"/>
              <a:t>Reglas de negocio</a:t>
            </a:r>
            <a:endParaRPr lang="es-MX" sz="3200" dirty="0"/>
          </a:p>
        </p:txBody>
      </p:sp>
      <p:sp>
        <p:nvSpPr>
          <p:cNvPr id="9" name="Rectángulo 8"/>
          <p:cNvSpPr/>
          <p:nvPr/>
        </p:nvSpPr>
        <p:spPr>
          <a:xfrm>
            <a:off x="198120" y="1465579"/>
            <a:ext cx="1113282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s-MX" sz="2000" dirty="0" smtClean="0">
              <a:solidFill>
                <a:srgbClr val="245C4F"/>
              </a:solidFill>
              <a:latin typeface="Montserrat" panose="00000500000000000000" pitchFamily="2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MX" sz="2000" dirty="0" smtClean="0">
                <a:solidFill>
                  <a:srgbClr val="245C4F"/>
                </a:solidFill>
                <a:latin typeface="Montserrat" panose="00000500000000000000" pitchFamily="2" charset="0"/>
              </a:rPr>
              <a:t>Para considerarse una atención a distancia debe de ser a través de cualquiera de los 3 medios de atención descritos. 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MX" sz="2000" dirty="0" smtClean="0">
                <a:solidFill>
                  <a:srgbClr val="245C4F"/>
                </a:solidFill>
                <a:latin typeface="Montserrat" panose="00000500000000000000" pitchFamily="2" charset="0"/>
              </a:rPr>
              <a:t>La variable de especialidad solo se habilitara cuando el tipo de personal seleccionado sea un médico especialista o médico residente. 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MX" sz="2000" dirty="0" smtClean="0">
                <a:solidFill>
                  <a:srgbClr val="245C4F"/>
                </a:solidFill>
                <a:latin typeface="Montserrat" panose="00000500000000000000" pitchFamily="2" charset="0"/>
              </a:rPr>
              <a:t>El tipo de atención esta delimitado por el servicio de atención</a:t>
            </a:r>
            <a:r>
              <a:rPr lang="es-MX" sz="2000" dirty="0">
                <a:solidFill>
                  <a:srgbClr val="245C4F"/>
                </a:solidFill>
                <a:latin typeface="Montserrat" panose="00000500000000000000" pitchFamily="2" charset="0"/>
              </a:rPr>
              <a:t>, ejemplo</a:t>
            </a:r>
            <a:r>
              <a:rPr lang="es-MX" sz="2000" dirty="0" smtClean="0">
                <a:solidFill>
                  <a:srgbClr val="245C4F"/>
                </a:solidFill>
                <a:latin typeface="Montserrat" panose="00000500000000000000" pitchFamily="2" charset="0"/>
              </a:rPr>
              <a:t>: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s-MX" sz="2000" dirty="0" smtClean="0">
              <a:solidFill>
                <a:srgbClr val="245C4F"/>
              </a:solidFill>
              <a:latin typeface="Montserrat" panose="00000500000000000000" pitchFamily="2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MX" sz="2000" dirty="0" smtClean="0">
                <a:solidFill>
                  <a:srgbClr val="245C4F"/>
                </a:solidFill>
                <a:latin typeface="Montserrat" panose="00000500000000000000" pitchFamily="2" charset="0"/>
              </a:rPr>
              <a:t>Servicio de atención es </a:t>
            </a:r>
            <a:r>
              <a:rPr lang="es-MX" sz="2000" dirty="0">
                <a:solidFill>
                  <a:srgbClr val="245C4F"/>
                </a:solidFill>
                <a:latin typeface="Montserrat" panose="00000500000000000000" pitchFamily="2" charset="0"/>
              </a:rPr>
              <a:t>“5- HOSPITALIZACIÓN” las opciones permitidas son: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MX" sz="2000" dirty="0" smtClean="0">
                <a:solidFill>
                  <a:srgbClr val="245C4F"/>
                </a:solidFill>
                <a:latin typeface="Montserrat" panose="00000500000000000000" pitchFamily="2" charset="0"/>
              </a:rPr>
              <a:t>3 </a:t>
            </a:r>
            <a:r>
              <a:rPr lang="es-MX" sz="2000" dirty="0">
                <a:solidFill>
                  <a:srgbClr val="245C4F"/>
                </a:solidFill>
                <a:latin typeface="Montserrat" panose="00000500000000000000" pitchFamily="2" charset="0"/>
              </a:rPr>
              <a:t>- MONITOREO A DISTANCIA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MX" sz="2000" dirty="0">
                <a:solidFill>
                  <a:srgbClr val="245C4F"/>
                </a:solidFill>
                <a:latin typeface="Montserrat" panose="00000500000000000000" pitchFamily="2" charset="0"/>
              </a:rPr>
              <a:t>4 -INTERCONSULTA A DISTANCIA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MX" sz="2000" dirty="0">
                <a:solidFill>
                  <a:srgbClr val="245C4F"/>
                </a:solidFill>
                <a:latin typeface="Montserrat" panose="00000500000000000000" pitchFamily="2" charset="0"/>
              </a:rPr>
              <a:t>5 - PASE DE VISITA A DISTANCIA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s-MX" sz="2000" dirty="0" smtClean="0">
              <a:solidFill>
                <a:srgbClr val="245C4F"/>
              </a:solidFill>
              <a:latin typeface="Montserrat" panose="00000500000000000000" pitchFamily="2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s-MX" sz="2000" dirty="0" smtClean="0">
              <a:solidFill>
                <a:srgbClr val="245C4F"/>
              </a:solidFill>
              <a:latin typeface="Montserrat" panose="00000500000000000000" pitchFamily="2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s-MX" sz="2000" dirty="0" smtClean="0">
              <a:solidFill>
                <a:srgbClr val="245C4F"/>
              </a:solidFill>
              <a:latin typeface="Montserrat" panose="00000500000000000000" pitchFamily="2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s-MX" sz="2000" dirty="0" smtClean="0">
              <a:solidFill>
                <a:srgbClr val="245C4F"/>
              </a:solidFill>
              <a:latin typeface="Montserrat" panose="00000500000000000000" pitchFamily="2" charset="0"/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s-MX" sz="2000" dirty="0">
              <a:solidFill>
                <a:srgbClr val="245C4F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433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 smtClean="0"/>
              <a:t>Reglas de negocio</a:t>
            </a:r>
            <a:endParaRPr lang="es-MX" sz="3200" dirty="0"/>
          </a:p>
        </p:txBody>
      </p:sp>
      <p:sp>
        <p:nvSpPr>
          <p:cNvPr id="9" name="Rectángulo 8"/>
          <p:cNvSpPr/>
          <p:nvPr/>
        </p:nvSpPr>
        <p:spPr>
          <a:xfrm>
            <a:off x="527050" y="1416208"/>
            <a:ext cx="1113282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MX" sz="2400" dirty="0" smtClean="0">
                <a:solidFill>
                  <a:srgbClr val="245C4F"/>
                </a:solidFill>
                <a:latin typeface="Montserrat" panose="00000500000000000000" pitchFamily="2" charset="0"/>
              </a:rPr>
              <a:t>Los </a:t>
            </a:r>
            <a:r>
              <a:rPr lang="es-MX" sz="2400" dirty="0">
                <a:solidFill>
                  <a:srgbClr val="245C4F"/>
                </a:solidFill>
                <a:latin typeface="Montserrat" panose="00000500000000000000" pitchFamily="2" charset="0"/>
              </a:rPr>
              <a:t>tipos de atención que pueden registrarse en conjunto son la asesoría a distancia y </a:t>
            </a:r>
            <a:r>
              <a:rPr lang="es-MX" sz="2400" dirty="0" smtClean="0">
                <a:solidFill>
                  <a:srgbClr val="245C4F"/>
                </a:solidFill>
                <a:latin typeface="Montserrat" panose="00000500000000000000" pitchFamily="2" charset="0"/>
              </a:rPr>
              <a:t>triage a distancia de casos sospechosos de COVID 19, </a:t>
            </a:r>
            <a:r>
              <a:rPr lang="es-MX" sz="2400" dirty="0">
                <a:solidFill>
                  <a:srgbClr val="245C4F"/>
                </a:solidFill>
                <a:latin typeface="Montserrat" panose="00000500000000000000" pitchFamily="2" charset="0"/>
              </a:rPr>
              <a:t>las demás serán excluyentes entre </a:t>
            </a:r>
            <a:r>
              <a:rPr lang="es-MX" sz="2400" dirty="0" smtClean="0">
                <a:solidFill>
                  <a:srgbClr val="245C4F"/>
                </a:solidFill>
                <a:latin typeface="Montserrat" panose="00000500000000000000" pitchFamily="2" charset="0"/>
              </a:rPr>
              <a:t>sí.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MX" sz="2400" dirty="0">
                <a:solidFill>
                  <a:srgbClr val="245C4F"/>
                </a:solidFill>
                <a:latin typeface="Montserrat" panose="02000505000000020004" pitchFamily="2" charset="0"/>
              </a:rPr>
              <a:t>No puede seleccionar el tipo de atención de  </a:t>
            </a:r>
            <a:r>
              <a:rPr lang="es-ES_tradnl" sz="2400" b="1" dirty="0">
                <a:latin typeface="Montserrat" panose="02000505000000020004" pitchFamily="2" charset="0"/>
              </a:rPr>
              <a:t>6.- TRIAGE A DISTANCIA DE CASOS SOSPECHOSOS DE COVID-19</a:t>
            </a:r>
            <a:r>
              <a:rPr lang="es-MX" sz="2400" dirty="0">
                <a:solidFill>
                  <a:srgbClr val="245C4F"/>
                </a:solidFill>
                <a:latin typeface="Montserrat" panose="02000505000000020004" pitchFamily="2" charset="0"/>
              </a:rPr>
              <a:t> si no </a:t>
            </a:r>
            <a:r>
              <a:rPr lang="es-MX" sz="2400" dirty="0">
                <a:solidFill>
                  <a:srgbClr val="245C4F"/>
                </a:solidFill>
                <a:latin typeface="Montserrat" panose="00000500000000000000" pitchFamily="2" charset="0"/>
              </a:rPr>
              <a:t>cuenta con al menos con algún síntoma.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MX" sz="2400" dirty="0" smtClean="0">
                <a:solidFill>
                  <a:srgbClr val="245C4F"/>
                </a:solidFill>
                <a:latin typeface="Montserrat" panose="00000500000000000000" pitchFamily="2" charset="0"/>
              </a:rPr>
              <a:t>La asesoría a distancia es excluyente entre asesoría COVID y no COVID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MX" sz="2400" dirty="0" smtClean="0">
                <a:solidFill>
                  <a:srgbClr val="245C4F"/>
                </a:solidFill>
                <a:latin typeface="Montserrat" panose="00000500000000000000" pitchFamily="2" charset="0"/>
              </a:rPr>
              <a:t>Las causas de seguimiento a distancia son excluyentes entre si.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s-MX" sz="2000" dirty="0" smtClean="0">
              <a:solidFill>
                <a:srgbClr val="245C4F"/>
              </a:solidFill>
              <a:latin typeface="Montserrat" panose="00000500000000000000" pitchFamily="2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s-MX" sz="2000" dirty="0" smtClean="0">
              <a:solidFill>
                <a:srgbClr val="245C4F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302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200" dirty="0" smtClean="0"/>
              <a:t>Reglas de negocio</a:t>
            </a:r>
            <a:endParaRPr lang="es-MX" sz="3200" dirty="0"/>
          </a:p>
        </p:txBody>
      </p:sp>
      <p:sp>
        <p:nvSpPr>
          <p:cNvPr id="9" name="Rectángulo 8"/>
          <p:cNvSpPr/>
          <p:nvPr/>
        </p:nvSpPr>
        <p:spPr>
          <a:xfrm>
            <a:off x="527050" y="1585542"/>
            <a:ext cx="11132820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MX" sz="2500" dirty="0" smtClean="0">
                <a:solidFill>
                  <a:srgbClr val="245C4F"/>
                </a:solidFill>
                <a:latin typeface="Montserrat" panose="00000500000000000000" pitchFamily="2" charset="0"/>
              </a:rPr>
              <a:t>Las causas de monitoreo a distancia son excluyentes entre si.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MX" sz="2500" dirty="0" smtClean="0">
                <a:solidFill>
                  <a:srgbClr val="245C4F"/>
                </a:solidFill>
                <a:latin typeface="Montserrat" panose="00000500000000000000" pitchFamily="2" charset="0"/>
              </a:rPr>
              <a:t>En la interconsulta a distancia si esta fue otorgada por un médico especialista o médico residente, se debe seleccionar la especialidad a la cual fue solicitada.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MX" sz="2500" dirty="0" smtClean="0">
                <a:solidFill>
                  <a:srgbClr val="245C4F"/>
                </a:solidFill>
                <a:latin typeface="Montserrat" panose="00000500000000000000" pitchFamily="2" charset="0"/>
              </a:rPr>
              <a:t>Desde cualquier </a:t>
            </a:r>
            <a:r>
              <a:rPr lang="es-MX" sz="2500" dirty="0">
                <a:solidFill>
                  <a:srgbClr val="245C4F"/>
                </a:solidFill>
                <a:latin typeface="Montserrat" panose="00000500000000000000" pitchFamily="2" charset="0"/>
              </a:rPr>
              <a:t>tipo de atención puede haber </a:t>
            </a:r>
            <a:r>
              <a:rPr lang="es-MX" sz="2500" dirty="0" smtClean="0">
                <a:solidFill>
                  <a:srgbClr val="245C4F"/>
                </a:solidFill>
                <a:latin typeface="Montserrat" panose="00000500000000000000" pitchFamily="2" charset="0"/>
              </a:rPr>
              <a:t>referencia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s-MX" sz="2500" dirty="0">
                <a:solidFill>
                  <a:srgbClr val="245C4F"/>
                </a:solidFill>
                <a:latin typeface="Montserrat" panose="00000500000000000000" pitchFamily="2" charset="0"/>
              </a:rPr>
              <a:t>Pase de visita aplica sólo a Tipo de unidad HOSPITAL con base a catálogo de CLUES, lo ideal sería que aplicara sólo a unidades de reconversión COVID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s-MX" sz="2000" dirty="0" smtClean="0">
              <a:solidFill>
                <a:srgbClr val="245C4F"/>
              </a:solidFill>
              <a:latin typeface="Montserrat" panose="00000500000000000000" pitchFamily="2" charset="0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es-MX" sz="2000" dirty="0" smtClean="0">
              <a:solidFill>
                <a:srgbClr val="245C4F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883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400" dirty="0" smtClean="0"/>
              <a:t>Guía de intercambio de Información en Salud (GIIS)</a:t>
            </a:r>
            <a:endParaRPr lang="es-MX" sz="2400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18" y="1041400"/>
            <a:ext cx="4294121" cy="561339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1812" y="1323838"/>
            <a:ext cx="7881643" cy="5063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058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868" y="0"/>
            <a:ext cx="7812132" cy="6629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899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" y="0"/>
            <a:ext cx="994376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Marcador de contenido 2"/>
          <p:cNvSpPr txBox="1">
            <a:spLocks/>
          </p:cNvSpPr>
          <p:nvPr/>
        </p:nvSpPr>
        <p:spPr>
          <a:xfrm>
            <a:off x="4493964" y="6345495"/>
            <a:ext cx="6984000" cy="27489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 b="1" dirty="0" smtClean="0">
                <a:solidFill>
                  <a:schemeClr val="accent6">
                    <a:lumMod val="50000"/>
                  </a:schemeClr>
                </a:solidFill>
                <a:latin typeface="Montserrat" panose="00000500000000000000" pitchFamily="2" charset="0"/>
              </a:rPr>
              <a:t>PENDIENTE DE DEFINICIÓN FINAL</a:t>
            </a:r>
            <a:endParaRPr lang="es-MX" sz="1400" b="1" dirty="0">
              <a:solidFill>
                <a:schemeClr val="accent6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6611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1899</Words>
  <Application>Microsoft Office PowerPoint</Application>
  <PresentationFormat>Panorámica</PresentationFormat>
  <Paragraphs>265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20" baseType="lpstr">
      <vt:lpstr>Arial</vt:lpstr>
      <vt:lpstr>Calibri</vt:lpstr>
      <vt:lpstr>Calibri Light</vt:lpstr>
      <vt:lpstr>Montserrat</vt:lpstr>
      <vt:lpstr>Montserrat Medium</vt:lpstr>
      <vt:lpstr>Montserrat SemiBold</vt:lpstr>
      <vt:lpstr>Tahoma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Reglas de negocio</vt:lpstr>
      <vt:lpstr>Reglas de negocio</vt:lpstr>
      <vt:lpstr>Reglas de negocio</vt:lpstr>
      <vt:lpstr>Guía de intercambio de Información en Salud (GIIS)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Alicia Mercado Sandoval</dc:creator>
  <cp:lastModifiedBy>Alicia Mercado Sandoval</cp:lastModifiedBy>
  <cp:revision>32</cp:revision>
  <dcterms:created xsi:type="dcterms:W3CDTF">2021-05-03T16:59:02Z</dcterms:created>
  <dcterms:modified xsi:type="dcterms:W3CDTF">2021-05-07T18:49:03Z</dcterms:modified>
</cp:coreProperties>
</file>