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1" r:id="rId5"/>
    <p:sldId id="265" r:id="rId6"/>
    <p:sldId id="259" r:id="rId7"/>
    <p:sldId id="263" r:id="rId8"/>
    <p:sldId id="264" r:id="rId9"/>
    <p:sldId id="260" r:id="rId10"/>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EC9A2"/>
    <a:srgbClr val="6E152E"/>
    <a:srgbClr val="245C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39" autoAdjust="0"/>
    <p:restoredTop sz="94660"/>
  </p:normalViewPr>
  <p:slideViewPr>
    <p:cSldViewPr snapToGrid="0">
      <p:cViewPr varScale="1">
        <p:scale>
          <a:sx n="59" d="100"/>
          <a:sy n="59" d="100"/>
        </p:scale>
        <p:origin x="72" y="21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
        <p:nvSpPr>
          <p:cNvPr id="3" name="Marcador de contenido 2"/>
          <p:cNvSpPr>
            <a:spLocks noGrp="1"/>
          </p:cNvSpPr>
          <p:nvPr>
            <p:ph idx="1"/>
          </p:nvPr>
        </p:nvSpPr>
        <p:spPr>
          <a:xfrm>
            <a:off x="838200" y="1825625"/>
            <a:ext cx="10515600" cy="4351338"/>
          </a:xfrm>
          <a:prstGeom prst="rect">
            <a:avLst/>
          </a:prstGeo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a:xfrm>
            <a:off x="838200" y="6356350"/>
            <a:ext cx="2743200" cy="365125"/>
          </a:xfrm>
          <a:prstGeom prst="rect">
            <a:avLst/>
          </a:prstGeom>
        </p:spPr>
        <p:txBody>
          <a:bodyPr/>
          <a:lstStyle/>
          <a:p>
            <a:fld id="{5A39A04E-7B42-4741-94CD-6B6539953158}" type="datetimeFigureOut">
              <a:rPr lang="es-MX" smtClean="0"/>
              <a:t>05/05/2021</a:t>
            </a:fld>
            <a:endParaRPr lang="es-MX"/>
          </a:p>
        </p:txBody>
      </p:sp>
      <p:sp>
        <p:nvSpPr>
          <p:cNvPr id="5" name="Marcador de pie de página 4"/>
          <p:cNvSpPr>
            <a:spLocks noGrp="1"/>
          </p:cNvSpPr>
          <p:nvPr>
            <p:ph type="ftr" sz="quarter" idx="11"/>
          </p:nvPr>
        </p:nvSpPr>
        <p:spPr>
          <a:xfrm>
            <a:off x="4038600" y="6356350"/>
            <a:ext cx="4114800" cy="365125"/>
          </a:xfrm>
          <a:prstGeom prst="rect">
            <a:avLst/>
          </a:prstGeom>
        </p:spPr>
        <p:txBody>
          <a:bodyPr/>
          <a:lstStyle/>
          <a:p>
            <a:endParaRPr lang="es-MX"/>
          </a:p>
        </p:txBody>
      </p:sp>
      <p:sp>
        <p:nvSpPr>
          <p:cNvPr id="6" name="Marcador de número de diapositiva 5"/>
          <p:cNvSpPr>
            <a:spLocks noGrp="1"/>
          </p:cNvSpPr>
          <p:nvPr>
            <p:ph type="sldNum" sz="quarter" idx="12"/>
          </p:nvPr>
        </p:nvSpPr>
        <p:spPr>
          <a:xfrm>
            <a:off x="8610600" y="6356350"/>
            <a:ext cx="2743200" cy="365125"/>
          </a:xfrm>
          <a:prstGeom prst="rect">
            <a:avLst/>
          </a:prstGeom>
        </p:spPr>
        <p:txBody>
          <a:bodyPr/>
          <a:lstStyle/>
          <a:p>
            <a:fld id="{F28A99A6-5766-4686-9060-0BC6B1C1CBC3}" type="slidenum">
              <a:rPr lang="es-MX" smtClean="0"/>
              <a:t>‹Nº›</a:t>
            </a:fld>
            <a:endParaRPr lang="es-MX"/>
          </a:p>
        </p:txBody>
      </p:sp>
    </p:spTree>
    <p:extLst>
      <p:ext uri="{BB962C8B-B14F-4D97-AF65-F5344CB8AC3E}">
        <p14:creationId xmlns:p14="http://schemas.microsoft.com/office/powerpoint/2010/main" val="2160451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s-MX"/>
          </a:p>
        </p:txBody>
      </p:sp>
      <p:sp>
        <p:nvSpPr>
          <p:cNvPr id="4" name="Marcador de fecha 3"/>
          <p:cNvSpPr>
            <a:spLocks noGrp="1"/>
          </p:cNvSpPr>
          <p:nvPr>
            <p:ph type="dt" sz="half" idx="10"/>
          </p:nvPr>
        </p:nvSpPr>
        <p:spPr>
          <a:xfrm>
            <a:off x="838200" y="6356350"/>
            <a:ext cx="2743200" cy="365125"/>
          </a:xfrm>
          <a:prstGeom prst="rect">
            <a:avLst/>
          </a:prstGeom>
        </p:spPr>
        <p:txBody>
          <a:bodyPr/>
          <a:lstStyle/>
          <a:p>
            <a:fld id="{5A39A04E-7B42-4741-94CD-6B6539953158}" type="datetimeFigureOut">
              <a:rPr lang="es-MX" smtClean="0"/>
              <a:t>05/05/2021</a:t>
            </a:fld>
            <a:endParaRPr lang="es-MX"/>
          </a:p>
        </p:txBody>
      </p:sp>
      <p:sp>
        <p:nvSpPr>
          <p:cNvPr id="5" name="Marcador de pie de página 4"/>
          <p:cNvSpPr>
            <a:spLocks noGrp="1"/>
          </p:cNvSpPr>
          <p:nvPr>
            <p:ph type="ftr" sz="quarter" idx="11"/>
          </p:nvPr>
        </p:nvSpPr>
        <p:spPr>
          <a:xfrm>
            <a:off x="4038600" y="6356350"/>
            <a:ext cx="4114800" cy="365125"/>
          </a:xfrm>
          <a:prstGeom prst="rect">
            <a:avLst/>
          </a:prstGeom>
        </p:spPr>
        <p:txBody>
          <a:bodyPr/>
          <a:lstStyle/>
          <a:p>
            <a:endParaRPr lang="es-MX"/>
          </a:p>
        </p:txBody>
      </p:sp>
      <p:sp>
        <p:nvSpPr>
          <p:cNvPr id="6" name="Marcador de número de diapositiva 5"/>
          <p:cNvSpPr>
            <a:spLocks noGrp="1"/>
          </p:cNvSpPr>
          <p:nvPr>
            <p:ph type="sldNum" sz="quarter" idx="12"/>
          </p:nvPr>
        </p:nvSpPr>
        <p:spPr>
          <a:xfrm>
            <a:off x="8610600" y="6356350"/>
            <a:ext cx="2743200" cy="365125"/>
          </a:xfrm>
          <a:prstGeom prst="rect">
            <a:avLst/>
          </a:prstGeom>
        </p:spPr>
        <p:txBody>
          <a:bodyPr/>
          <a:lstStyle/>
          <a:p>
            <a:fld id="{F28A99A6-5766-4686-9060-0BC6B1C1CBC3}" type="slidenum">
              <a:rPr lang="es-MX" smtClean="0"/>
              <a:t>‹Nº›</a:t>
            </a:fld>
            <a:endParaRPr lang="es-MX"/>
          </a:p>
        </p:txBody>
      </p:sp>
    </p:spTree>
    <p:extLst>
      <p:ext uri="{BB962C8B-B14F-4D97-AF65-F5344CB8AC3E}">
        <p14:creationId xmlns:p14="http://schemas.microsoft.com/office/powerpoint/2010/main" val="304318165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29328B2A-9A67-DD48-B2C0-512D0A172D63}"/>
              </a:ext>
            </a:extLst>
          </p:cNvPr>
          <p:cNvPicPr>
            <a:picLocks noChangeAspect="1"/>
          </p:cNvPicPr>
          <p:nvPr userDrawn="1"/>
        </p:nvPicPr>
        <p:blipFill>
          <a:blip r:embed="rId4"/>
          <a:stretch>
            <a:fillRect/>
          </a:stretch>
        </p:blipFill>
        <p:spPr>
          <a:xfrm>
            <a:off x="11069926" y="371650"/>
            <a:ext cx="736880" cy="858344"/>
          </a:xfrm>
          <a:prstGeom prst="rect">
            <a:avLst/>
          </a:prstGeom>
        </p:spPr>
      </p:pic>
      <p:pic>
        <p:nvPicPr>
          <p:cNvPr id="8" name="Imagen 7"/>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9782055" y="630563"/>
            <a:ext cx="1076800" cy="352270"/>
          </a:xfrm>
          <a:prstGeom prst="rect">
            <a:avLst/>
          </a:prstGeom>
        </p:spPr>
      </p:pic>
      <p:pic>
        <p:nvPicPr>
          <p:cNvPr id="9" name="Imagen 8"/>
          <p:cNvPicPr>
            <a:picLocks noChangeAspect="1"/>
          </p:cNvPicPr>
          <p:nvPr userDrawn="1"/>
        </p:nvPicPr>
        <p:blipFill>
          <a:blip r:embed="rId6"/>
          <a:stretch>
            <a:fillRect/>
          </a:stretch>
        </p:blipFill>
        <p:spPr>
          <a:xfrm>
            <a:off x="-16329" y="288967"/>
            <a:ext cx="260876" cy="1082636"/>
          </a:xfrm>
          <a:prstGeom prst="rect">
            <a:avLst/>
          </a:prstGeom>
        </p:spPr>
      </p:pic>
    </p:spTree>
    <p:extLst>
      <p:ext uri="{BB962C8B-B14F-4D97-AF65-F5344CB8AC3E}">
        <p14:creationId xmlns:p14="http://schemas.microsoft.com/office/powerpoint/2010/main" val="2974142799"/>
      </p:ext>
    </p:extLst>
  </p:cSld>
  <p:clrMap bg1="lt1" tx1="dk1" bg2="lt2" tx2="dk2" accent1="accent1" accent2="accent2" accent3="accent3" accent4="accent4" accent5="accent5" accent6="accent6" hlink="hlink" folHlink="folHlink"/>
  <p:sldLayoutIdLst>
    <p:sldLayoutId id="2147483650" r:id="rId1"/>
    <p:sldLayoutId id="2147483649"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www.dgis.salud.gob.mx/contenidos/sis/formatos2021.html" TargetMode="Externa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www.dgis.salud.gob.mx/contenidos/sis/sis_insumos2021.html"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0"/>
            <a:ext cx="12192000" cy="6870095"/>
          </a:xfrm>
          <a:prstGeom prst="rect">
            <a:avLst/>
          </a:prstGeom>
        </p:spPr>
      </p:pic>
      <p:sp>
        <p:nvSpPr>
          <p:cNvPr id="5" name="Título 1">
            <a:extLst>
              <a:ext uri="{FF2B5EF4-FFF2-40B4-BE49-F238E27FC236}">
                <a16:creationId xmlns:a16="http://schemas.microsoft.com/office/drawing/2014/main" id="{31901168-FEF9-924E-8853-923253593220}"/>
              </a:ext>
            </a:extLst>
          </p:cNvPr>
          <p:cNvSpPr txBox="1">
            <a:spLocks/>
          </p:cNvSpPr>
          <p:nvPr/>
        </p:nvSpPr>
        <p:spPr>
          <a:xfrm>
            <a:off x="363220" y="1240971"/>
            <a:ext cx="11465560" cy="1715907"/>
          </a:xfrm>
          <a:prstGeom prst="rect">
            <a:avLst/>
          </a:prstGeom>
          <a:noFill/>
        </p:spPr>
        <p:txBody>
          <a:bodyPr vert="horz" lIns="91440" tIns="45720" rIns="91440" bIns="45720" rtlCol="0" anchor="b">
            <a:normAutofit fontScale="77500" lnSpcReduction="20000"/>
          </a:bodyPr>
          <a:lstStyle>
            <a:lvl1pPr algn="ctr" defTabSz="914400" rtl="0" eaLnBrk="1" latinLnBrk="0" hangingPunct="1">
              <a:lnSpc>
                <a:spcPct val="90000"/>
              </a:lnSpc>
              <a:spcBef>
                <a:spcPct val="0"/>
              </a:spcBef>
              <a:buNone/>
              <a:defRPr sz="6000" b="0" i="0" kern="1200">
                <a:solidFill>
                  <a:srgbClr val="DEC9A2"/>
                </a:solidFill>
                <a:latin typeface="Montserrat SemiBold" panose="00000700000000000000" pitchFamily="2" charset="0"/>
                <a:ea typeface="+mj-ea"/>
                <a:cs typeface="+mj-cs"/>
              </a:defRPr>
            </a:lvl1pPr>
          </a:lstStyle>
          <a:p>
            <a:r>
              <a:rPr lang="es-ES" dirty="0" smtClean="0"/>
              <a:t>CAPACITACIÓN</a:t>
            </a:r>
          </a:p>
          <a:p>
            <a:endParaRPr lang="es-ES" dirty="0" smtClean="0"/>
          </a:p>
          <a:p>
            <a:r>
              <a:rPr lang="es-ES" dirty="0" smtClean="0"/>
              <a:t>SINBA-SIS 2021</a:t>
            </a:r>
            <a:endParaRPr lang="es-MX" dirty="0"/>
          </a:p>
        </p:txBody>
      </p:sp>
      <p:cxnSp>
        <p:nvCxnSpPr>
          <p:cNvPr id="6" name="Conector recto 5">
            <a:extLst>
              <a:ext uri="{FF2B5EF4-FFF2-40B4-BE49-F238E27FC236}">
                <a16:creationId xmlns:a16="http://schemas.microsoft.com/office/drawing/2014/main" id="{F7D969CF-33B8-2E42-BA1B-8D19A4FC2066}"/>
              </a:ext>
            </a:extLst>
          </p:cNvPr>
          <p:cNvCxnSpPr/>
          <p:nvPr/>
        </p:nvCxnSpPr>
        <p:spPr>
          <a:xfrm>
            <a:off x="2006600" y="3048000"/>
            <a:ext cx="8178800" cy="0"/>
          </a:xfrm>
          <a:prstGeom prst="line">
            <a:avLst/>
          </a:prstGeom>
          <a:ln w="38100">
            <a:solidFill>
              <a:srgbClr val="DEC9A2"/>
            </a:solidFill>
          </a:ln>
        </p:spPr>
        <p:style>
          <a:lnRef idx="1">
            <a:schemeClr val="accent1"/>
          </a:lnRef>
          <a:fillRef idx="0">
            <a:schemeClr val="accent1"/>
          </a:fillRef>
          <a:effectRef idx="0">
            <a:schemeClr val="accent1"/>
          </a:effectRef>
          <a:fontRef idx="minor">
            <a:schemeClr val="tx1"/>
          </a:fontRef>
        </p:style>
      </p:cxnSp>
      <p:pic>
        <p:nvPicPr>
          <p:cNvPr id="7" name="Imagen 6">
            <a:extLst>
              <a:ext uri="{FF2B5EF4-FFF2-40B4-BE49-F238E27FC236}">
                <a16:creationId xmlns:a16="http://schemas.microsoft.com/office/drawing/2014/main" id="{FFE0F850-2B40-C744-98D5-C22A2ADC8BDC}"/>
              </a:ext>
            </a:extLst>
          </p:cNvPr>
          <p:cNvPicPr>
            <a:picLocks noChangeAspect="1"/>
          </p:cNvPicPr>
          <p:nvPr/>
        </p:nvPicPr>
        <p:blipFill>
          <a:blip r:embed="rId3"/>
          <a:stretch>
            <a:fillRect/>
          </a:stretch>
        </p:blipFill>
        <p:spPr>
          <a:xfrm>
            <a:off x="9252439" y="4035790"/>
            <a:ext cx="2546524" cy="2857286"/>
          </a:xfrm>
          <a:prstGeom prst="rect">
            <a:avLst/>
          </a:prstGeom>
        </p:spPr>
      </p:pic>
      <p:pic>
        <p:nvPicPr>
          <p:cNvPr id="8" name="Imagen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70256" y="4781933"/>
            <a:ext cx="1971707" cy="1736979"/>
          </a:xfrm>
          <a:prstGeom prst="rect">
            <a:avLst/>
          </a:prstGeom>
        </p:spPr>
      </p:pic>
      <p:sp>
        <p:nvSpPr>
          <p:cNvPr id="10" name="Marcador de contenido 2">
            <a:extLst>
              <a:ext uri="{FF2B5EF4-FFF2-40B4-BE49-F238E27FC236}">
                <a16:creationId xmlns:a16="http://schemas.microsoft.com/office/drawing/2014/main" id="{3AFBE54E-50F5-5D42-993F-3FC0B29C4814}"/>
              </a:ext>
            </a:extLst>
          </p:cNvPr>
          <p:cNvSpPr txBox="1">
            <a:spLocks/>
          </p:cNvSpPr>
          <p:nvPr/>
        </p:nvSpPr>
        <p:spPr>
          <a:xfrm>
            <a:off x="0" y="3270884"/>
            <a:ext cx="12192000" cy="1137921"/>
          </a:xfrm>
          <a:prstGeom prst="rect">
            <a:avLst/>
          </a:prstGeom>
        </p:spPr>
        <p:txBody>
          <a:bodyPr>
            <a:normAutofit/>
          </a:bodyPr>
          <a:lstStyle>
            <a:lvl1pPr marL="0" indent="0" algn="ctr" defTabSz="914400" rtl="0" eaLnBrk="1" latinLnBrk="0" hangingPunct="1">
              <a:lnSpc>
                <a:spcPct val="90000"/>
              </a:lnSpc>
              <a:spcBef>
                <a:spcPts val="1000"/>
              </a:spcBef>
              <a:buFont typeface="Arial" panose="020B0604020202020204" pitchFamily="34" charset="0"/>
              <a:buNone/>
              <a:defRPr sz="2400" b="0" i="0" kern="1200">
                <a:solidFill>
                  <a:schemeClr val="bg1"/>
                </a:solidFill>
                <a:latin typeface="Montserrat SemiBold" panose="00000700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s-MX" sz="2400" b="0" i="0" u="none" strike="noStrike" kern="1200" cap="none" spc="0" normalizeH="0" baseline="0" noProof="0" dirty="0" smtClean="0">
                <a:ln>
                  <a:noFill/>
                </a:ln>
                <a:solidFill>
                  <a:sysClr val="window" lastClr="FFFFFF"/>
                </a:solidFill>
                <a:effectLst/>
                <a:uLnTx/>
                <a:uFillTx/>
                <a:latin typeface="Montserrat SemiBold" panose="00000700000000000000" pitchFamily="2" charset="0"/>
                <a:ea typeface="+mn-ea"/>
                <a:cs typeface="+mn-cs"/>
              </a:rPr>
              <a:t>Sistema Nacional de Información Básica en Materia de Salud</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s-MX" dirty="0" smtClean="0">
                <a:solidFill>
                  <a:sysClr val="window" lastClr="FFFFFF"/>
                </a:solidFill>
              </a:rPr>
              <a:t>Sistema de Información en Salud, Subsistema de Prestación de Servicios</a:t>
            </a:r>
            <a:endParaRPr kumimoji="0" lang="es-MX" sz="2400" b="0" i="0" u="none" strike="noStrike" kern="1200" cap="none" spc="0" normalizeH="0" baseline="0" noProof="0" dirty="0">
              <a:ln>
                <a:noFill/>
              </a:ln>
              <a:solidFill>
                <a:sysClr val="window" lastClr="FFFFFF"/>
              </a:solidFill>
              <a:effectLst/>
              <a:uLnTx/>
              <a:uFillTx/>
              <a:latin typeface="Montserrat SemiBold" panose="00000700000000000000" pitchFamily="2" charset="0"/>
              <a:ea typeface="+mn-ea"/>
              <a:cs typeface="+mn-cs"/>
            </a:endParaRPr>
          </a:p>
        </p:txBody>
      </p:sp>
      <p:sp>
        <p:nvSpPr>
          <p:cNvPr id="11" name="Rectángulo 10"/>
          <p:cNvSpPr/>
          <p:nvPr/>
        </p:nvSpPr>
        <p:spPr>
          <a:xfrm>
            <a:off x="239060" y="362277"/>
            <a:ext cx="2765398" cy="646331"/>
          </a:xfrm>
          <a:prstGeom prst="rect">
            <a:avLst/>
          </a:prstGeom>
        </p:spPr>
        <p:txBody>
          <a:bodyPr wrap="square">
            <a:spAutoFit/>
          </a:bodyPr>
          <a:lstStyle/>
          <a:p>
            <a:r>
              <a:rPr lang="es-MX" b="1" i="0" dirty="0" smtClean="0">
                <a:solidFill>
                  <a:schemeClr val="bg1"/>
                </a:solidFill>
                <a:effectLst/>
                <a:latin typeface="Montserrat" panose="00000500000000000000" pitchFamily="2" charset="0"/>
              </a:rPr>
              <a:t>Dirección General de Información en Salud</a:t>
            </a:r>
            <a:endParaRPr lang="es-MX" b="1" i="0" dirty="0">
              <a:solidFill>
                <a:schemeClr val="bg1"/>
              </a:solidFill>
              <a:effectLst/>
              <a:latin typeface="Montserrat" panose="00000500000000000000" pitchFamily="2" charset="0"/>
            </a:endParaRPr>
          </a:p>
        </p:txBody>
      </p:sp>
      <p:sp>
        <p:nvSpPr>
          <p:cNvPr id="2" name="CuadroTexto 1"/>
          <p:cNvSpPr txBox="1"/>
          <p:nvPr/>
        </p:nvSpPr>
        <p:spPr>
          <a:xfrm>
            <a:off x="363220" y="5714999"/>
            <a:ext cx="2641238" cy="369332"/>
          </a:xfrm>
          <a:prstGeom prst="rect">
            <a:avLst/>
          </a:prstGeom>
          <a:noFill/>
        </p:spPr>
        <p:txBody>
          <a:bodyPr wrap="square" rtlCol="0">
            <a:spAutoFit/>
          </a:bodyPr>
          <a:lstStyle/>
          <a:p>
            <a:pPr algn="ctr"/>
            <a:r>
              <a:rPr lang="es-MX" b="1" dirty="0" smtClean="0">
                <a:solidFill>
                  <a:schemeClr val="accent4">
                    <a:lumMod val="20000"/>
                    <a:lumOff val="80000"/>
                  </a:schemeClr>
                </a:solidFill>
                <a:latin typeface="Montserrat" panose="00000500000000000000" pitchFamily="2" charset="0"/>
              </a:rPr>
              <a:t>6 de mayo de 2021</a:t>
            </a:r>
            <a:endParaRPr lang="es-MX" b="1" dirty="0">
              <a:solidFill>
                <a:schemeClr val="accent4">
                  <a:lumMod val="20000"/>
                  <a:lumOff val="80000"/>
                </a:schemeClr>
              </a:solidFill>
              <a:latin typeface="Montserrat" panose="00000500000000000000" pitchFamily="2" charset="0"/>
            </a:endParaRPr>
          </a:p>
        </p:txBody>
      </p:sp>
    </p:spTree>
    <p:extLst>
      <p:ext uri="{BB962C8B-B14F-4D97-AF65-F5344CB8AC3E}">
        <p14:creationId xmlns:p14="http://schemas.microsoft.com/office/powerpoint/2010/main" val="33499439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29FCE891-2873-1849-A37C-A2CF6D30A712}"/>
              </a:ext>
            </a:extLst>
          </p:cNvPr>
          <p:cNvSpPr txBox="1">
            <a:spLocks/>
          </p:cNvSpPr>
          <p:nvPr/>
        </p:nvSpPr>
        <p:spPr>
          <a:xfrm>
            <a:off x="381000" y="207321"/>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dirty="0" smtClean="0"/>
              <a:t>Introducción</a:t>
            </a:r>
            <a:endParaRPr lang="es-MX" dirty="0"/>
          </a:p>
        </p:txBody>
      </p:sp>
      <p:sp>
        <p:nvSpPr>
          <p:cNvPr id="6" name="Rectángulo 5"/>
          <p:cNvSpPr/>
          <p:nvPr/>
        </p:nvSpPr>
        <p:spPr>
          <a:xfrm>
            <a:off x="381000" y="1481897"/>
            <a:ext cx="11310257" cy="5078313"/>
          </a:xfrm>
          <a:prstGeom prst="rect">
            <a:avLst/>
          </a:prstGeom>
        </p:spPr>
        <p:txBody>
          <a:bodyPr wrap="square">
            <a:spAutoFit/>
          </a:bodyPr>
          <a:lstStyle/>
          <a:p>
            <a:pPr algn="just"/>
            <a:r>
              <a:rPr lang="es-MX" b="1" dirty="0" smtClean="0">
                <a:solidFill>
                  <a:srgbClr val="2C2C2B"/>
                </a:solidFill>
                <a:latin typeface="Montserrat" panose="00000500000000000000" pitchFamily="2" charset="0"/>
              </a:rPr>
              <a:t>Objetivo</a:t>
            </a:r>
          </a:p>
          <a:p>
            <a:pPr algn="just"/>
            <a:r>
              <a:rPr lang="es-MX" dirty="0" smtClean="0">
                <a:solidFill>
                  <a:srgbClr val="2C2C2B"/>
                </a:solidFill>
                <a:latin typeface="Montserrat" panose="00000500000000000000" pitchFamily="2" charset="0"/>
              </a:rPr>
              <a:t>Generar </a:t>
            </a:r>
            <a:r>
              <a:rPr lang="es-MX" dirty="0">
                <a:solidFill>
                  <a:srgbClr val="2C2C2B"/>
                </a:solidFill>
                <a:latin typeface="Montserrat" panose="00000500000000000000" pitchFamily="2" charset="0"/>
              </a:rPr>
              <a:t>la información de los servicios otorgados en las unidades médicas de la Secretaría de Salud, que proporcione los insumos para la administración y planeación de los servicios de salud</a:t>
            </a:r>
            <a:r>
              <a:rPr lang="es-MX" dirty="0" smtClean="0">
                <a:solidFill>
                  <a:srgbClr val="2C2C2B"/>
                </a:solidFill>
                <a:latin typeface="Montserrat" panose="00000500000000000000" pitchFamily="2" charset="0"/>
              </a:rPr>
              <a:t>.</a:t>
            </a:r>
            <a:endParaRPr lang="es-MX" b="0" i="0" dirty="0" smtClean="0">
              <a:solidFill>
                <a:srgbClr val="2C2C2B"/>
              </a:solidFill>
              <a:effectLst/>
              <a:latin typeface="Montserrat" panose="00000500000000000000" pitchFamily="2" charset="0"/>
            </a:endParaRPr>
          </a:p>
          <a:p>
            <a:pPr algn="just"/>
            <a:endParaRPr lang="es-MX" b="0" i="0" dirty="0">
              <a:solidFill>
                <a:srgbClr val="2C2C2B"/>
              </a:solidFill>
              <a:effectLst/>
              <a:latin typeface="Montserrat" panose="00000500000000000000" pitchFamily="2" charset="0"/>
            </a:endParaRPr>
          </a:p>
          <a:p>
            <a:pPr algn="just"/>
            <a:r>
              <a:rPr lang="es-MX" b="1" dirty="0">
                <a:solidFill>
                  <a:srgbClr val="2C2C2B"/>
                </a:solidFill>
                <a:latin typeface="Montserrat" panose="00000500000000000000" pitchFamily="2" charset="0"/>
              </a:rPr>
              <a:t>Información captada</a:t>
            </a:r>
          </a:p>
          <a:p>
            <a:pPr algn="just"/>
            <a:r>
              <a:rPr lang="es-MX" dirty="0">
                <a:solidFill>
                  <a:srgbClr val="2C2C2B"/>
                </a:solidFill>
                <a:latin typeface="Montserrat" panose="00000500000000000000" pitchFamily="2" charset="0"/>
              </a:rPr>
              <a:t>Actividades realizadas en unidades médicas y fuera de ellas, así como en establecimientos de apoyo, relacionadas con los Programas de Salud del nivel Federal (Vacunación, Salud Bucal, Salud Sexual y Reproductiva del Adolescente, Planificación Familiar, </a:t>
            </a:r>
            <a:r>
              <a:rPr lang="es-MX" dirty="0" smtClean="0">
                <a:solidFill>
                  <a:srgbClr val="2C2C2B"/>
                </a:solidFill>
                <a:latin typeface="Montserrat" panose="00000500000000000000" pitchFamily="2" charset="0"/>
              </a:rPr>
              <a:t>entre otros.)</a:t>
            </a:r>
            <a:endParaRPr lang="es-MX" dirty="0">
              <a:solidFill>
                <a:srgbClr val="2C2C2B"/>
              </a:solidFill>
              <a:latin typeface="Montserrat" panose="00000500000000000000" pitchFamily="2" charset="0"/>
            </a:endParaRPr>
          </a:p>
          <a:p>
            <a:pPr algn="just"/>
            <a:endParaRPr lang="es-MX" b="0" i="0" dirty="0" smtClean="0">
              <a:solidFill>
                <a:srgbClr val="2C2C2B"/>
              </a:solidFill>
              <a:effectLst/>
              <a:latin typeface="Montserrat" panose="00000500000000000000" pitchFamily="2" charset="0"/>
            </a:endParaRPr>
          </a:p>
          <a:p>
            <a:pPr algn="just"/>
            <a:r>
              <a:rPr lang="es-MX" b="1" dirty="0">
                <a:solidFill>
                  <a:srgbClr val="2C2C2B"/>
                </a:solidFill>
                <a:latin typeface="Montserrat" panose="00000500000000000000" pitchFamily="2" charset="0"/>
              </a:rPr>
              <a:t>Fuente</a:t>
            </a:r>
          </a:p>
          <a:p>
            <a:pPr algn="just"/>
            <a:r>
              <a:rPr lang="es-MX" dirty="0">
                <a:solidFill>
                  <a:srgbClr val="2C2C2B"/>
                </a:solidFill>
                <a:latin typeface="Montserrat" panose="00000500000000000000" pitchFamily="2" charset="0"/>
              </a:rPr>
              <a:t>Formatos primarios e informes mensuales</a:t>
            </a:r>
            <a:r>
              <a:rPr lang="es-MX" dirty="0" smtClean="0">
                <a:solidFill>
                  <a:srgbClr val="2C2C2B"/>
                </a:solidFill>
                <a:latin typeface="Montserrat" panose="00000500000000000000" pitchFamily="2" charset="0"/>
              </a:rPr>
              <a:t>.</a:t>
            </a:r>
          </a:p>
          <a:p>
            <a:pPr algn="just"/>
            <a:endParaRPr lang="es-MX" b="0" i="0" dirty="0" smtClean="0">
              <a:solidFill>
                <a:srgbClr val="2C2C2B"/>
              </a:solidFill>
              <a:effectLst/>
              <a:latin typeface="Montserrat" panose="00000500000000000000" pitchFamily="2" charset="0"/>
            </a:endParaRPr>
          </a:p>
          <a:p>
            <a:pPr algn="just"/>
            <a:r>
              <a:rPr lang="es-MX" b="1" dirty="0" smtClean="0">
                <a:solidFill>
                  <a:srgbClr val="2C2C2B"/>
                </a:solidFill>
                <a:latin typeface="Montserrat" panose="00000500000000000000" pitchFamily="2" charset="0"/>
              </a:rPr>
              <a:t>Registro y reporte al Sistema de Información</a:t>
            </a:r>
            <a:endParaRPr lang="es-MX" b="1" i="0" dirty="0">
              <a:solidFill>
                <a:srgbClr val="2C2C2B"/>
              </a:solidFill>
              <a:effectLst/>
              <a:latin typeface="Montserrat" panose="00000500000000000000" pitchFamily="2" charset="0"/>
            </a:endParaRPr>
          </a:p>
          <a:p>
            <a:pPr algn="just"/>
            <a:r>
              <a:rPr lang="es-MX" b="0" i="0" dirty="0" smtClean="0">
                <a:solidFill>
                  <a:srgbClr val="2C2C2B"/>
                </a:solidFill>
                <a:effectLst/>
                <a:latin typeface="Montserrat" panose="00000500000000000000" pitchFamily="2" charset="0"/>
              </a:rPr>
              <a:t>De carácter obligatorio en los establecimientos de la Secretaría de Salud, para los profesionales de la salud que intervienen en el proceso de la atención personal primordialmente de </a:t>
            </a:r>
            <a:r>
              <a:rPr lang="es-MX" b="0" i="0" smtClean="0">
                <a:solidFill>
                  <a:srgbClr val="2C2C2B"/>
                </a:solidFill>
                <a:effectLst/>
                <a:latin typeface="Montserrat" panose="00000500000000000000" pitchFamily="2" charset="0"/>
              </a:rPr>
              <a:t>tipo ambulatoria, y servicios </a:t>
            </a:r>
            <a:r>
              <a:rPr lang="es-MX" smtClean="0">
                <a:solidFill>
                  <a:srgbClr val="2C2C2B"/>
                </a:solidFill>
                <a:latin typeface="Montserrat" panose="00000500000000000000" pitchFamily="2" charset="0"/>
              </a:rPr>
              <a:t>no personales </a:t>
            </a:r>
            <a:r>
              <a:rPr lang="es-MX" dirty="0" smtClean="0">
                <a:solidFill>
                  <a:srgbClr val="2C2C2B"/>
                </a:solidFill>
                <a:latin typeface="Montserrat" panose="00000500000000000000" pitchFamily="2" charset="0"/>
              </a:rPr>
              <a:t>como actividades </a:t>
            </a:r>
            <a:r>
              <a:rPr lang="es-MX" b="0" i="0" dirty="0" smtClean="0">
                <a:solidFill>
                  <a:srgbClr val="2C2C2B"/>
                </a:solidFill>
                <a:effectLst/>
                <a:latin typeface="Montserrat" panose="00000500000000000000" pitchFamily="2" charset="0"/>
              </a:rPr>
              <a:t>de apoyo a la salud, bajo los términos y procedimientos definidos por los Programas de Salud a través de las instrucciones e indicaciones que se establecen en la DGIS.</a:t>
            </a:r>
            <a:endParaRPr lang="es-MX" b="0" i="0" dirty="0">
              <a:solidFill>
                <a:srgbClr val="2C2C2B"/>
              </a:solidFill>
              <a:effectLst/>
              <a:latin typeface="Montserrat" panose="00000500000000000000" pitchFamily="2" charset="0"/>
            </a:endParaRPr>
          </a:p>
        </p:txBody>
      </p:sp>
    </p:spTree>
    <p:extLst>
      <p:ext uri="{BB962C8B-B14F-4D97-AF65-F5344CB8AC3E}">
        <p14:creationId xmlns:p14="http://schemas.microsoft.com/office/powerpoint/2010/main" val="39276362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29FCE891-2873-1849-A37C-A2CF6D30A712}"/>
              </a:ext>
            </a:extLst>
          </p:cNvPr>
          <p:cNvSpPr txBox="1">
            <a:spLocks/>
          </p:cNvSpPr>
          <p:nvPr/>
        </p:nvSpPr>
        <p:spPr>
          <a:xfrm>
            <a:off x="381000" y="-119259"/>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dirty="0" smtClean="0"/>
              <a:t>Formatos e Instructivos 2021</a:t>
            </a:r>
            <a:endParaRPr lang="es-MX" dirty="0"/>
          </a:p>
        </p:txBody>
      </p:sp>
      <p:sp>
        <p:nvSpPr>
          <p:cNvPr id="5" name="Rectángulo 4"/>
          <p:cNvSpPr/>
          <p:nvPr/>
        </p:nvSpPr>
        <p:spPr>
          <a:xfrm>
            <a:off x="381001" y="1481897"/>
            <a:ext cx="5562599" cy="4247317"/>
          </a:xfrm>
          <a:prstGeom prst="rect">
            <a:avLst/>
          </a:prstGeom>
        </p:spPr>
        <p:txBody>
          <a:bodyPr wrap="square">
            <a:spAutoFit/>
          </a:bodyPr>
          <a:lstStyle/>
          <a:p>
            <a:pPr algn="just"/>
            <a:r>
              <a:rPr lang="es-MX" b="1" dirty="0" smtClean="0">
                <a:solidFill>
                  <a:srgbClr val="6E152E"/>
                </a:solidFill>
                <a:latin typeface="Montserrat" panose="00000500000000000000" pitchFamily="2" charset="0"/>
              </a:rPr>
              <a:t>Capacitación</a:t>
            </a:r>
          </a:p>
          <a:p>
            <a:pPr algn="just"/>
            <a:r>
              <a:rPr lang="es-MX" b="1" dirty="0" smtClean="0">
                <a:solidFill>
                  <a:srgbClr val="2C2C2B"/>
                </a:solidFill>
                <a:latin typeface="Montserrat" panose="00000500000000000000" pitchFamily="2" charset="0"/>
              </a:rPr>
              <a:t>Formatos e instructivos con identificación de cambios:</a:t>
            </a:r>
          </a:p>
          <a:p>
            <a:pPr marL="261938" algn="just">
              <a:buFont typeface="Arial" panose="020B0604020202020204" pitchFamily="34" charset="0"/>
              <a:buChar char="•"/>
            </a:pPr>
            <a:r>
              <a:rPr lang="es-MX" b="0" i="0" dirty="0" smtClean="0">
                <a:solidFill>
                  <a:srgbClr val="2C2C2B"/>
                </a:solidFill>
                <a:effectLst/>
                <a:latin typeface="Montserrat" panose="00000500000000000000" pitchFamily="2" charset="0"/>
              </a:rPr>
              <a:t>Eliminación</a:t>
            </a:r>
          </a:p>
          <a:p>
            <a:pPr marL="261938" algn="just">
              <a:buFont typeface="Arial" panose="020B0604020202020204" pitchFamily="34" charset="0"/>
              <a:buChar char="•"/>
            </a:pPr>
            <a:r>
              <a:rPr lang="es-MX" dirty="0" smtClean="0">
                <a:solidFill>
                  <a:srgbClr val="2C2C2B"/>
                </a:solidFill>
                <a:latin typeface="Montserrat" panose="00000500000000000000" pitchFamily="2" charset="0"/>
              </a:rPr>
              <a:t>Modificación</a:t>
            </a:r>
          </a:p>
          <a:p>
            <a:pPr marL="261938" algn="just">
              <a:buFont typeface="Arial" panose="020B0604020202020204" pitchFamily="34" charset="0"/>
              <a:buChar char="•"/>
            </a:pPr>
            <a:r>
              <a:rPr lang="es-MX" b="0" i="0" dirty="0" smtClean="0">
                <a:solidFill>
                  <a:srgbClr val="2C2C2B"/>
                </a:solidFill>
                <a:effectLst/>
                <a:latin typeface="Montserrat" panose="00000500000000000000" pitchFamily="2" charset="0"/>
              </a:rPr>
              <a:t>Agregación o nuevo</a:t>
            </a:r>
          </a:p>
          <a:p>
            <a:pPr marL="261938" algn="just"/>
            <a:r>
              <a:rPr lang="es-MX" dirty="0" smtClean="0">
                <a:solidFill>
                  <a:srgbClr val="2C2C2B"/>
                </a:solidFill>
                <a:latin typeface="Montserrat" panose="00000500000000000000" pitchFamily="2" charset="0"/>
              </a:rPr>
              <a:t>Facilitar la búsqueda de instrucciones o variables previas ya no presentes, ajustes con base a nuevos requerimientos y nuevos contenidos para enfatizar el reporte y gestionar las acciones necesarias para adoptar las nuevas definiciones operativas y vigilar la integración de los nuevos requerimientos.</a:t>
            </a:r>
          </a:p>
          <a:p>
            <a:pPr algn="just"/>
            <a:r>
              <a:rPr lang="es-MX" b="1" dirty="0" smtClean="0">
                <a:solidFill>
                  <a:srgbClr val="2C2C2B"/>
                </a:solidFill>
                <a:latin typeface="Montserrat" panose="00000500000000000000" pitchFamily="2" charset="0"/>
              </a:rPr>
              <a:t>Listado de Formatos e Informes</a:t>
            </a:r>
            <a:endParaRPr lang="es-MX" b="1" i="0" dirty="0" smtClean="0">
              <a:solidFill>
                <a:srgbClr val="2C2C2B"/>
              </a:solidFill>
              <a:effectLst/>
              <a:latin typeface="Montserrat" panose="00000500000000000000" pitchFamily="2" charset="0"/>
            </a:endParaRPr>
          </a:p>
        </p:txBody>
      </p:sp>
      <p:sp>
        <p:nvSpPr>
          <p:cNvPr id="6" name="Rectángulo 5"/>
          <p:cNvSpPr/>
          <p:nvPr/>
        </p:nvSpPr>
        <p:spPr>
          <a:xfrm>
            <a:off x="6531791" y="1481897"/>
            <a:ext cx="5274130" cy="2031325"/>
          </a:xfrm>
          <a:prstGeom prst="rect">
            <a:avLst/>
          </a:prstGeom>
        </p:spPr>
        <p:txBody>
          <a:bodyPr wrap="square">
            <a:spAutoFit/>
          </a:bodyPr>
          <a:lstStyle/>
          <a:p>
            <a:pPr algn="just"/>
            <a:r>
              <a:rPr lang="es-MX" b="1" dirty="0" smtClean="0">
                <a:solidFill>
                  <a:srgbClr val="245C4F"/>
                </a:solidFill>
                <a:latin typeface="Montserrat" panose="00000500000000000000" pitchFamily="2" charset="0"/>
              </a:rPr>
              <a:t>Impresión</a:t>
            </a:r>
          </a:p>
          <a:p>
            <a:pPr algn="just"/>
            <a:r>
              <a:rPr lang="es-MX" dirty="0" smtClean="0">
                <a:solidFill>
                  <a:srgbClr val="2C2C2B"/>
                </a:solidFill>
                <a:latin typeface="Montserrat" panose="00000500000000000000" pitchFamily="2" charset="0"/>
              </a:rPr>
              <a:t>Formatos e instructivos sin marcas, listos para su reproducción y difusión a los establecimientos de salud con base al tipo de servicio que proporcione, para garantizar su adecuado llenado y reporte de información de manera oportuna.</a:t>
            </a:r>
            <a:endParaRPr lang="es-MX" b="0" i="0" dirty="0" smtClean="0">
              <a:solidFill>
                <a:srgbClr val="2C2C2B"/>
              </a:solidFill>
              <a:effectLst/>
              <a:latin typeface="Montserrat" panose="00000500000000000000" pitchFamily="2" charset="0"/>
            </a:endParaRPr>
          </a:p>
        </p:txBody>
      </p:sp>
      <p:sp>
        <p:nvSpPr>
          <p:cNvPr id="7" name="Rectángulo 6"/>
          <p:cNvSpPr/>
          <p:nvPr/>
        </p:nvSpPr>
        <p:spPr>
          <a:xfrm>
            <a:off x="2220680" y="998262"/>
            <a:ext cx="7769316" cy="369332"/>
          </a:xfrm>
          <a:prstGeom prst="rect">
            <a:avLst/>
          </a:prstGeom>
        </p:spPr>
        <p:txBody>
          <a:bodyPr wrap="square">
            <a:spAutoFit/>
          </a:bodyPr>
          <a:lstStyle/>
          <a:p>
            <a:r>
              <a:rPr lang="es-MX" dirty="0">
                <a:latin typeface="Montserrat" panose="00000500000000000000" pitchFamily="2" charset="0"/>
                <a:hlinkClick r:id="rId2"/>
              </a:rPr>
              <a:t>http://</a:t>
            </a:r>
            <a:r>
              <a:rPr lang="es-MX" dirty="0" smtClean="0">
                <a:latin typeface="Montserrat" panose="00000500000000000000" pitchFamily="2" charset="0"/>
                <a:hlinkClick r:id="rId2"/>
              </a:rPr>
              <a:t>www.dgis.salud.gob.mx/contenidos/sis/formatos2021.html</a:t>
            </a:r>
            <a:r>
              <a:rPr lang="es-MX" dirty="0" smtClean="0">
                <a:latin typeface="Montserrat" panose="00000500000000000000" pitchFamily="2" charset="0"/>
              </a:rPr>
              <a:t> </a:t>
            </a:r>
          </a:p>
        </p:txBody>
      </p:sp>
      <p:pic>
        <p:nvPicPr>
          <p:cNvPr id="8" name="Imagen 7"/>
          <p:cNvPicPr>
            <a:picLocks noChangeAspect="1"/>
          </p:cNvPicPr>
          <p:nvPr/>
        </p:nvPicPr>
        <p:blipFill>
          <a:blip r:embed="rId3"/>
          <a:stretch>
            <a:fillRect/>
          </a:stretch>
        </p:blipFill>
        <p:spPr>
          <a:xfrm>
            <a:off x="115655" y="5664492"/>
            <a:ext cx="6050168" cy="1177182"/>
          </a:xfrm>
          <a:prstGeom prst="rect">
            <a:avLst/>
          </a:prstGeom>
        </p:spPr>
      </p:pic>
      <p:pic>
        <p:nvPicPr>
          <p:cNvPr id="9" name="Imagen 8"/>
          <p:cNvPicPr>
            <a:picLocks noChangeAspect="1"/>
          </p:cNvPicPr>
          <p:nvPr/>
        </p:nvPicPr>
        <p:blipFill>
          <a:blip r:embed="rId4"/>
          <a:stretch>
            <a:fillRect/>
          </a:stretch>
        </p:blipFill>
        <p:spPr>
          <a:xfrm>
            <a:off x="6677024" y="3513222"/>
            <a:ext cx="5128895" cy="3389138"/>
          </a:xfrm>
          <a:prstGeom prst="rect">
            <a:avLst/>
          </a:prstGeom>
        </p:spPr>
      </p:pic>
    </p:spTree>
    <p:extLst>
      <p:ext uri="{BB962C8B-B14F-4D97-AF65-F5344CB8AC3E}">
        <p14:creationId xmlns:p14="http://schemas.microsoft.com/office/powerpoint/2010/main" val="4612476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29FCE891-2873-1849-A37C-A2CF6D30A712}"/>
              </a:ext>
            </a:extLst>
          </p:cNvPr>
          <p:cNvSpPr txBox="1">
            <a:spLocks/>
          </p:cNvSpPr>
          <p:nvPr/>
        </p:nvSpPr>
        <p:spPr>
          <a:xfrm>
            <a:off x="381000" y="207321"/>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dirty="0" smtClean="0"/>
              <a:t>Listado de Formatos e Informes</a:t>
            </a:r>
            <a:endParaRPr lang="es-MX" dirty="0"/>
          </a:p>
        </p:txBody>
      </p:sp>
      <p:pic>
        <p:nvPicPr>
          <p:cNvPr id="6" name="Imagen 5"/>
          <p:cNvPicPr>
            <a:picLocks noChangeAspect="1"/>
          </p:cNvPicPr>
          <p:nvPr/>
        </p:nvPicPr>
        <p:blipFill>
          <a:blip r:embed="rId2"/>
          <a:stretch>
            <a:fillRect/>
          </a:stretch>
        </p:blipFill>
        <p:spPr>
          <a:xfrm>
            <a:off x="133797" y="1471272"/>
            <a:ext cx="6073966" cy="4996544"/>
          </a:xfrm>
          <a:prstGeom prst="rect">
            <a:avLst/>
          </a:prstGeom>
        </p:spPr>
      </p:pic>
      <p:pic>
        <p:nvPicPr>
          <p:cNvPr id="7" name="Imagen 6"/>
          <p:cNvPicPr>
            <a:picLocks noChangeAspect="1"/>
          </p:cNvPicPr>
          <p:nvPr/>
        </p:nvPicPr>
        <p:blipFill>
          <a:blip r:embed="rId3"/>
          <a:stretch>
            <a:fillRect/>
          </a:stretch>
        </p:blipFill>
        <p:spPr>
          <a:xfrm>
            <a:off x="6400800" y="1771265"/>
            <a:ext cx="5676900" cy="4298584"/>
          </a:xfrm>
          <a:prstGeom prst="rect">
            <a:avLst/>
          </a:prstGeom>
        </p:spPr>
      </p:pic>
    </p:spTree>
    <p:extLst>
      <p:ext uri="{BB962C8B-B14F-4D97-AF65-F5344CB8AC3E}">
        <p14:creationId xmlns:p14="http://schemas.microsoft.com/office/powerpoint/2010/main" val="1143344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29FCE891-2873-1849-A37C-A2CF6D30A712}"/>
              </a:ext>
            </a:extLst>
          </p:cNvPr>
          <p:cNvSpPr txBox="1">
            <a:spLocks/>
          </p:cNvSpPr>
          <p:nvPr/>
        </p:nvSpPr>
        <p:spPr>
          <a:xfrm>
            <a:off x="381000" y="207321"/>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dirty="0" smtClean="0"/>
              <a:t>Listado de Formatos e Informes</a:t>
            </a:r>
            <a:endParaRPr lang="es-MX" dirty="0"/>
          </a:p>
        </p:txBody>
      </p:sp>
      <p:pic>
        <p:nvPicPr>
          <p:cNvPr id="2" name="Imagen 1"/>
          <p:cNvPicPr>
            <a:picLocks noChangeAspect="1"/>
          </p:cNvPicPr>
          <p:nvPr/>
        </p:nvPicPr>
        <p:blipFill>
          <a:blip r:embed="rId2"/>
          <a:stretch>
            <a:fillRect/>
          </a:stretch>
        </p:blipFill>
        <p:spPr>
          <a:xfrm>
            <a:off x="593277" y="1134832"/>
            <a:ext cx="10591800" cy="5749543"/>
          </a:xfrm>
          <a:prstGeom prst="rect">
            <a:avLst/>
          </a:prstGeom>
        </p:spPr>
      </p:pic>
    </p:spTree>
    <p:extLst>
      <p:ext uri="{BB962C8B-B14F-4D97-AF65-F5344CB8AC3E}">
        <p14:creationId xmlns:p14="http://schemas.microsoft.com/office/powerpoint/2010/main" val="37591740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29FCE891-2873-1849-A37C-A2CF6D30A712}"/>
              </a:ext>
            </a:extLst>
          </p:cNvPr>
          <p:cNvSpPr txBox="1">
            <a:spLocks/>
          </p:cNvSpPr>
          <p:nvPr/>
        </p:nvSpPr>
        <p:spPr>
          <a:xfrm>
            <a:off x="381000" y="-86599"/>
            <a:ext cx="11424920"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ES" dirty="0" smtClean="0"/>
              <a:t>Insumos 2021</a:t>
            </a:r>
            <a:endParaRPr lang="es-MX" dirty="0"/>
          </a:p>
        </p:txBody>
      </p:sp>
      <p:sp>
        <p:nvSpPr>
          <p:cNvPr id="5" name="Rectángulo 4"/>
          <p:cNvSpPr/>
          <p:nvPr/>
        </p:nvSpPr>
        <p:spPr>
          <a:xfrm>
            <a:off x="1975763" y="1015773"/>
            <a:ext cx="8180613" cy="369332"/>
          </a:xfrm>
          <a:prstGeom prst="rect">
            <a:avLst/>
          </a:prstGeom>
        </p:spPr>
        <p:txBody>
          <a:bodyPr wrap="square">
            <a:spAutoFit/>
          </a:bodyPr>
          <a:lstStyle/>
          <a:p>
            <a:r>
              <a:rPr lang="es-MX" dirty="0">
                <a:latin typeface="Montserrat" panose="00000500000000000000" pitchFamily="2" charset="0"/>
                <a:hlinkClick r:id="rId2"/>
              </a:rPr>
              <a:t>http://</a:t>
            </a:r>
            <a:r>
              <a:rPr lang="es-MX" dirty="0" smtClean="0">
                <a:latin typeface="Montserrat" panose="00000500000000000000" pitchFamily="2" charset="0"/>
                <a:hlinkClick r:id="rId2"/>
              </a:rPr>
              <a:t>www.dgis.salud.gob.mx/contenidos/sis/sis_insumos2021.html</a:t>
            </a:r>
            <a:r>
              <a:rPr lang="es-MX" dirty="0" smtClean="0">
                <a:latin typeface="Montserrat" panose="00000500000000000000" pitchFamily="2" charset="0"/>
              </a:rPr>
              <a:t> </a:t>
            </a:r>
            <a:endParaRPr lang="es-MX" dirty="0">
              <a:latin typeface="Montserrat" panose="00000500000000000000" pitchFamily="2" charset="0"/>
            </a:endParaRPr>
          </a:p>
        </p:txBody>
      </p:sp>
      <p:sp>
        <p:nvSpPr>
          <p:cNvPr id="6" name="Rectángulo 5"/>
          <p:cNvSpPr/>
          <p:nvPr/>
        </p:nvSpPr>
        <p:spPr>
          <a:xfrm>
            <a:off x="476249" y="1613451"/>
            <a:ext cx="5274129" cy="2031325"/>
          </a:xfrm>
          <a:prstGeom prst="rect">
            <a:avLst/>
          </a:prstGeom>
        </p:spPr>
        <p:txBody>
          <a:bodyPr wrap="square">
            <a:spAutoFit/>
          </a:bodyPr>
          <a:lstStyle/>
          <a:p>
            <a:pPr algn="just"/>
            <a:r>
              <a:rPr lang="es-MX" b="1" dirty="0" smtClean="0">
                <a:solidFill>
                  <a:srgbClr val="245C4F"/>
                </a:solidFill>
                <a:latin typeface="Montserrat" panose="00000500000000000000" pitchFamily="2" charset="0"/>
              </a:rPr>
              <a:t>Variables 2021</a:t>
            </a:r>
          </a:p>
          <a:p>
            <a:pPr marL="285750" indent="-285750" algn="just">
              <a:buFont typeface="Arial" panose="020B0604020202020204" pitchFamily="34" charset="0"/>
              <a:buChar char="•"/>
            </a:pPr>
            <a:r>
              <a:rPr lang="es-MX" b="0" i="0" dirty="0" smtClean="0">
                <a:solidFill>
                  <a:srgbClr val="2C2C2B"/>
                </a:solidFill>
                <a:effectLst/>
                <a:latin typeface="Montserrat" panose="00000500000000000000" pitchFamily="2" charset="0"/>
              </a:rPr>
              <a:t>Variables 2021 = 4597 + </a:t>
            </a:r>
            <a:r>
              <a:rPr lang="es-MX" b="0" i="0" dirty="0" err="1" smtClean="0">
                <a:solidFill>
                  <a:srgbClr val="2C2C2B"/>
                </a:solidFill>
                <a:effectLst/>
                <a:latin typeface="Montserrat" panose="00000500000000000000" pitchFamily="2" charset="0"/>
              </a:rPr>
              <a:t>At’n</a:t>
            </a:r>
            <a:r>
              <a:rPr lang="es-MX" b="0" i="0" dirty="0" smtClean="0">
                <a:solidFill>
                  <a:srgbClr val="2C2C2B"/>
                </a:solidFill>
                <a:effectLst/>
                <a:latin typeface="Montserrat" panose="00000500000000000000" pitchFamily="2" charset="0"/>
              </a:rPr>
              <a:t> a distancia</a:t>
            </a:r>
          </a:p>
          <a:p>
            <a:pPr marL="285750" indent="-285750" algn="just">
              <a:buFont typeface="Arial" panose="020B0604020202020204" pitchFamily="34" charset="0"/>
              <a:buChar char="•"/>
            </a:pPr>
            <a:r>
              <a:rPr lang="es-MX" dirty="0" smtClean="0">
                <a:solidFill>
                  <a:srgbClr val="2C2C2B"/>
                </a:solidFill>
                <a:latin typeface="Montserrat" panose="00000500000000000000" pitchFamily="2" charset="0"/>
              </a:rPr>
              <a:t>Nuevas 2021 =862</a:t>
            </a:r>
          </a:p>
          <a:p>
            <a:pPr marL="285750" indent="-285750" algn="just">
              <a:buFont typeface="Arial" panose="020B0604020202020204" pitchFamily="34" charset="0"/>
              <a:buChar char="•"/>
            </a:pPr>
            <a:r>
              <a:rPr lang="es-MX" dirty="0" smtClean="0">
                <a:solidFill>
                  <a:srgbClr val="2C2C2B"/>
                </a:solidFill>
                <a:latin typeface="Montserrat" panose="00000500000000000000" pitchFamily="2" charset="0"/>
              </a:rPr>
              <a:t>Modificadas = 555</a:t>
            </a:r>
          </a:p>
          <a:p>
            <a:pPr marL="285750" indent="-285750" algn="just">
              <a:buFont typeface="Arial" panose="020B0604020202020204" pitchFamily="34" charset="0"/>
              <a:buChar char="•"/>
            </a:pPr>
            <a:r>
              <a:rPr lang="es-MX" b="0" i="0" dirty="0" smtClean="0">
                <a:solidFill>
                  <a:srgbClr val="2C2C2B"/>
                </a:solidFill>
                <a:effectLst/>
                <a:latin typeface="Montserrat" panose="00000500000000000000" pitchFamily="2" charset="0"/>
              </a:rPr>
              <a:t>Eliminadas 2021 = 427</a:t>
            </a:r>
          </a:p>
          <a:p>
            <a:pPr marL="285750" indent="-285750" algn="just">
              <a:buFont typeface="Arial" panose="020B0604020202020204" pitchFamily="34" charset="0"/>
              <a:buChar char="•"/>
            </a:pPr>
            <a:r>
              <a:rPr lang="es-MX" b="0" i="0" dirty="0" smtClean="0">
                <a:solidFill>
                  <a:srgbClr val="2C2C2B"/>
                </a:solidFill>
                <a:effectLst/>
                <a:latin typeface="Montserrat" panose="00000500000000000000" pitchFamily="2" charset="0"/>
              </a:rPr>
              <a:t>Variables con todos los cambios</a:t>
            </a:r>
          </a:p>
          <a:p>
            <a:pPr marL="285750" indent="-285750" algn="just">
              <a:buFont typeface="Arial" panose="020B0604020202020204" pitchFamily="34" charset="0"/>
              <a:buChar char="•"/>
            </a:pPr>
            <a:r>
              <a:rPr lang="es-MX" dirty="0" smtClean="0">
                <a:solidFill>
                  <a:srgbClr val="2C2C2B"/>
                </a:solidFill>
                <a:latin typeface="Montserrat" panose="00000500000000000000" pitchFamily="2" charset="0"/>
              </a:rPr>
              <a:t>Eliminadas 2016 como referencia</a:t>
            </a:r>
            <a:endParaRPr lang="es-MX" b="0" i="0" dirty="0" smtClean="0">
              <a:solidFill>
                <a:srgbClr val="2C2C2B"/>
              </a:solidFill>
              <a:effectLst/>
              <a:latin typeface="Montserrat" panose="00000500000000000000" pitchFamily="2" charset="0"/>
            </a:endParaRPr>
          </a:p>
        </p:txBody>
      </p:sp>
      <p:sp>
        <p:nvSpPr>
          <p:cNvPr id="8" name="Rectángulo 7"/>
          <p:cNvSpPr/>
          <p:nvPr/>
        </p:nvSpPr>
        <p:spPr>
          <a:xfrm>
            <a:off x="381000" y="4116057"/>
            <a:ext cx="11293929" cy="2585323"/>
          </a:xfrm>
          <a:prstGeom prst="rect">
            <a:avLst/>
          </a:prstGeom>
        </p:spPr>
        <p:txBody>
          <a:bodyPr wrap="square">
            <a:spAutoFit/>
          </a:bodyPr>
          <a:lstStyle/>
          <a:p>
            <a:pPr algn="just"/>
            <a:r>
              <a:rPr lang="es-MX" b="1" dirty="0" smtClean="0">
                <a:solidFill>
                  <a:srgbClr val="6E152E"/>
                </a:solidFill>
                <a:latin typeface="Montserrat" panose="00000500000000000000" pitchFamily="2" charset="0"/>
              </a:rPr>
              <a:t>Informes mensuales completos</a:t>
            </a:r>
          </a:p>
          <a:p>
            <a:pPr algn="just"/>
            <a:r>
              <a:rPr lang="es-MX" dirty="0" smtClean="0">
                <a:solidFill>
                  <a:srgbClr val="2C2C2B"/>
                </a:solidFill>
                <a:latin typeface="Montserrat" panose="00000500000000000000" pitchFamily="2" charset="0"/>
              </a:rPr>
              <a:t>Con base al tipo de información que alimenta el Informe Mensual se ha dividido, por lo que el registro concentrado se separa de lo nominal, por lo que en estos documentos se muestran de manera integrada como un material de apoyo y consulta para la obtención de información a través de diferentes fuentes primordialmente los cubos dinámicos de información y se contará con tres de ellos que son:</a:t>
            </a:r>
          </a:p>
          <a:p>
            <a:pPr marL="285750" indent="-285750" algn="just">
              <a:buFont typeface="Arial" panose="020B0604020202020204" pitchFamily="34" charset="0"/>
              <a:buChar char="•"/>
            </a:pPr>
            <a:r>
              <a:rPr lang="es-MX" b="1" i="0" dirty="0" smtClean="0">
                <a:solidFill>
                  <a:srgbClr val="2C2C2B"/>
                </a:solidFill>
                <a:effectLst/>
                <a:latin typeface="Montserrat" panose="00000500000000000000" pitchFamily="2" charset="0"/>
              </a:rPr>
              <a:t>Informe Mensual de Actividades Realizadas en la Unidad Médica, SINBA-SIS-CE-H</a:t>
            </a:r>
          </a:p>
          <a:p>
            <a:pPr marL="285750" indent="-285750" algn="just">
              <a:buFont typeface="Arial" panose="020B0604020202020204" pitchFamily="34" charset="0"/>
              <a:buChar char="•"/>
            </a:pPr>
            <a:r>
              <a:rPr lang="es-MX" b="1" dirty="0">
                <a:solidFill>
                  <a:srgbClr val="2C2C2B"/>
                </a:solidFill>
                <a:latin typeface="Montserrat" panose="00000500000000000000" pitchFamily="2" charset="0"/>
              </a:rPr>
              <a:t>Informe Mensual de Actividades </a:t>
            </a:r>
            <a:r>
              <a:rPr lang="es-MX" b="1" dirty="0" smtClean="0">
                <a:solidFill>
                  <a:srgbClr val="2C2C2B"/>
                </a:solidFill>
                <a:latin typeface="Montserrat" panose="00000500000000000000" pitchFamily="2" charset="0"/>
              </a:rPr>
              <a:t>en </a:t>
            </a:r>
            <a:r>
              <a:rPr lang="es-MX" b="1" dirty="0">
                <a:solidFill>
                  <a:srgbClr val="2C2C2B"/>
                </a:solidFill>
                <a:latin typeface="Montserrat" panose="00000500000000000000" pitchFamily="2" charset="0"/>
              </a:rPr>
              <a:t>la Unidad de Psiquiatría y Salud </a:t>
            </a:r>
            <a:r>
              <a:rPr lang="es-MX" b="1" dirty="0" smtClean="0">
                <a:solidFill>
                  <a:srgbClr val="2C2C2B"/>
                </a:solidFill>
                <a:latin typeface="Montserrat" panose="00000500000000000000" pitchFamily="2" charset="0"/>
              </a:rPr>
              <a:t>Mental, SIS-SS-PSQ</a:t>
            </a:r>
          </a:p>
          <a:p>
            <a:pPr marL="285750" indent="-285750" algn="just">
              <a:buFont typeface="Arial" panose="020B0604020202020204" pitchFamily="34" charset="0"/>
              <a:buChar char="•"/>
            </a:pPr>
            <a:r>
              <a:rPr lang="es-MX" dirty="0">
                <a:solidFill>
                  <a:schemeClr val="accent2">
                    <a:lumMod val="50000"/>
                  </a:schemeClr>
                </a:solidFill>
                <a:latin typeface="Montserrat" panose="00000500000000000000" pitchFamily="2" charset="0"/>
              </a:rPr>
              <a:t>Informe Mensual de Actividades de </a:t>
            </a:r>
            <a:r>
              <a:rPr lang="es-MX" dirty="0" smtClean="0">
                <a:solidFill>
                  <a:schemeClr val="accent2">
                    <a:lumMod val="50000"/>
                  </a:schemeClr>
                </a:solidFill>
                <a:latin typeface="Montserrat" panose="00000500000000000000" pitchFamily="2" charset="0"/>
              </a:rPr>
              <a:t>Telesalud, </a:t>
            </a:r>
            <a:r>
              <a:rPr lang="es-MX" dirty="0">
                <a:solidFill>
                  <a:schemeClr val="accent2">
                    <a:lumMod val="50000"/>
                  </a:schemeClr>
                </a:solidFill>
                <a:latin typeface="Montserrat" panose="00000500000000000000" pitchFamily="2" charset="0"/>
              </a:rPr>
              <a:t>SINBA-SIS-TM</a:t>
            </a:r>
            <a:endParaRPr lang="es-MX" b="0" i="0" dirty="0" smtClean="0">
              <a:solidFill>
                <a:schemeClr val="accent2">
                  <a:lumMod val="50000"/>
                </a:schemeClr>
              </a:solidFill>
              <a:effectLst/>
              <a:latin typeface="Montserrat" panose="00000500000000000000" pitchFamily="2" charset="0"/>
            </a:endParaRPr>
          </a:p>
        </p:txBody>
      </p:sp>
      <p:pic>
        <p:nvPicPr>
          <p:cNvPr id="9" name="Imagen 8"/>
          <p:cNvPicPr>
            <a:picLocks noChangeAspect="1"/>
          </p:cNvPicPr>
          <p:nvPr/>
        </p:nvPicPr>
        <p:blipFill>
          <a:blip r:embed="rId3"/>
          <a:stretch>
            <a:fillRect/>
          </a:stretch>
        </p:blipFill>
        <p:spPr>
          <a:xfrm>
            <a:off x="6095051" y="1385105"/>
            <a:ext cx="4886098" cy="2877093"/>
          </a:xfrm>
          <a:prstGeom prst="rect">
            <a:avLst/>
          </a:prstGeom>
        </p:spPr>
      </p:pic>
    </p:spTree>
    <p:extLst>
      <p:ext uri="{BB962C8B-B14F-4D97-AF65-F5344CB8AC3E}">
        <p14:creationId xmlns:p14="http://schemas.microsoft.com/office/powerpoint/2010/main" val="32709632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p:cNvSpPr/>
          <p:nvPr/>
        </p:nvSpPr>
        <p:spPr>
          <a:xfrm>
            <a:off x="5061857" y="2906486"/>
            <a:ext cx="5355772" cy="1126671"/>
          </a:xfrm>
          <a:prstGeom prst="rect">
            <a:avLst/>
          </a:prstGeom>
          <a:solidFill>
            <a:srgbClr val="FFFF00">
              <a:alpha val="1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 name="Título 1">
            <a:extLst>
              <a:ext uri="{FF2B5EF4-FFF2-40B4-BE49-F238E27FC236}">
                <a16:creationId xmlns:a16="http://schemas.microsoft.com/office/drawing/2014/main" id="{29FCE891-2873-1849-A37C-A2CF6D30A712}"/>
              </a:ext>
            </a:extLst>
          </p:cNvPr>
          <p:cNvSpPr txBox="1">
            <a:spLocks/>
          </p:cNvSpPr>
          <p:nvPr/>
        </p:nvSpPr>
        <p:spPr>
          <a:xfrm>
            <a:off x="381000" y="207321"/>
            <a:ext cx="10167257"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MX" sz="3600" dirty="0"/>
              <a:t>INFORME MENSUAL UNIDAD MEDICA 2021 Con Criterios y fuentes de registro</a:t>
            </a:r>
          </a:p>
        </p:txBody>
      </p:sp>
      <p:pic>
        <p:nvPicPr>
          <p:cNvPr id="2" name="Imagen 1"/>
          <p:cNvPicPr>
            <a:picLocks noChangeAspect="1"/>
          </p:cNvPicPr>
          <p:nvPr/>
        </p:nvPicPr>
        <p:blipFill>
          <a:blip r:embed="rId2"/>
          <a:stretch>
            <a:fillRect/>
          </a:stretch>
        </p:blipFill>
        <p:spPr>
          <a:xfrm>
            <a:off x="210230" y="1532883"/>
            <a:ext cx="11929329" cy="4900573"/>
          </a:xfrm>
          <a:prstGeom prst="rect">
            <a:avLst/>
          </a:prstGeom>
        </p:spPr>
      </p:pic>
    </p:spTree>
    <p:extLst>
      <p:ext uri="{BB962C8B-B14F-4D97-AF65-F5344CB8AC3E}">
        <p14:creationId xmlns:p14="http://schemas.microsoft.com/office/powerpoint/2010/main" val="34197293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29FCE891-2873-1849-A37C-A2CF6D30A712}"/>
              </a:ext>
            </a:extLst>
          </p:cNvPr>
          <p:cNvSpPr txBox="1">
            <a:spLocks/>
          </p:cNvSpPr>
          <p:nvPr/>
        </p:nvSpPr>
        <p:spPr>
          <a:xfrm>
            <a:off x="381000" y="207321"/>
            <a:ext cx="10167257"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MX" sz="3600" dirty="0"/>
              <a:t>INFORME MENSUAL UNIDAD MEDICA 2021 Con Criterios y fuentes de registro</a:t>
            </a:r>
          </a:p>
        </p:txBody>
      </p:sp>
      <p:pic>
        <p:nvPicPr>
          <p:cNvPr id="3" name="Imagen 2"/>
          <p:cNvPicPr>
            <a:picLocks noChangeAspect="1"/>
          </p:cNvPicPr>
          <p:nvPr/>
        </p:nvPicPr>
        <p:blipFill>
          <a:blip r:embed="rId2"/>
          <a:stretch>
            <a:fillRect/>
          </a:stretch>
        </p:blipFill>
        <p:spPr>
          <a:xfrm>
            <a:off x="5981699" y="1532884"/>
            <a:ext cx="6048390" cy="5259802"/>
          </a:xfrm>
          <a:prstGeom prst="rect">
            <a:avLst/>
          </a:prstGeom>
        </p:spPr>
      </p:pic>
      <p:pic>
        <p:nvPicPr>
          <p:cNvPr id="5" name="Imagen 4"/>
          <p:cNvPicPr>
            <a:picLocks noChangeAspect="1"/>
          </p:cNvPicPr>
          <p:nvPr/>
        </p:nvPicPr>
        <p:blipFill>
          <a:blip r:embed="rId3"/>
          <a:stretch>
            <a:fillRect/>
          </a:stretch>
        </p:blipFill>
        <p:spPr>
          <a:xfrm>
            <a:off x="381000" y="1306287"/>
            <a:ext cx="4827814" cy="5486399"/>
          </a:xfrm>
          <a:prstGeom prst="rect">
            <a:avLst/>
          </a:prstGeom>
        </p:spPr>
      </p:pic>
      <p:sp>
        <p:nvSpPr>
          <p:cNvPr id="6" name="Multiplicar 5"/>
          <p:cNvSpPr/>
          <p:nvPr/>
        </p:nvSpPr>
        <p:spPr>
          <a:xfrm>
            <a:off x="-1100832" y="-359228"/>
            <a:ext cx="7610168" cy="8474528"/>
          </a:xfrm>
          <a:prstGeom prst="mathMultiply">
            <a:avLst>
              <a:gd name="adj1" fmla="val 1827"/>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3143259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29FCE891-2873-1849-A37C-A2CF6D30A712}"/>
              </a:ext>
            </a:extLst>
          </p:cNvPr>
          <p:cNvSpPr txBox="1">
            <a:spLocks/>
          </p:cNvSpPr>
          <p:nvPr/>
        </p:nvSpPr>
        <p:spPr>
          <a:xfrm>
            <a:off x="381000" y="207321"/>
            <a:ext cx="10167257" cy="1325563"/>
          </a:xfrm>
          <a:prstGeom prst="rect">
            <a:avLst/>
          </a:prstGeom>
          <a:noFill/>
        </p:spPr>
        <p:txBody>
          <a:bodyPr vert="horz" lIns="91440" tIns="45720" rIns="91440" bIns="45720" rtlCol="0" anchor="ctr">
            <a:normAutofit/>
          </a:bodyPr>
          <a:lstStyle>
            <a:lvl1pPr algn="l" defTabSz="914400" rtl="0" eaLnBrk="1" latinLnBrk="0" hangingPunct="1">
              <a:lnSpc>
                <a:spcPct val="90000"/>
              </a:lnSpc>
              <a:spcBef>
                <a:spcPct val="0"/>
              </a:spcBef>
              <a:buNone/>
              <a:defRPr sz="4400" b="0" i="0" kern="1200">
                <a:solidFill>
                  <a:srgbClr val="A42145"/>
                </a:solidFill>
                <a:latin typeface="Montserrat SemiBold" panose="00000700000000000000" pitchFamily="2" charset="0"/>
                <a:ea typeface="+mj-ea"/>
                <a:cs typeface="+mj-cs"/>
              </a:defRPr>
            </a:lvl1pPr>
          </a:lstStyle>
          <a:p>
            <a:r>
              <a:rPr lang="es-MX" sz="3600" dirty="0" smtClean="0"/>
              <a:t>Informe </a:t>
            </a:r>
            <a:r>
              <a:rPr lang="es-MX" sz="3600" dirty="0"/>
              <a:t>de Actividades de la Unidad de Psiquiatría y Salud Mental SIS-SS-PSQ</a:t>
            </a:r>
          </a:p>
        </p:txBody>
      </p:sp>
      <p:pic>
        <p:nvPicPr>
          <p:cNvPr id="7" name="Imagen 6"/>
          <p:cNvPicPr>
            <a:picLocks noChangeAspect="1"/>
          </p:cNvPicPr>
          <p:nvPr/>
        </p:nvPicPr>
        <p:blipFill>
          <a:blip r:embed="rId2"/>
          <a:stretch>
            <a:fillRect/>
          </a:stretch>
        </p:blipFill>
        <p:spPr>
          <a:xfrm>
            <a:off x="266697" y="1457325"/>
            <a:ext cx="11306175" cy="5400675"/>
          </a:xfrm>
          <a:prstGeom prst="rect">
            <a:avLst/>
          </a:prstGeom>
        </p:spPr>
      </p:pic>
      <p:pic>
        <p:nvPicPr>
          <p:cNvPr id="9" name="Imagen 8"/>
          <p:cNvPicPr>
            <a:picLocks noChangeAspect="1"/>
          </p:cNvPicPr>
          <p:nvPr/>
        </p:nvPicPr>
        <p:blipFill>
          <a:blip r:embed="rId3"/>
          <a:stretch>
            <a:fillRect/>
          </a:stretch>
        </p:blipFill>
        <p:spPr>
          <a:xfrm>
            <a:off x="6622597" y="2396217"/>
            <a:ext cx="5086350" cy="1543050"/>
          </a:xfrm>
          <a:prstGeom prst="rect">
            <a:avLst/>
          </a:prstGeom>
        </p:spPr>
      </p:pic>
    </p:spTree>
    <p:extLst>
      <p:ext uri="{BB962C8B-B14F-4D97-AF65-F5344CB8AC3E}">
        <p14:creationId xmlns:p14="http://schemas.microsoft.com/office/powerpoint/2010/main" val="974257289"/>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134</TotalTime>
  <Words>495</Words>
  <Application>Microsoft Office PowerPoint</Application>
  <PresentationFormat>Panorámica</PresentationFormat>
  <Paragraphs>49</Paragraphs>
  <Slides>9</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9</vt:i4>
      </vt:variant>
    </vt:vector>
  </HeadingPairs>
  <TitlesOfParts>
    <vt:vector size="15" baseType="lpstr">
      <vt:lpstr>Arial</vt:lpstr>
      <vt:lpstr>Calibri</vt:lpstr>
      <vt:lpstr>Calibri Light</vt:lpstr>
      <vt:lpstr>Montserrat</vt:lpstr>
      <vt:lpstr>Montserrat SemiBold</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Alicia Mercado Sandoval</dc:creator>
  <cp:lastModifiedBy>Alicia Mercado Sandoval</cp:lastModifiedBy>
  <cp:revision>17</cp:revision>
  <dcterms:created xsi:type="dcterms:W3CDTF">2021-05-03T16:59:02Z</dcterms:created>
  <dcterms:modified xsi:type="dcterms:W3CDTF">2021-05-06T03:57:45Z</dcterms:modified>
</cp:coreProperties>
</file>