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57" r:id="rId4"/>
    <p:sldId id="274" r:id="rId5"/>
    <p:sldId id="293" r:id="rId6"/>
    <p:sldId id="294" r:id="rId7"/>
    <p:sldId id="296" r:id="rId8"/>
    <p:sldId id="297" r:id="rId9"/>
    <p:sldId id="295" r:id="rId10"/>
    <p:sldId id="298" r:id="rId11"/>
    <p:sldId id="299" r:id="rId12"/>
    <p:sldId id="283" r:id="rId13"/>
    <p:sldId id="301" r:id="rId14"/>
    <p:sldId id="300" r:id="rId15"/>
    <p:sldId id="284" r:id="rId16"/>
    <p:sldId id="302" r:id="rId17"/>
    <p:sldId id="282" r:id="rId18"/>
    <p:sldId id="326" r:id="rId19"/>
    <p:sldId id="327" r:id="rId20"/>
    <p:sldId id="303" r:id="rId21"/>
    <p:sldId id="285" r:id="rId22"/>
    <p:sldId id="286" r:id="rId23"/>
    <p:sldId id="304" r:id="rId24"/>
    <p:sldId id="287" r:id="rId25"/>
    <p:sldId id="305" r:id="rId26"/>
    <p:sldId id="306" r:id="rId27"/>
    <p:sldId id="308" r:id="rId28"/>
    <p:sldId id="307" r:id="rId29"/>
    <p:sldId id="310" r:id="rId30"/>
    <p:sldId id="311" r:id="rId31"/>
    <p:sldId id="288" r:id="rId32"/>
    <p:sldId id="309" r:id="rId33"/>
    <p:sldId id="289" r:id="rId34"/>
    <p:sldId id="290" r:id="rId35"/>
    <p:sldId id="312" r:id="rId36"/>
    <p:sldId id="323" r:id="rId37"/>
    <p:sldId id="324" r:id="rId38"/>
    <p:sldId id="325" r:id="rId39"/>
    <p:sldId id="313" r:id="rId40"/>
    <p:sldId id="314" r:id="rId41"/>
    <p:sldId id="292" r:id="rId42"/>
    <p:sldId id="315" r:id="rId43"/>
    <p:sldId id="291" r:id="rId44"/>
    <p:sldId id="316" r:id="rId45"/>
    <p:sldId id="262" r:id="rId46"/>
    <p:sldId id="317" r:id="rId47"/>
    <p:sldId id="318" r:id="rId48"/>
    <p:sldId id="319" r:id="rId49"/>
    <p:sldId id="320" r:id="rId50"/>
    <p:sldId id="321" r:id="rId51"/>
    <p:sldId id="322" r:id="rId52"/>
    <p:sldId id="328" r:id="rId53"/>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4C2E"/>
    <a:srgbClr val="245C4F"/>
    <a:srgbClr val="6E152E"/>
    <a:srgbClr val="FFFF99"/>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9" autoAdjust="0"/>
    <p:restoredTop sz="94660"/>
  </p:normalViewPr>
  <p:slideViewPr>
    <p:cSldViewPr snapToGrid="0">
      <p:cViewPr varScale="1">
        <p:scale>
          <a:sx n="65" d="100"/>
          <a:sy n="65" d="100"/>
        </p:scale>
        <p:origin x="6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825625"/>
            <a:ext cx="10515600" cy="4351338"/>
          </a:xfrm>
          <a:prstGeom prst="rect">
            <a:avLst/>
          </a:prstGeo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5A39A04E-7B42-4741-94CD-6B6539953158}" type="datetimeFigureOut">
              <a:rPr lang="es-MX" smtClean="0"/>
              <a:t>05/05/2021</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F28A99A6-5766-4686-9060-0BC6B1C1CBC3}" type="slidenum">
              <a:rPr lang="es-MX" smtClean="0"/>
              <a:t>‹Nº›</a:t>
            </a:fld>
            <a:endParaRPr lang="es-MX"/>
          </a:p>
        </p:txBody>
      </p:sp>
    </p:spTree>
    <p:extLst>
      <p:ext uri="{BB962C8B-B14F-4D97-AF65-F5344CB8AC3E}">
        <p14:creationId xmlns:p14="http://schemas.microsoft.com/office/powerpoint/2010/main" val="216045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5A39A04E-7B42-4741-94CD-6B6539953158}" type="datetimeFigureOut">
              <a:rPr lang="es-MX" smtClean="0"/>
              <a:t>05/05/2021</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F28A99A6-5766-4686-9060-0BC6B1C1CBC3}" type="slidenum">
              <a:rPr lang="es-MX" smtClean="0"/>
              <a:t>‹Nº›</a:t>
            </a:fld>
            <a:endParaRPr lang="es-MX"/>
          </a:p>
        </p:txBody>
      </p:sp>
    </p:spTree>
    <p:extLst>
      <p:ext uri="{BB962C8B-B14F-4D97-AF65-F5344CB8AC3E}">
        <p14:creationId xmlns:p14="http://schemas.microsoft.com/office/powerpoint/2010/main" val="30431816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29328B2A-9A67-DD48-B2C0-512D0A172D63}"/>
              </a:ext>
            </a:extLst>
          </p:cNvPr>
          <p:cNvPicPr>
            <a:picLocks noChangeAspect="1"/>
          </p:cNvPicPr>
          <p:nvPr userDrawn="1"/>
        </p:nvPicPr>
        <p:blipFill>
          <a:blip r:embed="rId4"/>
          <a:stretch>
            <a:fillRect/>
          </a:stretch>
        </p:blipFill>
        <p:spPr>
          <a:xfrm>
            <a:off x="11069926" y="371650"/>
            <a:ext cx="736880" cy="858344"/>
          </a:xfrm>
          <a:prstGeom prst="rect">
            <a:avLst/>
          </a:prstGeom>
        </p:spPr>
      </p:pic>
      <p:pic>
        <p:nvPicPr>
          <p:cNvPr id="8" name="Imagen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782055" y="630563"/>
            <a:ext cx="1076800" cy="352270"/>
          </a:xfrm>
          <a:prstGeom prst="rect">
            <a:avLst/>
          </a:prstGeom>
        </p:spPr>
      </p:pic>
      <p:pic>
        <p:nvPicPr>
          <p:cNvPr id="9" name="Imagen 8"/>
          <p:cNvPicPr>
            <a:picLocks noChangeAspect="1"/>
          </p:cNvPicPr>
          <p:nvPr userDrawn="1"/>
        </p:nvPicPr>
        <p:blipFill>
          <a:blip r:embed="rId6"/>
          <a:stretch>
            <a:fillRect/>
          </a:stretch>
        </p:blipFill>
        <p:spPr>
          <a:xfrm>
            <a:off x="-16329" y="288967"/>
            <a:ext cx="260876" cy="1082636"/>
          </a:xfrm>
          <a:prstGeom prst="rect">
            <a:avLst/>
          </a:prstGeom>
        </p:spPr>
      </p:pic>
    </p:spTree>
    <p:extLst>
      <p:ext uri="{BB962C8B-B14F-4D97-AF65-F5344CB8AC3E}">
        <p14:creationId xmlns:p14="http://schemas.microsoft.com/office/powerpoint/2010/main" val="2974142799"/>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1.xml"/><Relationship Id="rId4" Type="http://schemas.openxmlformats.org/officeDocument/2006/relationships/image" Target="../media/image24.emf"/></Relationships>
</file>

<file path=ppt/slides/_rels/slide1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3.e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2.xml"/><Relationship Id="rId4" Type="http://schemas.openxmlformats.org/officeDocument/2006/relationships/image" Target="../media/image57.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1.xml"/><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2192000" cy="6870095"/>
          </a:xfrm>
          <a:prstGeom prst="rect">
            <a:avLst/>
          </a:prstGeom>
        </p:spPr>
      </p:pic>
      <p:sp>
        <p:nvSpPr>
          <p:cNvPr id="5" name="Título 1">
            <a:extLst>
              <a:ext uri="{FF2B5EF4-FFF2-40B4-BE49-F238E27FC236}">
                <a16:creationId xmlns:a16="http://schemas.microsoft.com/office/drawing/2014/main" id="{31901168-FEF9-924E-8853-923253593220}"/>
              </a:ext>
            </a:extLst>
          </p:cNvPr>
          <p:cNvSpPr txBox="1">
            <a:spLocks/>
          </p:cNvSpPr>
          <p:nvPr/>
        </p:nvSpPr>
        <p:spPr>
          <a:xfrm>
            <a:off x="363220" y="1240971"/>
            <a:ext cx="11465560" cy="1715907"/>
          </a:xfrm>
          <a:prstGeom prst="rect">
            <a:avLst/>
          </a:prstGeom>
          <a:noFill/>
        </p:spPr>
        <p:txBody>
          <a:bodyPr vert="horz" lIns="91440" tIns="45720" rIns="91440" bIns="45720" rtlCol="0" anchor="b">
            <a:normAutofit/>
          </a:bodyPr>
          <a:lstStyle>
            <a:lvl1pPr algn="ctr" defTabSz="914400" rtl="0" eaLnBrk="1" latinLnBrk="0" hangingPunct="1">
              <a:lnSpc>
                <a:spcPct val="90000"/>
              </a:lnSpc>
              <a:spcBef>
                <a:spcPct val="0"/>
              </a:spcBef>
              <a:buNone/>
              <a:defRPr sz="6000" b="0" i="0" kern="1200">
                <a:solidFill>
                  <a:srgbClr val="DEC9A2"/>
                </a:solidFill>
                <a:latin typeface="Montserrat SemiBold" panose="00000700000000000000" pitchFamily="2" charset="0"/>
                <a:ea typeface="+mj-ea"/>
                <a:cs typeface="+mj-cs"/>
              </a:defRPr>
            </a:lvl1pPr>
          </a:lstStyle>
          <a:p>
            <a:r>
              <a:rPr lang="es-ES" sz="4800" dirty="0" smtClean="0"/>
              <a:t>FORMATOS PRIMARIOS </a:t>
            </a:r>
          </a:p>
          <a:p>
            <a:r>
              <a:rPr lang="es-ES" sz="4800" dirty="0" smtClean="0"/>
              <a:t>E INFORME DE UM SIS2021</a:t>
            </a:r>
            <a:endParaRPr lang="es-MX" sz="4800" dirty="0"/>
          </a:p>
        </p:txBody>
      </p:sp>
      <p:cxnSp>
        <p:nvCxnSpPr>
          <p:cNvPr id="6" name="Conector recto 5">
            <a:extLst>
              <a:ext uri="{FF2B5EF4-FFF2-40B4-BE49-F238E27FC236}">
                <a16:creationId xmlns:a16="http://schemas.microsoft.com/office/drawing/2014/main" id="{F7D969CF-33B8-2E42-BA1B-8D19A4FC2066}"/>
              </a:ext>
            </a:extLst>
          </p:cNvPr>
          <p:cNvCxnSpPr/>
          <p:nvPr/>
        </p:nvCxnSpPr>
        <p:spPr>
          <a:xfrm>
            <a:off x="2006600" y="3048000"/>
            <a:ext cx="8178800" cy="0"/>
          </a:xfrm>
          <a:prstGeom prst="line">
            <a:avLst/>
          </a:prstGeom>
          <a:ln w="38100">
            <a:solidFill>
              <a:srgbClr val="DEC9A2"/>
            </a:solidFill>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FFE0F850-2B40-C744-98D5-C22A2ADC8BDC}"/>
              </a:ext>
            </a:extLst>
          </p:cNvPr>
          <p:cNvPicPr>
            <a:picLocks noChangeAspect="1"/>
          </p:cNvPicPr>
          <p:nvPr/>
        </p:nvPicPr>
        <p:blipFill>
          <a:blip r:embed="rId3"/>
          <a:stretch>
            <a:fillRect/>
          </a:stretch>
        </p:blipFill>
        <p:spPr>
          <a:xfrm>
            <a:off x="9252439" y="4035790"/>
            <a:ext cx="2546524" cy="2857286"/>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0256" y="4781933"/>
            <a:ext cx="1971707" cy="1736979"/>
          </a:xfrm>
          <a:prstGeom prst="rect">
            <a:avLst/>
          </a:prstGeom>
        </p:spPr>
      </p:pic>
      <p:sp>
        <p:nvSpPr>
          <p:cNvPr id="10" name="Marcador de contenido 2">
            <a:extLst>
              <a:ext uri="{FF2B5EF4-FFF2-40B4-BE49-F238E27FC236}">
                <a16:creationId xmlns:a16="http://schemas.microsoft.com/office/drawing/2014/main" id="{3AFBE54E-50F5-5D42-993F-3FC0B29C4814}"/>
              </a:ext>
            </a:extLst>
          </p:cNvPr>
          <p:cNvSpPr txBox="1">
            <a:spLocks/>
          </p:cNvSpPr>
          <p:nvPr/>
        </p:nvSpPr>
        <p:spPr>
          <a:xfrm>
            <a:off x="0" y="3270884"/>
            <a:ext cx="12192000" cy="1137921"/>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sz="2400" b="0" i="0" kern="1200">
                <a:solidFill>
                  <a:schemeClr val="bg1"/>
                </a:solidFill>
                <a:latin typeface="Montserrat SemiBold" panose="000007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MX" sz="2400" b="0" i="0" u="none" strike="noStrike" kern="1200" cap="none" spc="0" normalizeH="0" baseline="0" noProof="0" dirty="0" smtClean="0">
                <a:ln>
                  <a:noFill/>
                </a:ln>
                <a:solidFill>
                  <a:sysClr val="window" lastClr="FFFFFF"/>
                </a:solidFill>
                <a:effectLst/>
                <a:uLnTx/>
                <a:uFillTx/>
                <a:latin typeface="Montserrat SemiBold" panose="00000700000000000000" pitchFamily="2" charset="0"/>
                <a:ea typeface="+mn-ea"/>
                <a:cs typeface="+mn-cs"/>
              </a:rPr>
              <a:t>Sistema Nacional de Información Básica en Materia de Salud</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s-MX" dirty="0" smtClean="0">
                <a:solidFill>
                  <a:sysClr val="window" lastClr="FFFFFF"/>
                </a:solidFill>
              </a:rPr>
              <a:t>Sistema de Información en Salud, Subsistema de Prestación de Servicios</a:t>
            </a:r>
            <a:endParaRPr kumimoji="0" lang="es-MX" sz="2400" b="0" i="0" u="none" strike="noStrike" kern="1200" cap="none" spc="0" normalizeH="0" baseline="0" noProof="0" dirty="0">
              <a:ln>
                <a:noFill/>
              </a:ln>
              <a:solidFill>
                <a:sysClr val="window" lastClr="FFFFFF"/>
              </a:solidFill>
              <a:effectLst/>
              <a:uLnTx/>
              <a:uFillTx/>
              <a:latin typeface="Montserrat SemiBold" panose="00000700000000000000" pitchFamily="2" charset="0"/>
              <a:ea typeface="+mn-ea"/>
              <a:cs typeface="+mn-cs"/>
            </a:endParaRPr>
          </a:p>
        </p:txBody>
      </p:sp>
      <p:sp>
        <p:nvSpPr>
          <p:cNvPr id="11" name="Rectángulo 10"/>
          <p:cNvSpPr/>
          <p:nvPr/>
        </p:nvSpPr>
        <p:spPr>
          <a:xfrm>
            <a:off x="239060" y="362277"/>
            <a:ext cx="2765398" cy="646331"/>
          </a:xfrm>
          <a:prstGeom prst="rect">
            <a:avLst/>
          </a:prstGeom>
        </p:spPr>
        <p:txBody>
          <a:bodyPr wrap="square">
            <a:spAutoFit/>
          </a:bodyPr>
          <a:lstStyle/>
          <a:p>
            <a:r>
              <a:rPr lang="es-MX" b="1" i="0" dirty="0" smtClean="0">
                <a:solidFill>
                  <a:schemeClr val="bg1"/>
                </a:solidFill>
                <a:effectLst/>
                <a:latin typeface="Montserrat" panose="00000500000000000000" pitchFamily="2" charset="0"/>
              </a:rPr>
              <a:t>Dirección General de Información en Salud</a:t>
            </a:r>
            <a:endParaRPr lang="es-MX" b="1" i="0" dirty="0">
              <a:solidFill>
                <a:schemeClr val="bg1"/>
              </a:solidFill>
              <a:effectLst/>
              <a:latin typeface="Montserrat" panose="00000500000000000000" pitchFamily="2" charset="0"/>
            </a:endParaRPr>
          </a:p>
        </p:txBody>
      </p:sp>
      <p:sp>
        <p:nvSpPr>
          <p:cNvPr id="9" name="CuadroTexto 8"/>
          <p:cNvSpPr txBox="1"/>
          <p:nvPr/>
        </p:nvSpPr>
        <p:spPr>
          <a:xfrm>
            <a:off x="363220" y="5714999"/>
            <a:ext cx="2641238" cy="369332"/>
          </a:xfrm>
          <a:prstGeom prst="rect">
            <a:avLst/>
          </a:prstGeom>
          <a:noFill/>
        </p:spPr>
        <p:txBody>
          <a:bodyPr wrap="square" rtlCol="0">
            <a:spAutoFit/>
          </a:bodyPr>
          <a:lstStyle/>
          <a:p>
            <a:pPr algn="ctr"/>
            <a:r>
              <a:rPr lang="es-MX" b="1" dirty="0" smtClean="0">
                <a:solidFill>
                  <a:schemeClr val="accent4">
                    <a:lumMod val="20000"/>
                    <a:lumOff val="80000"/>
                  </a:schemeClr>
                </a:solidFill>
                <a:latin typeface="Montserrat" panose="00000500000000000000" pitchFamily="2" charset="0"/>
              </a:rPr>
              <a:t>6 de mayo de 2021</a:t>
            </a:r>
            <a:endParaRPr lang="es-MX" b="1" dirty="0">
              <a:solidFill>
                <a:schemeClr val="accent4">
                  <a:lumMod val="20000"/>
                  <a:lumOff val="80000"/>
                </a:schemeClr>
              </a:solidFill>
              <a:latin typeface="Montserrat" panose="00000500000000000000" pitchFamily="2" charset="0"/>
            </a:endParaRPr>
          </a:p>
        </p:txBody>
      </p:sp>
    </p:spTree>
    <p:extLst>
      <p:ext uri="{BB962C8B-B14F-4D97-AF65-F5344CB8AC3E}">
        <p14:creationId xmlns:p14="http://schemas.microsoft.com/office/powerpoint/2010/main" val="3349943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22008" y="104085"/>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Reporte de otros gabinetes, SINBA-SIS-11-P</a:t>
            </a:r>
            <a:endParaRPr lang="es-MX" sz="3200" dirty="0"/>
          </a:p>
        </p:txBody>
      </p:sp>
      <p:pic>
        <p:nvPicPr>
          <p:cNvPr id="5" name="Imagen 4"/>
          <p:cNvPicPr>
            <a:picLocks noChangeAspect="1"/>
          </p:cNvPicPr>
          <p:nvPr/>
        </p:nvPicPr>
        <p:blipFill>
          <a:blip r:embed="rId2"/>
          <a:stretch>
            <a:fillRect/>
          </a:stretch>
        </p:blipFill>
        <p:spPr>
          <a:xfrm>
            <a:off x="999510" y="1009650"/>
            <a:ext cx="9544050" cy="5848350"/>
          </a:xfrm>
          <a:prstGeom prst="rect">
            <a:avLst/>
          </a:prstGeom>
        </p:spPr>
      </p:pic>
    </p:spTree>
    <p:extLst>
      <p:ext uri="{BB962C8B-B14F-4D97-AF65-F5344CB8AC3E}">
        <p14:creationId xmlns:p14="http://schemas.microsoft.com/office/powerpoint/2010/main" val="11260536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18484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a:t>
            </a:r>
          </a:p>
          <a:p>
            <a:r>
              <a:rPr lang="es-ES" sz="3200" dirty="0" smtClean="0"/>
              <a:t>Auxiliares </a:t>
            </a:r>
            <a:r>
              <a:rPr lang="es-ES" sz="3200" dirty="0" err="1" smtClean="0"/>
              <a:t>Dx</a:t>
            </a:r>
            <a:endParaRPr lang="es-MX" sz="3200" dirty="0"/>
          </a:p>
        </p:txBody>
      </p:sp>
      <p:pic>
        <p:nvPicPr>
          <p:cNvPr id="8" name="Imagen 7"/>
          <p:cNvPicPr>
            <a:picLocks noChangeAspect="1"/>
          </p:cNvPicPr>
          <p:nvPr/>
        </p:nvPicPr>
        <p:blipFill>
          <a:blip r:embed="rId2"/>
          <a:stretch>
            <a:fillRect/>
          </a:stretch>
        </p:blipFill>
        <p:spPr>
          <a:xfrm>
            <a:off x="108770" y="1510405"/>
            <a:ext cx="11697150" cy="5026613"/>
          </a:xfrm>
          <a:prstGeom prst="rect">
            <a:avLst/>
          </a:prstGeom>
        </p:spPr>
      </p:pic>
    </p:spTree>
    <p:extLst>
      <p:ext uri="{BB962C8B-B14F-4D97-AF65-F5344CB8AC3E}">
        <p14:creationId xmlns:p14="http://schemas.microsoft.com/office/powerpoint/2010/main" val="20272115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30321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de Atención Obstétrica UM de CE</a:t>
            </a:r>
            <a:endParaRPr lang="es-MX" sz="2400" dirty="0"/>
          </a:p>
        </p:txBody>
      </p:sp>
      <p:pic>
        <p:nvPicPr>
          <p:cNvPr id="2" name="Imagen 1"/>
          <p:cNvPicPr>
            <a:picLocks noChangeAspect="1"/>
          </p:cNvPicPr>
          <p:nvPr/>
        </p:nvPicPr>
        <p:blipFill>
          <a:blip r:embed="rId2"/>
          <a:stretch>
            <a:fillRect/>
          </a:stretch>
        </p:blipFill>
        <p:spPr>
          <a:xfrm>
            <a:off x="825495" y="538737"/>
            <a:ext cx="9327600" cy="6187935"/>
          </a:xfrm>
          <a:prstGeom prst="rect">
            <a:avLst/>
          </a:prstGeom>
          <a:solidFill>
            <a:schemeClr val="bg1"/>
          </a:solidFill>
        </p:spPr>
      </p:pic>
      <p:sp>
        <p:nvSpPr>
          <p:cNvPr id="5" name="Rectángulo 4"/>
          <p:cNvSpPr/>
          <p:nvPr/>
        </p:nvSpPr>
        <p:spPr>
          <a:xfrm>
            <a:off x="840078" y="6322097"/>
            <a:ext cx="3686400" cy="288000"/>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5422354" y="6314477"/>
            <a:ext cx="324000" cy="288000"/>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7771775" y="6319397"/>
            <a:ext cx="1116000" cy="288000"/>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978839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16099"/>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Unidad médica de Consulta Externa</a:t>
            </a:r>
            <a:endParaRPr lang="es-MX" sz="3200" dirty="0"/>
          </a:p>
        </p:txBody>
      </p:sp>
      <p:sp>
        <p:nvSpPr>
          <p:cNvPr id="5" name="Rectángulo 4"/>
          <p:cNvSpPr/>
          <p:nvPr/>
        </p:nvSpPr>
        <p:spPr>
          <a:xfrm>
            <a:off x="840078" y="6322097"/>
            <a:ext cx="3686400" cy="288000"/>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5422354" y="6314477"/>
            <a:ext cx="324000" cy="288000"/>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7771775" y="6319397"/>
            <a:ext cx="1116000" cy="288000"/>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4" name="Imagen 3"/>
          <p:cNvPicPr>
            <a:picLocks noChangeAspect="1"/>
          </p:cNvPicPr>
          <p:nvPr/>
        </p:nvPicPr>
        <p:blipFill rotWithShape="1">
          <a:blip r:embed="rId2"/>
          <a:srcRect b="15972"/>
          <a:stretch/>
        </p:blipFill>
        <p:spPr>
          <a:xfrm>
            <a:off x="1016000" y="982437"/>
            <a:ext cx="9156764" cy="5770669"/>
          </a:xfrm>
          <a:prstGeom prst="rect">
            <a:avLst/>
          </a:prstGeom>
        </p:spPr>
      </p:pic>
      <p:sp>
        <p:nvSpPr>
          <p:cNvPr id="9" name="Flecha abajo 8"/>
          <p:cNvSpPr/>
          <p:nvPr/>
        </p:nvSpPr>
        <p:spPr>
          <a:xfrm>
            <a:off x="8157029" y="1132114"/>
            <a:ext cx="609600" cy="914400"/>
          </a:xfrm>
          <a:prstGeom prst="down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0103652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293916" y="-39425"/>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a:t>
            </a:r>
          </a:p>
          <a:p>
            <a:r>
              <a:rPr lang="es-ES" sz="3200" dirty="0" smtClean="0"/>
              <a:t>UM de CE</a:t>
            </a:r>
            <a:endParaRPr lang="es-MX" sz="3200" dirty="0"/>
          </a:p>
        </p:txBody>
      </p:sp>
      <p:pic>
        <p:nvPicPr>
          <p:cNvPr id="3" name="Imagen 2"/>
          <p:cNvPicPr>
            <a:picLocks noChangeAspect="1"/>
          </p:cNvPicPr>
          <p:nvPr/>
        </p:nvPicPr>
        <p:blipFill>
          <a:blip r:embed="rId2"/>
          <a:stretch>
            <a:fillRect/>
          </a:stretch>
        </p:blipFill>
        <p:spPr>
          <a:xfrm>
            <a:off x="410028" y="1286138"/>
            <a:ext cx="5229225" cy="3371850"/>
          </a:xfrm>
          <a:prstGeom prst="rect">
            <a:avLst/>
          </a:prstGeom>
        </p:spPr>
      </p:pic>
      <p:pic>
        <p:nvPicPr>
          <p:cNvPr id="8" name="Imagen 7"/>
          <p:cNvPicPr>
            <a:picLocks noChangeAspect="1"/>
          </p:cNvPicPr>
          <p:nvPr/>
        </p:nvPicPr>
        <p:blipFill>
          <a:blip r:embed="rId3"/>
          <a:stretch>
            <a:fillRect/>
          </a:stretch>
        </p:blipFill>
        <p:spPr>
          <a:xfrm>
            <a:off x="6265405" y="36501"/>
            <a:ext cx="4141331" cy="6821499"/>
          </a:xfrm>
          <a:prstGeom prst="rect">
            <a:avLst/>
          </a:prstGeom>
          <a:solidFill>
            <a:schemeClr val="bg1"/>
          </a:solidFill>
        </p:spPr>
      </p:pic>
      <p:sp>
        <p:nvSpPr>
          <p:cNvPr id="12" name="Marcador de contenido 2"/>
          <p:cNvSpPr>
            <a:spLocks noGrp="1"/>
          </p:cNvSpPr>
          <p:nvPr>
            <p:ph idx="1"/>
          </p:nvPr>
        </p:nvSpPr>
        <p:spPr>
          <a:xfrm>
            <a:off x="293916" y="4846901"/>
            <a:ext cx="6106883" cy="1713556"/>
          </a:xfrm>
        </p:spPr>
        <p:txBody>
          <a:bodyPr>
            <a:noAutofit/>
          </a:bodyPr>
          <a:lstStyle/>
          <a:p>
            <a:r>
              <a:rPr lang="es-MX" sz="3200" dirty="0" smtClean="0">
                <a:solidFill>
                  <a:schemeClr val="accent6">
                    <a:lumMod val="50000"/>
                  </a:schemeClr>
                </a:solidFill>
                <a:latin typeface="Montserrat ExtraBold" panose="00000900000000000000" pitchFamily="2" charset="0"/>
              </a:rPr>
              <a:t>No aplica a unidades hospitalarias</a:t>
            </a:r>
          </a:p>
          <a:p>
            <a:r>
              <a:rPr lang="es-MX" sz="3200" dirty="0" smtClean="0">
                <a:solidFill>
                  <a:schemeClr val="accent6">
                    <a:lumMod val="50000"/>
                  </a:schemeClr>
                </a:solidFill>
                <a:latin typeface="Montserrat ExtraBold" panose="00000900000000000000" pitchFamily="2" charset="0"/>
              </a:rPr>
              <a:t>Los hospitales reportan en SEUL</a:t>
            </a:r>
            <a:endParaRPr lang="es-MX" sz="3200" dirty="0">
              <a:solidFill>
                <a:schemeClr val="accent6">
                  <a:lumMod val="50000"/>
                </a:schemeClr>
              </a:solidFill>
              <a:latin typeface="Montserrat ExtraBold" panose="00000900000000000000" pitchFamily="2" charset="0"/>
            </a:endParaRPr>
          </a:p>
        </p:txBody>
      </p:sp>
      <p:pic>
        <p:nvPicPr>
          <p:cNvPr id="13" name="Imagen 12"/>
          <p:cNvPicPr>
            <a:picLocks noChangeAspect="1"/>
          </p:cNvPicPr>
          <p:nvPr/>
        </p:nvPicPr>
        <p:blipFill>
          <a:blip r:embed="rId4"/>
          <a:stretch>
            <a:fillRect/>
          </a:stretch>
        </p:blipFill>
        <p:spPr>
          <a:xfrm>
            <a:off x="4778375" y="608164"/>
            <a:ext cx="1314226" cy="619918"/>
          </a:xfrm>
          <a:prstGeom prst="rect">
            <a:avLst/>
          </a:prstGeom>
        </p:spPr>
      </p:pic>
    </p:spTree>
    <p:extLst>
      <p:ext uri="{BB962C8B-B14F-4D97-AF65-F5344CB8AC3E}">
        <p14:creationId xmlns:p14="http://schemas.microsoft.com/office/powerpoint/2010/main" val="16350616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9112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Tarjeta de control del Estado de Nutrición de la niña y del niño</a:t>
            </a:r>
          </a:p>
          <a:p>
            <a:r>
              <a:rPr lang="es-ES" sz="2400" dirty="0" smtClean="0"/>
              <a:t>SINBA-SIS-18-P</a:t>
            </a:r>
            <a:endParaRPr lang="es-MX" sz="2400" dirty="0"/>
          </a:p>
        </p:txBody>
      </p:sp>
      <p:pic>
        <p:nvPicPr>
          <p:cNvPr id="2" name="Imagen 1"/>
          <p:cNvPicPr>
            <a:picLocks noChangeAspect="1"/>
          </p:cNvPicPr>
          <p:nvPr/>
        </p:nvPicPr>
        <p:blipFill>
          <a:blip r:embed="rId2"/>
          <a:stretch>
            <a:fillRect/>
          </a:stretch>
        </p:blipFill>
        <p:spPr>
          <a:xfrm>
            <a:off x="2814402" y="541688"/>
            <a:ext cx="8069908" cy="6363485"/>
          </a:xfrm>
          <a:prstGeom prst="rect">
            <a:avLst/>
          </a:prstGeom>
          <a:solidFill>
            <a:schemeClr val="bg1"/>
          </a:solidFill>
        </p:spPr>
      </p:pic>
    </p:spTree>
    <p:extLst>
      <p:ext uri="{BB962C8B-B14F-4D97-AF65-F5344CB8AC3E}">
        <p14:creationId xmlns:p14="http://schemas.microsoft.com/office/powerpoint/2010/main" val="16914448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25335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Tarjeta de control del Estado de Nutrición de la niña y del niño</a:t>
            </a:r>
            <a:endParaRPr lang="es-MX" sz="2400" dirty="0"/>
          </a:p>
        </p:txBody>
      </p:sp>
      <p:sp>
        <p:nvSpPr>
          <p:cNvPr id="6" name="Rectángulo 5"/>
          <p:cNvSpPr/>
          <p:nvPr/>
        </p:nvSpPr>
        <p:spPr>
          <a:xfrm>
            <a:off x="501649" y="661975"/>
            <a:ext cx="10964638" cy="5755422"/>
          </a:xfrm>
          <a:prstGeom prst="rect">
            <a:avLst/>
          </a:prstGeom>
          <a:solidFill>
            <a:schemeClr val="bg1"/>
          </a:solidFill>
        </p:spPr>
        <p:txBody>
          <a:bodyPr wrap="square">
            <a:spAutoFit/>
          </a:bodyPr>
          <a:lstStyle/>
          <a:p>
            <a:pPr algn="just">
              <a:tabLst>
                <a:tab pos="2857500" algn="l"/>
              </a:tabLst>
            </a:pPr>
            <a:r>
              <a:rPr lang="es-MX" b="1" dirty="0" smtClean="0">
                <a:solidFill>
                  <a:srgbClr val="000000"/>
                </a:solidFill>
                <a:latin typeface="Montserrat" panose="00000500000000000000" pitchFamily="2" charset="0"/>
                <a:cs typeface="Arial" panose="020B0604020202020204" pitchFamily="34" charset="0"/>
              </a:rPr>
              <a:t>CONTROL </a:t>
            </a:r>
            <a:r>
              <a:rPr lang="es-MX" b="1" dirty="0">
                <a:solidFill>
                  <a:srgbClr val="000000"/>
                </a:solidFill>
                <a:latin typeface="Montserrat" panose="00000500000000000000" pitchFamily="2" charset="0"/>
                <a:cs typeface="Arial" panose="020B0604020202020204" pitchFamily="34" charset="0"/>
              </a:rPr>
              <a:t>PERSONALIZADO DE LA DETECCIÓN DE ANEMIA </a:t>
            </a:r>
            <a:r>
              <a:rPr lang="es-MX" sz="16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EN NIÑOS MENORES DE 5 </a:t>
            </a:r>
            <a:r>
              <a:rPr lang="es-MX" sz="1600" strike="sngStrike"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AÑOS</a:t>
            </a:r>
          </a:p>
          <a:p>
            <a:pPr algn="just">
              <a:tabLst>
                <a:tab pos="2857500" algn="l"/>
              </a:tabLst>
            </a:pPr>
            <a:endParaRPr lang="es-MX" sz="16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2857500" algn="l"/>
              </a:tabLst>
            </a:pPr>
            <a:r>
              <a:rPr lang="es-MX" sz="1600" dirty="0">
                <a:solidFill>
                  <a:srgbClr val="000000"/>
                </a:solidFill>
                <a:latin typeface="Montserrat" panose="00000500000000000000" pitchFamily="2" charset="0"/>
                <a:cs typeface="Arial" panose="020B0604020202020204" pitchFamily="34" charset="0"/>
              </a:rPr>
              <a:t>Tiene como finalidad el diagnosticar por medio del análisis de hemoglobina, si el estado de salud que guarda el(la) </a:t>
            </a:r>
            <a:r>
              <a:rPr lang="es-MX" sz="1600" dirty="0">
                <a:solidFill>
                  <a:srgbClr val="FF0000"/>
                </a:solidFill>
                <a:latin typeface="Montserrat" panose="00000500000000000000" pitchFamily="2" charset="0"/>
                <a:cs typeface="Arial" panose="020B0604020202020204" pitchFamily="34" charset="0"/>
              </a:rPr>
              <a:t>menor de 10 años </a:t>
            </a:r>
            <a:r>
              <a:rPr lang="es-MX" sz="1600" dirty="0">
                <a:solidFill>
                  <a:srgbClr val="000000"/>
                </a:solidFill>
                <a:latin typeface="Montserrat" panose="00000500000000000000" pitchFamily="2" charset="0"/>
                <a:cs typeface="Arial" panose="020B0604020202020204" pitchFamily="34" charset="0"/>
              </a:rPr>
              <a:t>es con anemia o sin anemia y será </a:t>
            </a:r>
            <a:r>
              <a:rPr lang="es-MX" sz="1600" dirty="0" err="1">
                <a:solidFill>
                  <a:srgbClr val="000000"/>
                </a:solidFill>
                <a:latin typeface="Montserrat" panose="00000500000000000000" pitchFamily="2" charset="0"/>
                <a:cs typeface="Arial" panose="020B0604020202020204" pitchFamily="34" charset="0"/>
              </a:rPr>
              <a:t>requisitada</a:t>
            </a:r>
            <a:r>
              <a:rPr lang="es-MX" sz="1600" dirty="0">
                <a:solidFill>
                  <a:srgbClr val="000000"/>
                </a:solidFill>
                <a:latin typeface="Montserrat" panose="00000500000000000000" pitchFamily="2" charset="0"/>
                <a:cs typeface="Arial" panose="020B0604020202020204" pitchFamily="34" charset="0"/>
              </a:rPr>
              <a:t> para todos los niños en control nutricional</a:t>
            </a:r>
            <a:r>
              <a:rPr lang="es-MX" sz="1600" dirty="0" smtClean="0">
                <a:solidFill>
                  <a:srgbClr val="000000"/>
                </a:solidFill>
                <a:latin typeface="Montserrat" panose="00000500000000000000" pitchFamily="2" charset="0"/>
                <a:cs typeface="Arial" panose="020B0604020202020204" pitchFamily="34" charset="0"/>
              </a:rPr>
              <a:t>.</a:t>
            </a:r>
          </a:p>
          <a:p>
            <a:pPr algn="just">
              <a:tabLst>
                <a:tab pos="2857500" algn="l"/>
              </a:tabLst>
            </a:pPr>
            <a:endParaRPr lang="es-MX" sz="1600" dirty="0" smtClean="0">
              <a:solidFill>
                <a:srgbClr val="000000"/>
              </a:solidFill>
              <a:latin typeface="Montserrat" panose="00000500000000000000" pitchFamily="2" charset="0"/>
              <a:cs typeface="Arial" panose="020B0604020202020204" pitchFamily="34" charset="0"/>
            </a:endParaRPr>
          </a:p>
          <a:p>
            <a:pPr algn="just">
              <a:tabLst>
                <a:tab pos="2857500" algn="l"/>
              </a:tabLst>
            </a:pPr>
            <a:r>
              <a:rPr lang="es-MX" sz="16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EDAD</a:t>
            </a:r>
          </a:p>
          <a:p>
            <a:pPr algn="just">
              <a:tabLst>
                <a:tab pos="2857500" algn="l"/>
              </a:tabLst>
            </a:pPr>
            <a:r>
              <a:rPr lang="es-MX" sz="16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Para niños(as) de 6 a 23 meses, anote el número de meses seguido de una “M”, para los(as) niños(as) de 2 a 4 años anotar los años y meses cumplidos. Ejemplo: si el niño tiene 3 años con 6 meses, se anotará 3, 6 M (este apartado es el soporte documental para ubicar al niño(a) en el grupo de edad: de 6 a 23 meses y de 2 a 4 años, el cual se reportará en el Informe Mensual de Actividades de la Unidad Médica SIS-SS-CE-H.</a:t>
            </a:r>
          </a:p>
          <a:p>
            <a:pPr algn="just">
              <a:tabLst>
                <a:tab pos="2857500" algn="l"/>
              </a:tabLst>
            </a:pPr>
            <a:r>
              <a:rPr lang="es-MX" sz="1600" dirty="0" smtClean="0">
                <a:solidFill>
                  <a:srgbClr val="000000"/>
                </a:solidFill>
                <a:latin typeface="Montserrat" panose="00000500000000000000" pitchFamily="2" charset="0"/>
                <a:cs typeface="Arial" panose="020B0604020202020204" pitchFamily="34" charset="0"/>
              </a:rPr>
              <a:t>EDAD </a:t>
            </a:r>
            <a:r>
              <a:rPr lang="es-MX" sz="1600" dirty="0">
                <a:solidFill>
                  <a:srgbClr val="000000"/>
                </a:solidFill>
                <a:latin typeface="Montserrat" panose="00000500000000000000" pitchFamily="2" charset="0"/>
                <a:cs typeface="Arial" panose="020B0604020202020204" pitchFamily="34" charset="0"/>
              </a:rPr>
              <a:t>y CLAVE DE LA EDAD:</a:t>
            </a:r>
          </a:p>
          <a:p>
            <a:pPr algn="just">
              <a:tabLst>
                <a:tab pos="2857500" algn="l"/>
              </a:tabLst>
            </a:pPr>
            <a:r>
              <a:rPr lang="es-MX" sz="1600" dirty="0">
                <a:solidFill>
                  <a:srgbClr val="000000"/>
                </a:solidFill>
                <a:latin typeface="Montserrat" panose="00000500000000000000" pitchFamily="2" charset="0"/>
                <a:cs typeface="Arial" panose="020B0604020202020204" pitchFamily="34" charset="0"/>
              </a:rPr>
              <a:t>En la primera celda anote con números arábigos según corresponda la edad cumplida del paciente y compleméntelo con la siguiente celda anotando el código de la 2.CLAVE DE EDAD localice la referencia que se encuentra en la parte inferior del formato, para lo cual considere lo siguiente:</a:t>
            </a:r>
          </a:p>
          <a:p>
            <a:pPr marL="285750" indent="-285750" algn="just">
              <a:buFont typeface="Arial" panose="020B0604020202020204" pitchFamily="34" charset="0"/>
              <a:buChar char="•"/>
              <a:tabLst>
                <a:tab pos="2857500" algn="l"/>
              </a:tabLst>
            </a:pPr>
            <a:r>
              <a:rPr lang="es-MX" sz="1600" dirty="0" smtClean="0">
                <a:solidFill>
                  <a:srgbClr val="000000"/>
                </a:solidFill>
                <a:latin typeface="Montserrat" panose="00000500000000000000" pitchFamily="2" charset="0"/>
                <a:cs typeface="Arial" panose="020B0604020202020204" pitchFamily="34" charset="0"/>
              </a:rPr>
              <a:t>Para </a:t>
            </a:r>
            <a:r>
              <a:rPr lang="es-MX" sz="1600" dirty="0">
                <a:solidFill>
                  <a:srgbClr val="000000"/>
                </a:solidFill>
                <a:latin typeface="Montserrat" panose="00000500000000000000" pitchFamily="2" charset="0"/>
                <a:cs typeface="Arial" panose="020B0604020202020204" pitchFamily="34" charset="0"/>
              </a:rPr>
              <a:t>los menores de dos años registre la edad en meses, anote el número de meses (1 a 23) en la primera celda y en la siguiente una “M”. Ejemplo: 22 meses, 22 M; si la edad son 24 meses se registra como 2 años.</a:t>
            </a:r>
          </a:p>
          <a:p>
            <a:pPr marL="285750" indent="-285750" algn="just">
              <a:buFont typeface="Arial" panose="020B0604020202020204" pitchFamily="34" charset="0"/>
              <a:buChar char="•"/>
              <a:tabLst>
                <a:tab pos="2857500" algn="l"/>
              </a:tabLst>
            </a:pPr>
            <a:r>
              <a:rPr lang="es-MX" sz="1600" dirty="0" smtClean="0">
                <a:solidFill>
                  <a:srgbClr val="000000"/>
                </a:solidFill>
                <a:latin typeface="Montserrat" panose="00000500000000000000" pitchFamily="2" charset="0"/>
                <a:cs typeface="Arial" panose="020B0604020202020204" pitchFamily="34" charset="0"/>
              </a:rPr>
              <a:t>Para </a:t>
            </a:r>
            <a:r>
              <a:rPr lang="es-MX" sz="1600" dirty="0">
                <a:solidFill>
                  <a:srgbClr val="000000"/>
                </a:solidFill>
                <a:latin typeface="Montserrat" panose="00000500000000000000" pitchFamily="2" charset="0"/>
                <a:cs typeface="Arial" panose="020B0604020202020204" pitchFamily="34" charset="0"/>
              </a:rPr>
              <a:t>pacientes mayores de dos años anote con números arábigos la edad en años cumplidos de los pacientes a partir del primer año de edad y hasta los </a:t>
            </a:r>
            <a:r>
              <a:rPr lang="es-MX" sz="1600" dirty="0" smtClean="0">
                <a:solidFill>
                  <a:srgbClr val="000000"/>
                </a:solidFill>
                <a:latin typeface="Montserrat" panose="00000500000000000000" pitchFamily="2" charset="0"/>
                <a:cs typeface="Arial" panose="020B0604020202020204" pitchFamily="34" charset="0"/>
              </a:rPr>
              <a:t>9 </a:t>
            </a:r>
            <a:r>
              <a:rPr lang="es-MX" sz="1600" dirty="0">
                <a:solidFill>
                  <a:srgbClr val="000000"/>
                </a:solidFill>
                <a:latin typeface="Montserrat" panose="00000500000000000000" pitchFamily="2" charset="0"/>
                <a:cs typeface="Arial" panose="020B0604020202020204" pitchFamily="34" charset="0"/>
              </a:rPr>
              <a:t>años 11 meses. Ejemplo: </a:t>
            </a:r>
            <a:r>
              <a:rPr lang="es-MX" sz="1600" dirty="0" smtClean="0">
                <a:solidFill>
                  <a:srgbClr val="000000"/>
                </a:solidFill>
                <a:latin typeface="Montserrat" panose="00000500000000000000" pitchFamily="2" charset="0"/>
                <a:cs typeface="Arial" panose="020B0604020202020204" pitchFamily="34" charset="0"/>
              </a:rPr>
              <a:t>9 </a:t>
            </a:r>
            <a:r>
              <a:rPr lang="es-MX" sz="1600" dirty="0">
                <a:solidFill>
                  <a:srgbClr val="000000"/>
                </a:solidFill>
                <a:latin typeface="Montserrat" panose="00000500000000000000" pitchFamily="2" charset="0"/>
                <a:cs typeface="Arial" panose="020B0604020202020204" pitchFamily="34" charset="0"/>
              </a:rPr>
              <a:t>años con 11 meses quedará como </a:t>
            </a:r>
            <a:r>
              <a:rPr lang="es-MX" sz="1600" dirty="0" smtClean="0">
                <a:solidFill>
                  <a:srgbClr val="000000"/>
                </a:solidFill>
                <a:latin typeface="Montserrat" panose="00000500000000000000" pitchFamily="2" charset="0"/>
                <a:cs typeface="Arial" panose="020B0604020202020204" pitchFamily="34" charset="0"/>
              </a:rPr>
              <a:t>9 </a:t>
            </a:r>
            <a:r>
              <a:rPr lang="es-MX" sz="1600" dirty="0">
                <a:solidFill>
                  <a:srgbClr val="000000"/>
                </a:solidFill>
                <a:latin typeface="Montserrat" panose="00000500000000000000" pitchFamily="2" charset="0"/>
                <a:cs typeface="Arial" panose="020B0604020202020204" pitchFamily="34" charset="0"/>
              </a:rPr>
              <a:t>A.</a:t>
            </a:r>
          </a:p>
          <a:p>
            <a:pPr algn="just">
              <a:tabLst>
                <a:tab pos="2857500" algn="l"/>
              </a:tabLst>
            </a:pPr>
            <a:r>
              <a:rPr lang="es-MX" sz="1600" dirty="0">
                <a:solidFill>
                  <a:srgbClr val="000000"/>
                </a:solidFill>
                <a:latin typeface="Montserrat" panose="00000500000000000000" pitchFamily="2" charset="0"/>
                <a:cs typeface="Arial" panose="020B0604020202020204" pitchFamily="34" charset="0"/>
              </a:rPr>
              <a:t>Reportará según corresponda en el Informe Mensual de Actividades de la Unidad Médica SIS-SS-CE-H en el módulo de </a:t>
            </a:r>
            <a:r>
              <a:rPr lang="es-MX" sz="1600" b="1" dirty="0">
                <a:solidFill>
                  <a:srgbClr val="000000"/>
                </a:solidFill>
                <a:latin typeface="Montserrat" panose="00000500000000000000" pitchFamily="2" charset="0"/>
                <a:cs typeface="Arial" panose="020B0604020202020204" pitchFamily="34" charset="0"/>
              </a:rPr>
              <a:t>TARJETAS</a:t>
            </a:r>
            <a:r>
              <a:rPr lang="es-MX" sz="1600" dirty="0" smtClean="0">
                <a:solidFill>
                  <a:srgbClr val="000000"/>
                </a:solidFill>
                <a:latin typeface="Montserrat" panose="00000500000000000000" pitchFamily="2" charset="0"/>
                <a:cs typeface="Arial" panose="020B0604020202020204" pitchFamily="34" charset="0"/>
              </a:rPr>
              <a:t>.</a:t>
            </a:r>
            <a:endParaRPr lang="es-MX" sz="1600" dirty="0">
              <a:solidFill>
                <a:srgbClr val="000000"/>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31250306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29FCE891-2873-1849-A37C-A2CF6D30A712}"/>
              </a:ext>
            </a:extLst>
          </p:cNvPr>
          <p:cNvSpPr txBox="1">
            <a:spLocks/>
          </p:cNvSpPr>
          <p:nvPr/>
        </p:nvSpPr>
        <p:spPr>
          <a:xfrm>
            <a:off x="234039" y="-25335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Datos concentrados para Informe de Unidad Médica TARJETAS</a:t>
            </a:r>
            <a:endParaRPr lang="es-MX" sz="2400" dirty="0"/>
          </a:p>
        </p:txBody>
      </p:sp>
      <p:pic>
        <p:nvPicPr>
          <p:cNvPr id="4" name="Imagen 3"/>
          <p:cNvPicPr>
            <a:picLocks noChangeAspect="1"/>
          </p:cNvPicPr>
          <p:nvPr/>
        </p:nvPicPr>
        <p:blipFill>
          <a:blip r:embed="rId2"/>
          <a:stretch>
            <a:fillRect/>
          </a:stretch>
        </p:blipFill>
        <p:spPr>
          <a:xfrm>
            <a:off x="669698" y="1072213"/>
            <a:ext cx="10246034" cy="5560816"/>
          </a:xfrm>
          <a:prstGeom prst="rect">
            <a:avLst/>
          </a:prstGeom>
        </p:spPr>
      </p:pic>
    </p:spTree>
    <p:extLst>
      <p:ext uri="{BB962C8B-B14F-4D97-AF65-F5344CB8AC3E}">
        <p14:creationId xmlns:p14="http://schemas.microsoft.com/office/powerpoint/2010/main" val="3158696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9112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Tarjeta de Atención Integral del Embarazo, Puerperio y Periodo de Lactancia SINBA-SIS-38-P</a:t>
            </a:r>
            <a:endParaRPr lang="es-MX" sz="2400" dirty="0"/>
          </a:p>
        </p:txBody>
      </p:sp>
      <p:pic>
        <p:nvPicPr>
          <p:cNvPr id="3" name="Imagen 2"/>
          <p:cNvPicPr>
            <a:picLocks noChangeAspect="1"/>
          </p:cNvPicPr>
          <p:nvPr/>
        </p:nvPicPr>
        <p:blipFill>
          <a:blip r:embed="rId2"/>
          <a:stretch>
            <a:fillRect/>
          </a:stretch>
        </p:blipFill>
        <p:spPr>
          <a:xfrm>
            <a:off x="1909762" y="909980"/>
            <a:ext cx="8719200" cy="5903197"/>
          </a:xfrm>
          <a:prstGeom prst="rect">
            <a:avLst/>
          </a:prstGeom>
        </p:spPr>
      </p:pic>
      <p:sp>
        <p:nvSpPr>
          <p:cNvPr id="5" name="Marcador de contenido 2"/>
          <p:cNvSpPr txBox="1">
            <a:spLocks/>
          </p:cNvSpPr>
          <p:nvPr/>
        </p:nvSpPr>
        <p:spPr>
          <a:xfrm>
            <a:off x="234039" y="1037465"/>
            <a:ext cx="1425678" cy="393955"/>
          </a:xfrm>
          <a:prstGeom prst="rect">
            <a:avLst/>
          </a:prstGeom>
          <a:no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accent6">
                    <a:lumMod val="50000"/>
                  </a:schemeClr>
                </a:solidFill>
                <a:latin typeface="Montserrat" panose="00000500000000000000" pitchFamily="2" charset="0"/>
              </a:rPr>
              <a:t>Anverso</a:t>
            </a:r>
          </a:p>
        </p:txBody>
      </p:sp>
    </p:spTree>
    <p:extLst>
      <p:ext uri="{BB962C8B-B14F-4D97-AF65-F5344CB8AC3E}">
        <p14:creationId xmlns:p14="http://schemas.microsoft.com/office/powerpoint/2010/main" val="36573700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9112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Tarjeta de Atención Integral del Embarazo, Puerperio y Periodo de Lactancia SINBA-SIS-38-P</a:t>
            </a:r>
            <a:endParaRPr lang="es-MX" sz="2400" dirty="0"/>
          </a:p>
        </p:txBody>
      </p:sp>
      <p:sp>
        <p:nvSpPr>
          <p:cNvPr id="4" name="Marcador de contenido 2"/>
          <p:cNvSpPr txBox="1">
            <a:spLocks/>
          </p:cNvSpPr>
          <p:nvPr/>
        </p:nvSpPr>
        <p:spPr>
          <a:xfrm>
            <a:off x="234039" y="1037465"/>
            <a:ext cx="1425678" cy="393955"/>
          </a:xfrm>
          <a:prstGeom prst="rect">
            <a:avLst/>
          </a:prstGeom>
          <a:no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accent6">
                    <a:lumMod val="50000"/>
                  </a:schemeClr>
                </a:solidFill>
                <a:latin typeface="Montserrat" panose="00000500000000000000" pitchFamily="2" charset="0"/>
              </a:rPr>
              <a:t>Reverso</a:t>
            </a:r>
          </a:p>
        </p:txBody>
      </p:sp>
      <p:pic>
        <p:nvPicPr>
          <p:cNvPr id="2" name="Imagen 1"/>
          <p:cNvPicPr>
            <a:picLocks noChangeAspect="1"/>
          </p:cNvPicPr>
          <p:nvPr/>
        </p:nvPicPr>
        <p:blipFill>
          <a:blip r:embed="rId2"/>
          <a:stretch>
            <a:fillRect/>
          </a:stretch>
        </p:blipFill>
        <p:spPr>
          <a:xfrm>
            <a:off x="1778279" y="846035"/>
            <a:ext cx="8064000" cy="6012111"/>
          </a:xfrm>
          <a:prstGeom prst="rect">
            <a:avLst/>
          </a:prstGeom>
        </p:spPr>
      </p:pic>
    </p:spTree>
    <p:extLst>
      <p:ext uri="{BB962C8B-B14F-4D97-AF65-F5344CB8AC3E}">
        <p14:creationId xmlns:p14="http://schemas.microsoft.com/office/powerpoint/2010/main" val="31753768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33153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del Servicio de Rehabilitación, SINBA-SIS-04-P</a:t>
            </a:r>
            <a:endParaRPr lang="es-MX" sz="2400" dirty="0"/>
          </a:p>
        </p:txBody>
      </p:sp>
      <p:pic>
        <p:nvPicPr>
          <p:cNvPr id="3" name="Imagen 2"/>
          <p:cNvPicPr>
            <a:picLocks noChangeAspect="1"/>
          </p:cNvPicPr>
          <p:nvPr/>
        </p:nvPicPr>
        <p:blipFill>
          <a:blip r:embed="rId2"/>
          <a:stretch>
            <a:fillRect/>
          </a:stretch>
        </p:blipFill>
        <p:spPr>
          <a:xfrm>
            <a:off x="600228" y="526527"/>
            <a:ext cx="9540000" cy="6173822"/>
          </a:xfrm>
          <a:prstGeom prst="rect">
            <a:avLst/>
          </a:prstGeom>
          <a:solidFill>
            <a:schemeClr val="bg1"/>
          </a:solidFill>
        </p:spPr>
      </p:pic>
      <p:sp>
        <p:nvSpPr>
          <p:cNvPr id="4" name="Rectángulo 3"/>
          <p:cNvSpPr/>
          <p:nvPr/>
        </p:nvSpPr>
        <p:spPr>
          <a:xfrm>
            <a:off x="2485931" y="4281264"/>
            <a:ext cx="9173028" cy="2031325"/>
          </a:xfrm>
          <a:prstGeom prst="rect">
            <a:avLst/>
          </a:prstGeom>
          <a:solidFill>
            <a:schemeClr val="bg1"/>
          </a:solidFill>
        </p:spPr>
        <p:txBody>
          <a:bodyPr wrap="square">
            <a:spAutoFit/>
          </a:bodyPr>
          <a:lstStyle/>
          <a:p>
            <a:pPr algn="just">
              <a:spcAft>
                <a:spcPts val="0"/>
              </a:spcAft>
            </a:pPr>
            <a:r>
              <a:rPr lang="es-MX" b="1" i="1"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ESTIMULACIÓN TEMPRANA:</a:t>
            </a:r>
            <a:endParaRPr lang="es-MX" b="1"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Registre con una “X” a todos los niños(as) menores de 5 años que asisten al taller de estimulación temprana marque en la columna correspondiente: </a:t>
            </a:r>
            <a:r>
              <a:rPr lang="es-MX" dirty="0">
                <a:solidFill>
                  <a:srgbClr val="FF0000"/>
                </a:solidFill>
                <a:latin typeface="Montserrat" panose="00000500000000000000" pitchFamily="2" charset="0"/>
                <a:ea typeface="Times New Roman" panose="02020603050405020304" pitchFamily="18" charset="0"/>
                <a:cs typeface="Arial" panose="020B0604020202020204" pitchFamily="34" charset="0"/>
              </a:rPr>
              <a:t>con base al tipo de asistente ya sea inicial o subsecuente </a:t>
            </a: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y normal (verde) o rezago en el desarrollo (amarillo), de acuerdo al último resultado de la Prueba de Tamizaje Evaluación del Desarrollo Infantil (“EDI”) contenido en su expediente en el Formato Único de Aplicación.</a:t>
            </a:r>
            <a:endParaRPr lang="es-MX" dirty="0">
              <a:effectLst/>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3344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29FCE891-2873-1849-A37C-A2CF6D30A712}"/>
              </a:ext>
            </a:extLst>
          </p:cNvPr>
          <p:cNvSpPr txBox="1">
            <a:spLocks/>
          </p:cNvSpPr>
          <p:nvPr/>
        </p:nvSpPr>
        <p:spPr>
          <a:xfrm>
            <a:off x="234039" y="-25335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Datos concentrados para Informe de Unidad Médica TARJETAS</a:t>
            </a:r>
            <a:endParaRPr lang="es-MX" sz="2400" dirty="0"/>
          </a:p>
        </p:txBody>
      </p:sp>
      <p:pic>
        <p:nvPicPr>
          <p:cNvPr id="3" name="Imagen 2"/>
          <p:cNvPicPr>
            <a:picLocks noChangeAspect="1"/>
          </p:cNvPicPr>
          <p:nvPr/>
        </p:nvPicPr>
        <p:blipFill>
          <a:blip r:embed="rId2"/>
          <a:stretch>
            <a:fillRect/>
          </a:stretch>
        </p:blipFill>
        <p:spPr>
          <a:xfrm>
            <a:off x="798284" y="603163"/>
            <a:ext cx="8969829" cy="6228075"/>
          </a:xfrm>
          <a:prstGeom prst="rect">
            <a:avLst/>
          </a:prstGeom>
        </p:spPr>
      </p:pic>
      <p:sp>
        <p:nvSpPr>
          <p:cNvPr id="5" name="Marcador de contenido 2"/>
          <p:cNvSpPr>
            <a:spLocks noGrp="1"/>
          </p:cNvSpPr>
          <p:nvPr>
            <p:ph idx="1"/>
          </p:nvPr>
        </p:nvSpPr>
        <p:spPr>
          <a:xfrm>
            <a:off x="6518787" y="3266822"/>
            <a:ext cx="5534595" cy="965965"/>
          </a:xfrm>
          <a:solidFill>
            <a:schemeClr val="bg1"/>
          </a:solidFill>
        </p:spPr>
        <p:txBody>
          <a:bodyPr>
            <a:noAutofit/>
          </a:bodyPr>
          <a:lstStyle/>
          <a:p>
            <a:pPr algn="ctr"/>
            <a:r>
              <a:rPr lang="es-MX" sz="3200" dirty="0" smtClean="0">
                <a:solidFill>
                  <a:schemeClr val="accent6">
                    <a:lumMod val="50000"/>
                  </a:schemeClr>
                </a:solidFill>
                <a:latin typeface="Montserrat Black" panose="00000A00000000000000" pitchFamily="2" charset="0"/>
              </a:rPr>
              <a:t>Máscara para carga unificada en SINBA 2</a:t>
            </a:r>
            <a:endParaRPr lang="es-MX" sz="3200" dirty="0">
              <a:solidFill>
                <a:schemeClr val="accent6">
                  <a:lumMod val="50000"/>
                </a:schemeClr>
              </a:solidFill>
              <a:latin typeface="Montserrat Black" panose="00000A00000000000000" pitchFamily="2" charset="0"/>
            </a:endParaRPr>
          </a:p>
        </p:txBody>
      </p:sp>
    </p:spTree>
    <p:extLst>
      <p:ext uri="{BB962C8B-B14F-4D97-AF65-F5344CB8AC3E}">
        <p14:creationId xmlns:p14="http://schemas.microsoft.com/office/powerpoint/2010/main" val="43293676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489073" y="617311"/>
            <a:ext cx="7791450" cy="6124575"/>
          </a:xfrm>
          <a:prstGeom prst="rect">
            <a:avLst/>
          </a:prstGeom>
        </p:spPr>
      </p:pic>
      <p:sp>
        <p:nvSpPr>
          <p:cNvPr id="10" name="Título 1">
            <a:extLst>
              <a:ext uri="{FF2B5EF4-FFF2-40B4-BE49-F238E27FC236}">
                <a16:creationId xmlns:a16="http://schemas.microsoft.com/office/drawing/2014/main" id="{29FCE891-2873-1849-A37C-A2CF6D30A712}"/>
              </a:ext>
            </a:extLst>
          </p:cNvPr>
          <p:cNvSpPr txBox="1">
            <a:spLocks/>
          </p:cNvSpPr>
          <p:nvPr/>
        </p:nvSpPr>
        <p:spPr>
          <a:xfrm>
            <a:off x="234039" y="-25335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Plantilla: TARJETAS MUJER Y NIÑO</a:t>
            </a:r>
            <a:endParaRPr lang="es-MX" sz="2400" dirty="0"/>
          </a:p>
        </p:txBody>
      </p:sp>
    </p:spTree>
    <p:extLst>
      <p:ext uri="{BB962C8B-B14F-4D97-AF65-F5344CB8AC3E}">
        <p14:creationId xmlns:p14="http://schemas.microsoft.com/office/powerpoint/2010/main" val="6287807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2910502" y="557129"/>
            <a:ext cx="6808685" cy="6300871"/>
          </a:xfrm>
          <a:prstGeom prst="rect">
            <a:avLst/>
          </a:prstGeom>
          <a:solidFill>
            <a:schemeClr val="bg1"/>
          </a:solidFill>
        </p:spPr>
      </p:pic>
      <p:sp>
        <p:nvSpPr>
          <p:cNvPr id="11" name="Título 1">
            <a:extLst>
              <a:ext uri="{FF2B5EF4-FFF2-40B4-BE49-F238E27FC236}">
                <a16:creationId xmlns:a16="http://schemas.microsoft.com/office/drawing/2014/main" id="{29FCE891-2873-1849-A37C-A2CF6D30A712}"/>
              </a:ext>
            </a:extLst>
          </p:cNvPr>
          <p:cNvSpPr txBox="1">
            <a:spLocks/>
          </p:cNvSpPr>
          <p:nvPr/>
        </p:nvSpPr>
        <p:spPr>
          <a:xfrm>
            <a:off x="234039" y="-9112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Tarjeta de registro y control de Tratamiento en tuberculosis</a:t>
            </a:r>
          </a:p>
          <a:p>
            <a:r>
              <a:rPr lang="es-ES" sz="2400" dirty="0" smtClean="0"/>
              <a:t>SINBA-SIS-20-P</a:t>
            </a:r>
            <a:endParaRPr lang="es-MX" sz="2400" dirty="0"/>
          </a:p>
        </p:txBody>
      </p:sp>
      <p:sp>
        <p:nvSpPr>
          <p:cNvPr id="12" name="Marcador de contenido 2"/>
          <p:cNvSpPr>
            <a:spLocks noGrp="1"/>
          </p:cNvSpPr>
          <p:nvPr>
            <p:ph idx="1"/>
          </p:nvPr>
        </p:nvSpPr>
        <p:spPr>
          <a:xfrm>
            <a:off x="14748" y="4948138"/>
            <a:ext cx="2910502" cy="965965"/>
          </a:xfrm>
          <a:solidFill>
            <a:schemeClr val="bg1"/>
          </a:solidFill>
        </p:spPr>
        <p:txBody>
          <a:bodyPr>
            <a:noAutofit/>
          </a:bodyPr>
          <a:lstStyle/>
          <a:p>
            <a:r>
              <a:rPr lang="es-MX" sz="2000" b="1" dirty="0" smtClean="0">
                <a:solidFill>
                  <a:schemeClr val="accent6">
                    <a:lumMod val="50000"/>
                  </a:schemeClr>
                </a:solidFill>
                <a:latin typeface="Montserrat" panose="00000500000000000000" pitchFamily="2" charset="0"/>
              </a:rPr>
              <a:t>Reverso sin cambios en formato sí en instrucciones</a:t>
            </a:r>
            <a:endParaRPr lang="es-MX" sz="2000" b="1" dirty="0">
              <a:solidFill>
                <a:schemeClr val="accent6">
                  <a:lumMod val="50000"/>
                </a:schemeClr>
              </a:solidFill>
              <a:latin typeface="Montserrat" panose="00000500000000000000" pitchFamily="2" charset="0"/>
            </a:endParaRPr>
          </a:p>
        </p:txBody>
      </p:sp>
    </p:spTree>
    <p:extLst>
      <p:ext uri="{BB962C8B-B14F-4D97-AF65-F5344CB8AC3E}">
        <p14:creationId xmlns:p14="http://schemas.microsoft.com/office/powerpoint/2010/main" val="31802319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66072"/>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a:t>Tarjeta de registro y control de Tratamiento en </a:t>
            </a:r>
            <a:r>
              <a:rPr lang="es-ES" sz="2400" dirty="0" smtClean="0"/>
              <a:t>tuberculosis</a:t>
            </a:r>
          </a:p>
          <a:p>
            <a:r>
              <a:rPr lang="es-ES" sz="2400" dirty="0"/>
              <a:t>SINBA-SIS-20-P</a:t>
            </a:r>
          </a:p>
        </p:txBody>
      </p:sp>
      <p:sp>
        <p:nvSpPr>
          <p:cNvPr id="3" name="Rectángulo 2"/>
          <p:cNvSpPr/>
          <p:nvPr/>
        </p:nvSpPr>
        <p:spPr>
          <a:xfrm>
            <a:off x="269771" y="1554456"/>
            <a:ext cx="11353456" cy="4832092"/>
          </a:xfrm>
          <a:prstGeom prst="rect">
            <a:avLst/>
          </a:prstGeom>
        </p:spPr>
        <p:txBody>
          <a:bodyPr wrap="square">
            <a:spAutoFit/>
          </a:bodyPr>
          <a:lstStyle/>
          <a:p>
            <a:pPr algn="ctr">
              <a:tabLst>
                <a:tab pos="3493135" algn="l"/>
              </a:tabLst>
            </a:pPr>
            <a:r>
              <a:rPr lang="es-MX" sz="2800" b="1" dirty="0" smtClean="0">
                <a:solidFill>
                  <a:srgbClr val="245C4F"/>
                </a:solidFill>
                <a:latin typeface="Montserrat" panose="00000500000000000000" pitchFamily="2" charset="0"/>
                <a:cs typeface="Times New Roman" panose="02020603050405020304" pitchFamily="18" charset="0"/>
              </a:rPr>
              <a:t>REVISAR Y APLICAR TODAS LAS INSTRUCCIONES DE LA TARJETA</a:t>
            </a:r>
          </a:p>
          <a:p>
            <a:pPr algn="ctr">
              <a:tabLst>
                <a:tab pos="3493135" algn="l"/>
              </a:tabLst>
            </a:pPr>
            <a:endParaRPr lang="es-MX" sz="2800" b="1" dirty="0">
              <a:solidFill>
                <a:srgbClr val="245C4F"/>
              </a:solidFill>
              <a:latin typeface="Montserrat" panose="00000500000000000000" pitchFamily="2" charset="0"/>
              <a:cs typeface="Times New Roman" panose="02020603050405020304" pitchFamily="18" charset="0"/>
            </a:endParaRPr>
          </a:p>
          <a:p>
            <a:pPr algn="ctr">
              <a:tabLst>
                <a:tab pos="3493135" algn="l"/>
              </a:tabLst>
            </a:pPr>
            <a:r>
              <a:rPr lang="es-MX" sz="2800" b="1" dirty="0" smtClean="0">
                <a:solidFill>
                  <a:srgbClr val="245C4F"/>
                </a:solidFill>
                <a:latin typeface="Montserrat" panose="00000500000000000000" pitchFamily="2" charset="0"/>
                <a:cs typeface="Times New Roman" panose="02020603050405020304" pitchFamily="18" charset="0"/>
              </a:rPr>
              <a:t>ESTA TARJETA ES DEL SISTEMA DE INFORMACIÓN EN SALUD (SIS), PERO EPIDEMIOLOGÍA LLEVA EL REGISTRO NOMINAL EN UN SISTEMA ESPECIAL</a:t>
            </a:r>
          </a:p>
          <a:p>
            <a:pPr algn="ctr">
              <a:tabLst>
                <a:tab pos="3493135" algn="l"/>
              </a:tabLst>
            </a:pPr>
            <a:endParaRPr lang="es-MX" sz="2800" b="1" dirty="0">
              <a:solidFill>
                <a:srgbClr val="245C4F"/>
              </a:solidFill>
              <a:effectLst/>
              <a:latin typeface="Montserrat" panose="00000500000000000000" pitchFamily="2" charset="0"/>
              <a:ea typeface="Times New Roman" panose="02020603050405020304" pitchFamily="18" charset="0"/>
              <a:cs typeface="Times New Roman" panose="02020603050405020304" pitchFamily="18" charset="0"/>
            </a:endParaRPr>
          </a:p>
          <a:p>
            <a:pPr algn="ctr">
              <a:tabLst>
                <a:tab pos="3493135" algn="l"/>
              </a:tabLst>
            </a:pPr>
            <a:r>
              <a:rPr lang="es-MX" sz="2800" b="1" dirty="0" smtClean="0">
                <a:solidFill>
                  <a:srgbClr val="245C4F"/>
                </a:solidFill>
                <a:latin typeface="Montserrat" panose="00000500000000000000" pitchFamily="2" charset="0"/>
                <a:ea typeface="Times New Roman" panose="02020603050405020304" pitchFamily="18" charset="0"/>
                <a:cs typeface="Times New Roman" panose="02020603050405020304" pitchFamily="18" charset="0"/>
              </a:rPr>
              <a:t>UTILIZAR LA VERSION 2021 PARA GARANTIZAR EL REPORTE DE INFORMACIÓN ACTUALIZADA</a:t>
            </a:r>
          </a:p>
          <a:p>
            <a:pPr algn="ctr">
              <a:tabLst>
                <a:tab pos="3493135" algn="l"/>
              </a:tabLst>
            </a:pPr>
            <a:endParaRPr lang="es-MX" sz="2800" b="1" dirty="0">
              <a:solidFill>
                <a:srgbClr val="245C4F"/>
              </a:solidFill>
              <a:effectLst/>
              <a:latin typeface="Montserrat" panose="00000500000000000000" pitchFamily="2" charset="0"/>
              <a:ea typeface="Times New Roman" panose="02020603050405020304" pitchFamily="18" charset="0"/>
              <a:cs typeface="Times New Roman" panose="02020603050405020304" pitchFamily="18" charset="0"/>
            </a:endParaRPr>
          </a:p>
          <a:p>
            <a:pPr algn="ctr">
              <a:tabLst>
                <a:tab pos="3493135" algn="l"/>
              </a:tabLst>
            </a:pPr>
            <a:r>
              <a:rPr lang="es-MX" sz="2800" b="1"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NO APARECE EN CUBOS NI EN INFORMES DE SIS</a:t>
            </a:r>
            <a:endParaRPr lang="es-MX" sz="2800" dirty="0">
              <a:solidFill>
                <a:srgbClr val="FF0000"/>
              </a:solidFill>
              <a:effectLst/>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24169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3657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a:t>Tarjeta de registro y control de </a:t>
            </a:r>
            <a:r>
              <a:rPr lang="es-ES" sz="2400" dirty="0" smtClean="0"/>
              <a:t>caso de Brucelosis</a:t>
            </a:r>
          </a:p>
          <a:p>
            <a:r>
              <a:rPr lang="es-ES" sz="2400" dirty="0" smtClean="0"/>
              <a:t>SINBA-SIS-26-P</a:t>
            </a:r>
            <a:endParaRPr lang="es-ES" sz="2400" dirty="0"/>
          </a:p>
        </p:txBody>
      </p:sp>
      <p:pic>
        <p:nvPicPr>
          <p:cNvPr id="10" name="Imagen 9"/>
          <p:cNvPicPr>
            <a:picLocks noChangeAspect="1"/>
          </p:cNvPicPr>
          <p:nvPr/>
        </p:nvPicPr>
        <p:blipFill>
          <a:blip r:embed="rId2"/>
          <a:stretch>
            <a:fillRect/>
          </a:stretch>
        </p:blipFill>
        <p:spPr>
          <a:xfrm>
            <a:off x="2909409" y="623583"/>
            <a:ext cx="7614080" cy="6234417"/>
          </a:xfrm>
          <a:prstGeom prst="rect">
            <a:avLst/>
          </a:prstGeom>
          <a:solidFill>
            <a:schemeClr val="bg1"/>
          </a:solidFill>
        </p:spPr>
      </p:pic>
      <p:sp>
        <p:nvSpPr>
          <p:cNvPr id="12" name="Marcador de contenido 2"/>
          <p:cNvSpPr>
            <a:spLocks noGrp="1"/>
          </p:cNvSpPr>
          <p:nvPr>
            <p:ph idx="1"/>
          </p:nvPr>
        </p:nvSpPr>
        <p:spPr>
          <a:xfrm>
            <a:off x="14748" y="4948138"/>
            <a:ext cx="2566220" cy="965965"/>
          </a:xfrm>
          <a:solidFill>
            <a:schemeClr val="bg1"/>
          </a:solidFill>
        </p:spPr>
        <p:txBody>
          <a:bodyPr>
            <a:noAutofit/>
          </a:bodyPr>
          <a:lstStyle/>
          <a:p>
            <a:r>
              <a:rPr lang="es-MX" sz="2000" b="1" dirty="0" smtClean="0">
                <a:solidFill>
                  <a:schemeClr val="accent6">
                    <a:lumMod val="50000"/>
                  </a:schemeClr>
                </a:solidFill>
                <a:latin typeface="Montserrat" panose="00000500000000000000" pitchFamily="2" charset="0"/>
              </a:rPr>
              <a:t>Reverso sin cambios en formato</a:t>
            </a:r>
            <a:endParaRPr lang="es-MX" sz="2000" b="1" dirty="0">
              <a:solidFill>
                <a:schemeClr val="accent6">
                  <a:lumMod val="50000"/>
                </a:schemeClr>
              </a:solidFill>
              <a:latin typeface="Montserrat" panose="00000500000000000000" pitchFamily="2" charset="0"/>
            </a:endParaRPr>
          </a:p>
        </p:txBody>
      </p:sp>
    </p:spTree>
    <p:extLst>
      <p:ext uri="{BB962C8B-B14F-4D97-AF65-F5344CB8AC3E}">
        <p14:creationId xmlns:p14="http://schemas.microsoft.com/office/powerpoint/2010/main" val="12583005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3657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a:t>Tarjeta de registro y control de caso de </a:t>
            </a:r>
            <a:r>
              <a:rPr lang="es-ES" sz="2400" dirty="0" smtClean="0"/>
              <a:t>Brucelosis</a:t>
            </a:r>
            <a:endParaRPr lang="es-ES" sz="2400" dirty="0"/>
          </a:p>
        </p:txBody>
      </p:sp>
      <p:sp>
        <p:nvSpPr>
          <p:cNvPr id="3" name="Rectángulo 2"/>
          <p:cNvSpPr/>
          <p:nvPr/>
        </p:nvSpPr>
        <p:spPr>
          <a:xfrm>
            <a:off x="471952" y="1294867"/>
            <a:ext cx="11353456" cy="5262979"/>
          </a:xfrm>
          <a:prstGeom prst="rect">
            <a:avLst/>
          </a:prstGeom>
        </p:spPr>
        <p:txBody>
          <a:bodyPr wrap="square">
            <a:spAutoFit/>
          </a:bodyPr>
          <a:lstStyle/>
          <a:p>
            <a:pPr algn="just">
              <a:tabLst>
                <a:tab pos="3493135" algn="l"/>
              </a:tabLst>
            </a:pPr>
            <a:r>
              <a:rPr lang="es-ES_tradnl" b="1" dirty="0">
                <a:solidFill>
                  <a:srgbClr val="000000"/>
                </a:solidFill>
                <a:latin typeface="Montserrat" panose="00000500000000000000" pitchFamily="2" charset="0"/>
                <a:cs typeface="Times New Roman" panose="02020603050405020304" pitchFamily="18" charset="0"/>
              </a:rPr>
              <a:t>TRATAMIENTO</a:t>
            </a:r>
            <a:endParaRPr lang="es-MX" b="1" dirty="0">
              <a:latin typeface="Montserrat" panose="00000500000000000000" pitchFamily="2" charset="0"/>
              <a:cs typeface="Times New Roman" panose="02020603050405020304" pitchFamily="18" charset="0"/>
            </a:endParaRPr>
          </a:p>
          <a:p>
            <a:pPr algn="just"/>
            <a:r>
              <a:rPr lang="es-MX" sz="1600" dirty="0">
                <a:latin typeface="Montserrat" panose="00000500000000000000" pitchFamily="2" charset="0"/>
                <a:ea typeface="Times New Roman" panose="02020603050405020304" pitchFamily="18" charset="0"/>
                <a:cs typeface="Arial" panose="020B0604020202020204" pitchFamily="34" charset="0"/>
              </a:rPr>
              <a:t>Es la medicación que se indica al caso probable (rosa de bengala positivo, presencia de signos y síntomas sugestivos de brucelosis, y/o asociación epidemiológica local).</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es-MX" sz="1600" b="1" dirty="0">
                <a:latin typeface="Montserrat" panose="00000500000000000000" pitchFamily="2" charset="0"/>
                <a:ea typeface="Times New Roman" panose="02020603050405020304" pitchFamily="18" charset="0"/>
                <a:cs typeface="Arial" panose="020B0604020202020204" pitchFamily="34" charset="0"/>
              </a:rPr>
              <a:t>Fecha de inicio</a:t>
            </a:r>
            <a:r>
              <a:rPr lang="es-MX" sz="1600" dirty="0">
                <a:latin typeface="Montserrat" panose="00000500000000000000" pitchFamily="2" charset="0"/>
                <a:ea typeface="Times New Roman" panose="02020603050405020304" pitchFamily="18" charset="0"/>
                <a:cs typeface="Arial" panose="020B0604020202020204" pitchFamily="34" charset="0"/>
              </a:rPr>
              <a:t>: Anote el día, mes y año con números arábigos en el que se instruye de inicio el tratamiento.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es-MX" sz="1600" b="1" dirty="0">
                <a:highlight>
                  <a:srgbClr val="FFFF00"/>
                </a:highlight>
                <a:latin typeface="Montserrat" panose="00000500000000000000" pitchFamily="2" charset="0"/>
                <a:ea typeface="Times New Roman" panose="02020603050405020304" pitchFamily="18" charset="0"/>
                <a:cs typeface="Arial" panose="020B0604020202020204" pitchFamily="34" charset="0"/>
              </a:rPr>
              <a:t>Tipo </a:t>
            </a:r>
            <a:r>
              <a:rPr lang="es-MX" sz="1600" b="1"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Primario</a:t>
            </a:r>
            <a:r>
              <a:rPr lang="es-MX"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 Corresponde a la primera vez que le es indicado el tratamiento al paciente con brucelosis.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es-MX" sz="1600" b="1" dirty="0">
                <a:highlight>
                  <a:srgbClr val="FFFF00"/>
                </a:highlight>
                <a:latin typeface="Montserrat" panose="00000500000000000000" pitchFamily="2" charset="0"/>
                <a:ea typeface="Times New Roman" panose="02020603050405020304" pitchFamily="18" charset="0"/>
                <a:cs typeface="Arial" panose="020B0604020202020204" pitchFamily="34" charset="0"/>
              </a:rPr>
              <a:t>Tipo Retratamiento</a:t>
            </a:r>
            <a:r>
              <a:rPr lang="es-MX"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 Corresponde a la indicación de un tratamiento adicional al primario.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es-MX" sz="1600" b="1" dirty="0">
                <a:latin typeface="Montserrat" panose="00000500000000000000" pitchFamily="2" charset="0"/>
                <a:ea typeface="Times New Roman" panose="02020603050405020304" pitchFamily="18" charset="0"/>
                <a:cs typeface="Arial" panose="020B0604020202020204" pitchFamily="34" charset="0"/>
              </a:rPr>
              <a:t>Fecha de ministración de tratamiento</a:t>
            </a:r>
            <a:r>
              <a:rPr lang="es-MX" sz="1600" dirty="0">
                <a:latin typeface="Montserrat" panose="00000500000000000000" pitchFamily="2" charset="0"/>
                <a:ea typeface="Times New Roman" panose="02020603050405020304" pitchFamily="18" charset="0"/>
                <a:cs typeface="Arial" panose="020B0604020202020204" pitchFamily="34" charset="0"/>
              </a:rPr>
              <a:t>: Anote día, mes y año con números arábigos en el que se ministra el tratamiento.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es-MX" sz="1600" b="1" dirty="0">
                <a:highlight>
                  <a:srgbClr val="FFFF00"/>
                </a:highlight>
                <a:latin typeface="Montserrat" panose="00000500000000000000" pitchFamily="2" charset="0"/>
                <a:ea typeface="Times New Roman" panose="02020603050405020304" pitchFamily="18" charset="0"/>
                <a:cs typeface="Arial" panose="020B0604020202020204" pitchFamily="34" charset="0"/>
              </a:rPr>
              <a:t>Esquema</a:t>
            </a:r>
            <a:r>
              <a:rPr lang="es-MX"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 Se refiere a los medicamentos seleccionados por el médico acorde a la NOM-022-SSA2-2012 vigente, a los casos probables (rosa de bengala positivo presencia de signos y síntomas sugestivos de brucelosis y/o asociación epidemiológica local). Indicando la dosis correspondiente de acuerdo a los días establecidos.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es-MX"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Esquema A Adultos: </a:t>
            </a:r>
            <a:r>
              <a:rPr lang="es-ES_tradnl"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Doxiciclina + Trimetoprim con Sulfametoxazol por 21 días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es-MX"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Esquema B Niños: </a:t>
            </a:r>
            <a:r>
              <a:rPr lang="es-ES_tradnl"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Trimetoprim con Sulfametoxazol por 42 días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pPr>
            <a:r>
              <a:rPr lang="es-MX"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Esquema alternativo A, B, C:</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742950" lvl="1" indent="-285750" algn="just">
              <a:buFont typeface="Courier New" panose="02070309020205020404" pitchFamily="49" charset="0"/>
              <a:buChar char="o"/>
            </a:pPr>
            <a:r>
              <a:rPr lang="es-MX" sz="1600" b="1"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Esquema A</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Tetraciclina + Estreptomicina por 21 días.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742950" lvl="1" indent="-285750" algn="just">
              <a:buFont typeface="Courier New" panose="02070309020205020404" pitchFamily="49" charset="0"/>
              <a:buChar char="o"/>
            </a:pPr>
            <a:r>
              <a:rPr lang="es-MX" sz="1600" b="1"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Esquema B</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Rifampicina + Trimetoprim con Sulfametoxazol por 21 días.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742950" lvl="1" indent="-285750" algn="just">
              <a:buFont typeface="Courier New" panose="02070309020205020404" pitchFamily="49" charset="0"/>
              <a:buChar char="o"/>
            </a:pPr>
            <a:r>
              <a:rPr lang="es-MX" sz="1600" b="1"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Esquema C</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Rifampicina + Doxiciclina por 42 días.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742950" lvl="1" indent="-285750" algn="just">
              <a:buFont typeface="Courier New" panose="02070309020205020404" pitchFamily="49" charset="0"/>
              <a:buChar char="o"/>
            </a:pPr>
            <a:r>
              <a:rPr lang="es-MX" sz="1600" b="1" dirty="0">
                <a:highlight>
                  <a:srgbClr val="FFFF00"/>
                </a:highlight>
                <a:latin typeface="Montserrat" panose="00000500000000000000" pitchFamily="2" charset="0"/>
                <a:ea typeface="Times New Roman" panose="02020603050405020304" pitchFamily="18" charset="0"/>
                <a:cs typeface="Arial" panose="020B0604020202020204" pitchFamily="34" charset="0"/>
              </a:rPr>
              <a:t>Esquema Alternativo 1</a:t>
            </a:r>
            <a:r>
              <a:rPr lang="es-MX"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 </a:t>
            </a:r>
            <a:r>
              <a:rPr lang="es-MX" sz="1600" strike="sngStrike" dirty="0" err="1">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Ciprofloxacino</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Doxiciclina </a:t>
            </a:r>
            <a:r>
              <a:rPr lang="es-MX" sz="1600" dirty="0" err="1">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tab</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a:t>
            </a:r>
            <a:r>
              <a:rPr lang="es-MX"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 Rifampicina </a:t>
            </a:r>
            <a:r>
              <a:rPr lang="es-MX" sz="1600" dirty="0" err="1">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tab</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a:t>
            </a:r>
            <a:r>
              <a:rPr lang="es-MX"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por 45 días.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742950" lvl="1" indent="-285750" algn="just">
              <a:buFont typeface="Courier New" panose="02070309020205020404" pitchFamily="49" charset="0"/>
              <a:buChar char="o"/>
            </a:pPr>
            <a:r>
              <a:rPr lang="es-MX" sz="1600" b="1" dirty="0">
                <a:highlight>
                  <a:srgbClr val="FFFF00"/>
                </a:highlight>
                <a:latin typeface="Montserrat" panose="00000500000000000000" pitchFamily="2" charset="0"/>
                <a:ea typeface="Times New Roman" panose="02020603050405020304" pitchFamily="18" charset="0"/>
                <a:cs typeface="Arial" panose="020B0604020202020204" pitchFamily="34" charset="0"/>
              </a:rPr>
              <a:t>Esquema Alternativo 2</a:t>
            </a:r>
            <a:r>
              <a:rPr lang="es-MX"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 </a:t>
            </a:r>
            <a:r>
              <a:rPr lang="es-MX" sz="1600" strike="sngStrike" dirty="0" err="1">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Levofloxacino</a:t>
            </a:r>
            <a:r>
              <a:rPr lang="es-MX" sz="1600" strike="sngStrike"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a:t>
            </a:r>
            <a:r>
              <a:rPr lang="es-MX"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Rifampicina </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Trimetoprim con Sulfametoxazol </a:t>
            </a:r>
            <a:r>
              <a:rPr lang="es-MX"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por 45 días.</a:t>
            </a:r>
            <a:endParaRPr lang="es-MX" sz="1600" dirty="0">
              <a:effectLst/>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57470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3657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a:t>Tarjeta de registro y control de caso de </a:t>
            </a:r>
            <a:r>
              <a:rPr lang="es-ES" sz="2400" dirty="0" smtClean="0"/>
              <a:t>Brucelosis</a:t>
            </a:r>
            <a:endParaRPr lang="es-ES" sz="2400" dirty="0"/>
          </a:p>
        </p:txBody>
      </p:sp>
      <p:sp>
        <p:nvSpPr>
          <p:cNvPr id="3" name="Rectángulo 2"/>
          <p:cNvSpPr/>
          <p:nvPr/>
        </p:nvSpPr>
        <p:spPr>
          <a:xfrm>
            <a:off x="427707" y="1058893"/>
            <a:ext cx="11353456" cy="5355312"/>
          </a:xfrm>
          <a:prstGeom prst="rect">
            <a:avLst/>
          </a:prstGeom>
        </p:spPr>
        <p:txBody>
          <a:bodyPr wrap="square">
            <a:spAutoFit/>
          </a:bodyPr>
          <a:lstStyle/>
          <a:p>
            <a:pPr algn="just">
              <a:tabLst>
                <a:tab pos="3493135" algn="l"/>
              </a:tabLst>
            </a:pPr>
            <a:r>
              <a:rPr lang="es-ES_tradnl" b="1" dirty="0">
                <a:solidFill>
                  <a:srgbClr val="000000"/>
                </a:solidFill>
                <a:latin typeface="Montserrat" panose="00000500000000000000" pitchFamily="2" charset="0"/>
                <a:cs typeface="Times New Roman" panose="02020603050405020304" pitchFamily="18" charset="0"/>
              </a:rPr>
              <a:t>EVALUACIONES</a:t>
            </a:r>
            <a:endParaRPr lang="es-MX" b="1" dirty="0">
              <a:latin typeface="Montserrat" panose="00000500000000000000" pitchFamily="2" charset="0"/>
              <a:cs typeface="Times New Roman" panose="02020603050405020304" pitchFamily="18" charset="0"/>
            </a:endParaRPr>
          </a:p>
          <a:p>
            <a:pPr algn="just"/>
            <a:r>
              <a:rPr lang="es-MX" dirty="0">
                <a:latin typeface="Montserrat" panose="00000500000000000000" pitchFamily="2" charset="0"/>
                <a:ea typeface="Times New Roman" panose="02020603050405020304" pitchFamily="18" charset="0"/>
                <a:cs typeface="Arial" panose="020B0604020202020204" pitchFamily="34" charset="0"/>
              </a:rPr>
              <a:t>Corresponde a los estudios de laboratorio que corroboran, mediante titulaciones de anticuerpos, la evolución de la enfermedad al alta sanitaria y se divide en tres evaluaciones consideradas como controles</a:t>
            </a:r>
            <a:r>
              <a:rPr lang="es-MX" dirty="0" smtClean="0">
                <a:latin typeface="Montserrat" panose="00000500000000000000" pitchFamily="2" charset="0"/>
                <a:ea typeface="Times New Roman" panose="02020603050405020304" pitchFamily="18" charset="0"/>
                <a:cs typeface="Arial" panose="020B0604020202020204" pitchFamily="34" charset="0"/>
              </a:rPr>
              <a:t>:</a:t>
            </a:r>
            <a:endParaRPr lang="es-MX" dirty="0">
              <a:effectLst/>
              <a:latin typeface="Montserrat" panose="00000500000000000000" pitchFamily="2" charset="0"/>
              <a:ea typeface="Times New Roman" panose="02020603050405020304" pitchFamily="18" charset="0"/>
              <a:cs typeface="Arial" panose="020B0604020202020204" pitchFamily="34" charset="0"/>
            </a:endParaRPr>
          </a:p>
          <a:p>
            <a:pPr algn="just"/>
            <a:r>
              <a:rPr lang="es-MX" dirty="0" smtClean="0">
                <a:latin typeface="Montserrat" panose="00000500000000000000" pitchFamily="2" charset="0"/>
                <a:ea typeface="Times New Roman" panose="02020603050405020304" pitchFamily="18" charset="0"/>
                <a:cs typeface="Arial" panose="020B0604020202020204" pitchFamily="34" charset="0"/>
              </a:rPr>
              <a:t>…</a:t>
            </a:r>
          </a:p>
          <a:p>
            <a:pPr algn="just"/>
            <a:endParaRPr lang="es-MX" dirty="0">
              <a:effectLst/>
              <a:latin typeface="Montserrat" panose="00000500000000000000" pitchFamily="2" charset="0"/>
              <a:ea typeface="Times New Roman" panose="02020603050405020304" pitchFamily="18" charset="0"/>
              <a:cs typeface="Arial" panose="020B0604020202020204" pitchFamily="34" charset="0"/>
            </a:endParaRPr>
          </a:p>
          <a:p>
            <a:pPr algn="just"/>
            <a:r>
              <a:rPr lang="es-MX" b="1" i="1" u="sng" dirty="0">
                <a:latin typeface="Montserrat" panose="00000500000000000000" pitchFamily="2" charset="0"/>
                <a:ea typeface="Times New Roman" panose="02020603050405020304" pitchFamily="18" charset="0"/>
                <a:cs typeface="Arial" panose="020B0604020202020204" pitchFamily="34" charset="0"/>
              </a:rPr>
              <a:t>3a EVALUACIÓN</a:t>
            </a:r>
            <a:r>
              <a:rPr lang="es-MX" i="1" u="sng" dirty="0">
                <a:latin typeface="Montserrat" panose="00000500000000000000" pitchFamily="2" charset="0"/>
                <a:ea typeface="Times New Roman" panose="02020603050405020304" pitchFamily="18" charset="0"/>
                <a:cs typeface="Arial" panose="020B0604020202020204" pitchFamily="34" charset="0"/>
              </a:rPr>
              <a:t>:</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dirty="0">
                <a:latin typeface="Montserrat" panose="00000500000000000000" pitchFamily="2" charset="0"/>
                <a:ea typeface="Times New Roman" panose="02020603050405020304" pitchFamily="18" charset="0"/>
                <a:cs typeface="Arial" panose="020B0604020202020204" pitchFamily="34" charset="0"/>
              </a:rPr>
              <a:t>Se lleva a acabo a los 180 días de completado el tratamiento, considera los resultados que reporta el laboratorio de los títulos de anticuerpos antibrucela encontrados mediante las pruebas de SAT y 2-ME anotando la siguiente información:</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lvl="0" indent="-342900" algn="just">
              <a:buFont typeface="Wingdings" panose="05000000000000000000" pitchFamily="2" charset="2"/>
              <a:buChar char=""/>
            </a:pPr>
            <a:r>
              <a:rPr lang="es-MX" b="1" u="sng" dirty="0">
                <a:latin typeface="Montserrat" panose="00000500000000000000" pitchFamily="2" charset="0"/>
                <a:ea typeface="Times New Roman" panose="02020603050405020304" pitchFamily="18" charset="0"/>
                <a:cs typeface="Arial" panose="020B0604020202020204" pitchFamily="34" charset="0"/>
              </a:rPr>
              <a:t>Fecha</a:t>
            </a:r>
            <a:r>
              <a:rPr lang="es-MX" u="sng" dirty="0">
                <a:latin typeface="Montserrat" panose="00000500000000000000" pitchFamily="2" charset="0"/>
                <a:ea typeface="Times New Roman" panose="02020603050405020304" pitchFamily="18" charset="0"/>
                <a:cs typeface="Arial" panose="020B0604020202020204" pitchFamily="34" charset="0"/>
              </a:rPr>
              <a:t>:</a:t>
            </a:r>
            <a:r>
              <a:rPr lang="es-MX" dirty="0">
                <a:latin typeface="Montserrat" panose="00000500000000000000" pitchFamily="2" charset="0"/>
                <a:ea typeface="Times New Roman" panose="02020603050405020304" pitchFamily="18" charset="0"/>
                <a:cs typeface="Arial" panose="020B0604020202020204" pitchFamily="34" charset="0"/>
              </a:rPr>
              <a:t> anote el día mes y año con números arábigos en el que se realizan estos estudios de laboratorio.</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lvl="0" indent="-342900" algn="just">
              <a:buFont typeface="Wingdings" panose="05000000000000000000" pitchFamily="2" charset="2"/>
              <a:buChar char=""/>
            </a:pPr>
            <a:r>
              <a:rPr lang="es-MX" b="1" u="sng" dirty="0">
                <a:latin typeface="Montserrat" panose="00000500000000000000" pitchFamily="2" charset="0"/>
                <a:ea typeface="Times New Roman" panose="02020603050405020304" pitchFamily="18" charset="0"/>
                <a:cs typeface="Arial" panose="020B0604020202020204" pitchFamily="34" charset="0"/>
              </a:rPr>
              <a:t>Datos</a:t>
            </a:r>
            <a:r>
              <a:rPr lang="es-MX" u="sng" dirty="0">
                <a:latin typeface="Montserrat" panose="00000500000000000000" pitchFamily="2" charset="0"/>
                <a:ea typeface="Times New Roman" panose="02020603050405020304" pitchFamily="18" charset="0"/>
                <a:cs typeface="Arial" panose="020B0604020202020204" pitchFamily="34" charset="0"/>
              </a:rPr>
              <a:t> </a:t>
            </a:r>
            <a:r>
              <a:rPr lang="es-MX" b="1" u="sng" dirty="0">
                <a:latin typeface="Montserrat" panose="00000500000000000000" pitchFamily="2" charset="0"/>
                <a:ea typeface="Times New Roman" panose="02020603050405020304" pitchFamily="18" charset="0"/>
                <a:cs typeface="Arial" panose="020B0604020202020204" pitchFamily="34" charset="0"/>
              </a:rPr>
              <a:t>clínicos</a:t>
            </a:r>
            <a:r>
              <a:rPr lang="es-MX" u="sng" dirty="0">
                <a:latin typeface="Montserrat" panose="00000500000000000000" pitchFamily="2" charset="0"/>
                <a:ea typeface="Times New Roman" panose="02020603050405020304" pitchFamily="18" charset="0"/>
                <a:cs typeface="Arial" panose="020B0604020202020204" pitchFamily="34" charset="0"/>
              </a:rPr>
              <a:t>:</a:t>
            </a:r>
            <a:r>
              <a:rPr lang="es-MX" dirty="0">
                <a:latin typeface="Montserrat" panose="00000500000000000000" pitchFamily="2" charset="0"/>
                <a:ea typeface="Times New Roman" panose="02020603050405020304" pitchFamily="18" charset="0"/>
                <a:cs typeface="Arial" panose="020B0604020202020204" pitchFamily="34" charset="0"/>
              </a:rPr>
              <a:t> espacio destinado para anotar si persisten los signos y síntomas en el paciente y que aparecen registrados en el expediente clínico.</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lvl="0" indent="-342900" algn="just">
              <a:buFont typeface="Wingdings" panose="05000000000000000000" pitchFamily="2" charset="2"/>
              <a:buChar char=""/>
            </a:pPr>
            <a:r>
              <a:rPr lang="es-MX" b="1" u="sng" dirty="0">
                <a:latin typeface="Montserrat" panose="00000500000000000000" pitchFamily="2" charset="0"/>
                <a:ea typeface="Times New Roman" panose="02020603050405020304" pitchFamily="18" charset="0"/>
                <a:cs typeface="Arial" panose="020B0604020202020204" pitchFamily="34" charset="0"/>
              </a:rPr>
              <a:t>Reporte</a:t>
            </a:r>
            <a:r>
              <a:rPr lang="es-MX" u="sng" dirty="0">
                <a:latin typeface="Montserrat" panose="00000500000000000000" pitchFamily="2" charset="0"/>
                <a:ea typeface="Times New Roman" panose="02020603050405020304" pitchFamily="18" charset="0"/>
                <a:cs typeface="Arial" panose="020B0604020202020204" pitchFamily="34" charset="0"/>
              </a:rPr>
              <a:t> </a:t>
            </a:r>
            <a:r>
              <a:rPr lang="es-MX" b="1" u="sng" dirty="0">
                <a:latin typeface="Montserrat" panose="00000500000000000000" pitchFamily="2" charset="0"/>
                <a:ea typeface="Times New Roman" panose="02020603050405020304" pitchFamily="18" charset="0"/>
                <a:cs typeface="Arial" panose="020B0604020202020204" pitchFamily="34" charset="0"/>
              </a:rPr>
              <a:t>de</a:t>
            </a:r>
            <a:r>
              <a:rPr lang="es-MX" u="sng" dirty="0">
                <a:latin typeface="Montserrat" panose="00000500000000000000" pitchFamily="2" charset="0"/>
                <a:ea typeface="Times New Roman" panose="02020603050405020304" pitchFamily="18" charset="0"/>
                <a:cs typeface="Arial" panose="020B0604020202020204" pitchFamily="34" charset="0"/>
              </a:rPr>
              <a:t> </a:t>
            </a:r>
            <a:r>
              <a:rPr lang="es-MX" b="1" u="sng" dirty="0">
                <a:latin typeface="Montserrat" panose="00000500000000000000" pitchFamily="2" charset="0"/>
                <a:ea typeface="Times New Roman" panose="02020603050405020304" pitchFamily="18" charset="0"/>
                <a:cs typeface="Arial" panose="020B0604020202020204" pitchFamily="34" charset="0"/>
              </a:rPr>
              <a:t>laboratorio</a:t>
            </a:r>
            <a:r>
              <a:rPr lang="es-MX" u="sng" dirty="0">
                <a:latin typeface="Montserrat" panose="00000500000000000000" pitchFamily="2" charset="0"/>
                <a:ea typeface="Times New Roman" panose="02020603050405020304" pitchFamily="18" charset="0"/>
                <a:cs typeface="Arial" panose="020B0604020202020204" pitchFamily="34" charset="0"/>
              </a:rPr>
              <a:t>:</a:t>
            </a:r>
            <a:r>
              <a:rPr lang="es-MX" dirty="0">
                <a:latin typeface="Montserrat" panose="00000500000000000000" pitchFamily="2" charset="0"/>
                <a:ea typeface="Times New Roman" panose="02020603050405020304" pitchFamily="18" charset="0"/>
                <a:cs typeface="Arial" panose="020B0604020202020204" pitchFamily="34" charset="0"/>
              </a:rPr>
              <a:t> Anote en las columnas SAT y 2-ME el resultado encontrado en la titulación y que se expresa en la titulación que reporta el laboratorio. </a:t>
            </a:r>
            <a:r>
              <a:rPr lang="es-MX"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En estas deberán ser revisadas con las anteriores con la cual fue confirmada y en caso de ser igual o menor y que </a:t>
            </a:r>
            <a:r>
              <a:rPr lang="es-MX" dirty="0" smtClean="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esté </a:t>
            </a:r>
            <a:r>
              <a:rPr lang="es-MX"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asintomático el paciente se </a:t>
            </a:r>
            <a:r>
              <a:rPr lang="es-MX" dirty="0" smtClean="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reportará </a:t>
            </a:r>
            <a:r>
              <a:rPr lang="es-MX"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también como RECUPERADO; continuando con sus controles posteriores</a:t>
            </a:r>
            <a:r>
              <a:rPr lang="es-MX" dirty="0" smtClean="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60648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29FCE891-2873-1849-A37C-A2CF6D30A712}"/>
              </a:ext>
            </a:extLst>
          </p:cNvPr>
          <p:cNvSpPr txBox="1">
            <a:spLocks/>
          </p:cNvSpPr>
          <p:nvPr/>
        </p:nvSpPr>
        <p:spPr>
          <a:xfrm>
            <a:off x="381000" y="18484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a:t>
            </a:r>
          </a:p>
          <a:p>
            <a:r>
              <a:rPr lang="es-ES" sz="3200" dirty="0" smtClean="0"/>
              <a:t>Brucelosis</a:t>
            </a:r>
            <a:endParaRPr lang="es-MX" sz="3200" dirty="0"/>
          </a:p>
        </p:txBody>
      </p:sp>
      <p:pic>
        <p:nvPicPr>
          <p:cNvPr id="12" name="Imagen 11"/>
          <p:cNvPicPr>
            <a:picLocks noChangeAspect="1"/>
          </p:cNvPicPr>
          <p:nvPr/>
        </p:nvPicPr>
        <p:blipFill>
          <a:blip r:embed="rId2"/>
          <a:stretch>
            <a:fillRect/>
          </a:stretch>
        </p:blipFill>
        <p:spPr>
          <a:xfrm>
            <a:off x="7847676" y="516195"/>
            <a:ext cx="2094863" cy="988142"/>
          </a:xfrm>
          <a:prstGeom prst="rect">
            <a:avLst/>
          </a:prstGeom>
        </p:spPr>
      </p:pic>
      <p:pic>
        <p:nvPicPr>
          <p:cNvPr id="2" name="Imagen 1"/>
          <p:cNvPicPr>
            <a:picLocks noChangeAspect="1"/>
          </p:cNvPicPr>
          <p:nvPr/>
        </p:nvPicPr>
        <p:blipFill>
          <a:blip r:embed="rId3"/>
          <a:stretch>
            <a:fillRect/>
          </a:stretch>
        </p:blipFill>
        <p:spPr>
          <a:xfrm>
            <a:off x="1002429" y="1703899"/>
            <a:ext cx="10390803" cy="4313443"/>
          </a:xfrm>
          <a:prstGeom prst="rect">
            <a:avLst/>
          </a:prstGeom>
        </p:spPr>
      </p:pic>
    </p:spTree>
    <p:extLst>
      <p:ext uri="{BB962C8B-B14F-4D97-AF65-F5344CB8AC3E}">
        <p14:creationId xmlns:p14="http://schemas.microsoft.com/office/powerpoint/2010/main" val="41822820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29FCE891-2873-1849-A37C-A2CF6D30A712}"/>
              </a:ext>
            </a:extLst>
          </p:cNvPr>
          <p:cNvSpPr txBox="1">
            <a:spLocks/>
          </p:cNvSpPr>
          <p:nvPr/>
        </p:nvSpPr>
        <p:spPr>
          <a:xfrm>
            <a:off x="381000" y="3736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a:t>
            </a:r>
          </a:p>
        </p:txBody>
      </p:sp>
      <p:sp>
        <p:nvSpPr>
          <p:cNvPr id="2" name="Rectángulo 1"/>
          <p:cNvSpPr/>
          <p:nvPr/>
        </p:nvSpPr>
        <p:spPr>
          <a:xfrm>
            <a:off x="528480" y="1024336"/>
            <a:ext cx="10881769" cy="5601533"/>
          </a:xfrm>
          <a:prstGeom prst="rect">
            <a:avLst/>
          </a:prstGeom>
        </p:spPr>
        <p:txBody>
          <a:bodyPr wrap="square">
            <a:spAutoFit/>
          </a:bodyPr>
          <a:lstStyle/>
          <a:p>
            <a:pPr algn="just">
              <a:spcAft>
                <a:spcPts val="0"/>
              </a:spcAft>
              <a:tabLst>
                <a:tab pos="2857500" algn="l"/>
                <a:tab pos="8229600" algn="l"/>
              </a:tabLst>
            </a:pPr>
            <a:r>
              <a:rPr lang="es-MX" b="1"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Zoonosis</a:t>
            </a:r>
            <a:endParaRPr lang="es-MX" b="1"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2857500" algn="l"/>
                <a:tab pos="8229600" algn="l"/>
              </a:tabLst>
            </a:pPr>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b="1"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2857500" algn="l"/>
                <a:tab pos="8229600" algn="l"/>
              </a:tabLst>
            </a:pPr>
            <a:r>
              <a:rPr lang="es-MX" b="1"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Brucelosis</a:t>
            </a:r>
            <a:endParaRPr lang="es-MX" b="1"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270510" algn="l"/>
                <a:tab pos="2857500" algn="l"/>
                <a:tab pos="8229600" algn="l"/>
              </a:tabLst>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La fuente de llenado es el formato SINBA-SIS-26-P “Tarjeta de registro y control de caso de Brucelosis”.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270510" algn="l"/>
                <a:tab pos="2857500" algn="l"/>
                <a:tab pos="8229600" algn="l"/>
              </a:tabLst>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Tome las tarjetas de la sección de ingresos correspondiente al mes.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270510" algn="l"/>
                <a:tab pos="5600700" algn="l"/>
                <a:tab pos="6286500" algn="l"/>
                <a:tab pos="6400800" algn="l"/>
                <a:tab pos="6515100" algn="l"/>
                <a:tab pos="7165340" algn="l"/>
                <a:tab pos="7933690" algn="l"/>
                <a:tab pos="11438890" algn="l"/>
                <a:tab pos="11574145" algn="l"/>
                <a:tab pos="11709400" algn="l"/>
                <a:tab pos="11844655" algn="l"/>
                <a:tab pos="11979910" algn="l"/>
                <a:tab pos="12115165" algn="l"/>
                <a:tab pos="12250420" algn="l"/>
                <a:tab pos="12385675" algn="l"/>
                <a:tab pos="12520930" algn="l"/>
              </a:tabLst>
            </a:pP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Identificación del caso</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Cuente las tarjetas de los pacientes que acuden como primera vez a la consulta con datos clínicos sugestivos de la enfermedad y/o datos epidemiológicos y tengan Rosa de Bengala positivo.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270510" algn="l"/>
                <a:tab pos="5600700" algn="l"/>
                <a:tab pos="6286500" algn="l"/>
                <a:tab pos="6400800" algn="l"/>
                <a:tab pos="6515100" algn="l"/>
                <a:tab pos="7165340" algn="l"/>
                <a:tab pos="7933690" algn="l"/>
                <a:tab pos="11438890" algn="l"/>
                <a:tab pos="11574145" algn="l"/>
                <a:tab pos="11709400" algn="l"/>
                <a:tab pos="11844655" algn="l"/>
                <a:tab pos="11979910" algn="l"/>
                <a:tab pos="12115165" algn="l"/>
                <a:tab pos="12250420" algn="l"/>
                <a:tab pos="12385675" algn="l"/>
                <a:tab pos="12520930" algn="l"/>
              </a:tabLst>
            </a:pP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Es corroborado con SAT y 2-ME” </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anote el número de pacientes a los que se les confirmo el diagnóstico a través del SAT y 2-ME.</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270510" algn="l"/>
                <a:tab pos="2857500" algn="l"/>
                <a:tab pos="5600700" algn="l"/>
                <a:tab pos="6286500" algn="l"/>
                <a:tab pos="6400800" algn="l"/>
                <a:tab pos="6515100" algn="l"/>
                <a:tab pos="7165340" algn="l"/>
                <a:tab pos="7933690" algn="l"/>
                <a:tab pos="11438890" algn="l"/>
                <a:tab pos="11574145" algn="l"/>
                <a:tab pos="11709400" algn="l"/>
                <a:tab pos="11844655" algn="l"/>
                <a:tab pos="11979910" algn="l"/>
                <a:tab pos="12115165" algn="l"/>
                <a:tab pos="12250420" algn="l"/>
                <a:tab pos="12385675" algn="l"/>
                <a:tab pos="12520930" algn="l"/>
              </a:tabLst>
            </a:pP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Fuente de infección identificada</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cuente las “X” del rubro variables epidemiológicas y registre el total según corresponda, en caso de que estén marcadas ambas fuentes de infección cuente y registre sólo las relacionadas con el consumo de leche cruda o bronca y lacticinios.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270510" algn="l"/>
                <a:tab pos="2857500" algn="l"/>
                <a:tab pos="5600700" algn="l"/>
                <a:tab pos="6286500" algn="l"/>
                <a:tab pos="6400800" algn="l"/>
                <a:tab pos="6515100" algn="l"/>
                <a:tab pos="7165340" algn="l"/>
                <a:tab pos="7933690" algn="l"/>
                <a:tab pos="11438890" algn="l"/>
                <a:tab pos="11574145" algn="l"/>
                <a:tab pos="11709400" algn="l"/>
                <a:tab pos="11844655" algn="l"/>
                <a:tab pos="11979910" algn="l"/>
                <a:tab pos="12115165" algn="l"/>
                <a:tab pos="12250420" algn="l"/>
                <a:tab pos="12385675" algn="l"/>
                <a:tab pos="12520930" algn="l"/>
              </a:tabLst>
            </a:pPr>
            <a:r>
              <a:rPr lang="es-MX" sz="1600" b="1"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Tipo de tratamiento: </a:t>
            </a:r>
            <a:r>
              <a:rPr lang="es-MX"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cuente las “X” del rubro Tratamiento Primario, de los ingresos correspondientes al mes que se reporta.</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270510" algn="l"/>
                <a:tab pos="2857500" algn="l"/>
                <a:tab pos="5600700" algn="l"/>
                <a:tab pos="6286500" algn="l"/>
                <a:tab pos="6400800" algn="l"/>
                <a:tab pos="6515100" algn="l"/>
                <a:tab pos="7165340" algn="l"/>
                <a:tab pos="7933690" algn="l"/>
                <a:tab pos="11438890" algn="l"/>
                <a:tab pos="11574145" algn="l"/>
                <a:tab pos="11709400" algn="l"/>
                <a:tab pos="11844655" algn="l"/>
                <a:tab pos="11979910" algn="l"/>
                <a:tab pos="12115165" algn="l"/>
                <a:tab pos="12250420" algn="l"/>
                <a:tab pos="12385675" algn="l"/>
                <a:tab pos="12520930" algn="l"/>
              </a:tabLst>
            </a:pPr>
            <a:r>
              <a:rPr lang="es-MX" sz="1600" b="1"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Esquema de tratamiento: </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Anote los esquemas de tratamiento según corresponda; para el caso de Otro Tratamiento alternativo súmelos y regístrelo en el total de la fila correspondiente. La suma de los esquemas de tratamiento </a:t>
            </a:r>
            <a:r>
              <a:rPr lang="es-MX" sz="1600" strike="sngStrike"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 y B</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más los tratamientos alternativos debe ser igual a la suma de los casos identificados.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6286500" algn="l"/>
                <a:tab pos="6400800" algn="l"/>
                <a:tab pos="6515100" algn="l"/>
                <a:tab pos="7165340" algn="l"/>
                <a:tab pos="7933690" algn="l"/>
                <a:tab pos="11438890" algn="l"/>
                <a:tab pos="11574145" algn="l"/>
                <a:tab pos="11709400" algn="l"/>
                <a:tab pos="11844655" algn="l"/>
                <a:tab pos="11979910" algn="l"/>
                <a:tab pos="12115165" algn="l"/>
                <a:tab pos="12250420" algn="l"/>
                <a:tab pos="12385675" algn="l"/>
                <a:tab pos="12520930" algn="l"/>
              </a:tabLst>
            </a:pP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NOTA: </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Esquema de tratamiento: Se refiere a los medicamentos seleccionados por el médico según la </a:t>
            </a: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NOM-022-SSA2-2012</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(cualquiera de las </a:t>
            </a:r>
            <a:r>
              <a:rPr lang="es-MX"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cinco</a:t>
            </a:r>
            <a:r>
              <a:rPr lang="es-MX"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opciones).</a:t>
            </a:r>
            <a:endParaRPr lang="es-MX" sz="1600" dirty="0">
              <a:effectLst/>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413626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8" y="538611"/>
            <a:ext cx="5606323"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a:t>Tarjeta de </a:t>
            </a:r>
            <a:r>
              <a:rPr lang="es-ES" sz="2400" dirty="0" smtClean="0"/>
              <a:t>registro e identificación del caso de Taeniosis/Cisticercosis</a:t>
            </a:r>
          </a:p>
          <a:p>
            <a:r>
              <a:rPr lang="es-ES" sz="2400" dirty="0" smtClean="0"/>
              <a:t>SINBA-SIS-37-P</a:t>
            </a:r>
            <a:endParaRPr lang="es-ES" sz="2400" dirty="0"/>
          </a:p>
        </p:txBody>
      </p:sp>
      <p:pic>
        <p:nvPicPr>
          <p:cNvPr id="2" name="Imagen 1"/>
          <p:cNvPicPr>
            <a:picLocks noChangeAspect="1"/>
          </p:cNvPicPr>
          <p:nvPr/>
        </p:nvPicPr>
        <p:blipFill>
          <a:blip r:embed="rId2"/>
          <a:stretch>
            <a:fillRect/>
          </a:stretch>
        </p:blipFill>
        <p:spPr>
          <a:xfrm>
            <a:off x="5972744" y="110015"/>
            <a:ext cx="4129901" cy="6775046"/>
          </a:xfrm>
          <a:prstGeom prst="rect">
            <a:avLst/>
          </a:prstGeom>
        </p:spPr>
      </p:pic>
    </p:spTree>
    <p:extLst>
      <p:ext uri="{BB962C8B-B14F-4D97-AF65-F5344CB8AC3E}">
        <p14:creationId xmlns:p14="http://schemas.microsoft.com/office/powerpoint/2010/main" val="24850617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Concentración en Informe de UM</a:t>
            </a:r>
            <a:endParaRPr lang="es-MX" dirty="0"/>
          </a:p>
        </p:txBody>
      </p:sp>
      <p:pic>
        <p:nvPicPr>
          <p:cNvPr id="5" name="Imagen 4"/>
          <p:cNvPicPr>
            <a:picLocks noChangeAspect="1"/>
          </p:cNvPicPr>
          <p:nvPr/>
        </p:nvPicPr>
        <p:blipFill>
          <a:blip r:embed="rId2"/>
          <a:stretch>
            <a:fillRect/>
          </a:stretch>
        </p:blipFill>
        <p:spPr>
          <a:xfrm>
            <a:off x="381000" y="1301295"/>
            <a:ext cx="6620549" cy="2182133"/>
          </a:xfrm>
          <a:prstGeom prst="rect">
            <a:avLst/>
          </a:prstGeom>
        </p:spPr>
      </p:pic>
      <p:sp>
        <p:nvSpPr>
          <p:cNvPr id="6" name="Rectángulo 5"/>
          <p:cNvSpPr/>
          <p:nvPr/>
        </p:nvSpPr>
        <p:spPr>
          <a:xfrm>
            <a:off x="832032" y="3655232"/>
            <a:ext cx="10522856" cy="2954655"/>
          </a:xfrm>
          <a:prstGeom prst="rect">
            <a:avLst/>
          </a:prstGeom>
        </p:spPr>
        <p:txBody>
          <a:bodyPr wrap="square">
            <a:spAutoFit/>
          </a:bodyPr>
          <a:lstStyle/>
          <a:p>
            <a:pPr marL="228600" indent="-228600" algn="just">
              <a:tabLst>
                <a:tab pos="3493135" algn="l"/>
              </a:tabLst>
            </a:pPr>
            <a:r>
              <a:rPr lang="es-ES_tradnl" sz="2000" b="1" cap="small" dirty="0">
                <a:latin typeface="Montserrat" panose="00000500000000000000" pitchFamily="2" charset="0"/>
                <a:cs typeface="Times New Roman" panose="02020603050405020304" pitchFamily="18" charset="0"/>
              </a:rPr>
              <a:t>Hoja 4 de 8</a:t>
            </a:r>
            <a:endParaRPr lang="es-MX" sz="1400" b="1" i="1" cap="small" dirty="0">
              <a:latin typeface="Montserrat" panose="00000500000000000000" pitchFamily="2" charset="0"/>
              <a:cs typeface="Times New Roman" panose="02020603050405020304" pitchFamily="18" charset="0"/>
            </a:endParaRPr>
          </a:p>
          <a:p>
            <a:pPr algn="just">
              <a:tabLst>
                <a:tab pos="2857500" algn="l"/>
                <a:tab pos="8229600" algn="l"/>
              </a:tabLst>
            </a:pPr>
            <a:endParaRPr lang="es-MX" sz="2000" u="sng"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endParaRPr>
          </a:p>
          <a:p>
            <a:pPr algn="just">
              <a:tabLst>
                <a:tab pos="2857500" algn="l"/>
                <a:tab pos="8229600" algn="l"/>
              </a:tabLst>
            </a:pPr>
            <a:r>
              <a:rPr lang="es-MX" sz="2000" u="sng"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Estimulación </a:t>
            </a:r>
            <a:r>
              <a:rPr lang="es-MX" sz="2000"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Temprana</a:t>
            </a:r>
            <a:endParaRPr lang="es-MX" sz="20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2857500" algn="l"/>
                <a:tab pos="8229600" algn="l"/>
              </a:tabLst>
            </a:pPr>
            <a:r>
              <a:rPr lang="es-MX" sz="14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La fuente de llenado es el formato SINBA-SIS-04-P Hoja diaria del servicio de rehabilitación</a:t>
            </a:r>
            <a:r>
              <a:rPr lang="es-MX" sz="1400" dirty="0">
                <a:solidFill>
                  <a:srgbClr val="000000"/>
                </a:solidFill>
                <a:latin typeface="Montserrat" panose="00000500000000000000" pitchFamily="2" charset="0"/>
                <a:ea typeface="Times New Roman" panose="02020603050405020304" pitchFamily="18" charset="0"/>
                <a:cs typeface="Arial" panose="020B0604020202020204" pitchFamily="34" charset="0"/>
              </a:rPr>
              <a:t>.</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2857500" algn="l"/>
                <a:tab pos="8229600" algn="l"/>
              </a:tabLst>
            </a:pPr>
            <a:r>
              <a:rPr lang="es-MX" sz="1400" dirty="0">
                <a:solidFill>
                  <a:srgbClr val="000000"/>
                </a:solidFill>
                <a:latin typeface="Montserrat" panose="00000500000000000000" pitchFamily="2" charset="0"/>
                <a:ea typeface="Times New Roman" panose="02020603050405020304" pitchFamily="18" charset="0"/>
                <a:cs typeface="Arial" panose="020B0604020202020204" pitchFamily="34" charset="0"/>
              </a:rPr>
              <a:t>Se considera a todos los niños(as) menores de 5 años que obtuvieron calificación global de desarrollo normal (verde) y rezago en el desarrollo (amarillo) en la Prueba de tamizaje de Evaluación del Desarrollo Infantil (“EDI”).</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2857500" algn="l"/>
                <a:tab pos="8229600" algn="l"/>
              </a:tabLst>
            </a:pPr>
            <a:r>
              <a:rPr lang="es-MX" sz="14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2857500" algn="l"/>
                <a:tab pos="8229600" algn="l"/>
              </a:tabLst>
            </a:pPr>
            <a:r>
              <a:rPr lang="es-MX" sz="1400" dirty="0">
                <a:solidFill>
                  <a:srgbClr val="000000"/>
                </a:solidFill>
                <a:latin typeface="Montserrat" panose="00000500000000000000" pitchFamily="2" charset="0"/>
                <a:ea typeface="Times New Roman" panose="02020603050405020304" pitchFamily="18" charset="0"/>
                <a:cs typeface="Arial" panose="020B0604020202020204" pitchFamily="34" charset="0"/>
              </a:rPr>
              <a:t>Para la concentración:</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tabLst>
                <a:tab pos="2857500" algn="l"/>
                <a:tab pos="8229600" algn="l"/>
              </a:tabLst>
            </a:pPr>
            <a:r>
              <a:rPr lang="es-MX" sz="1400" dirty="0">
                <a:solidFill>
                  <a:srgbClr val="000000"/>
                </a:solidFill>
                <a:latin typeface="Montserrat" panose="00000500000000000000" pitchFamily="2" charset="0"/>
                <a:ea typeface="Times New Roman" panose="02020603050405020304" pitchFamily="18" charset="0"/>
                <a:cs typeface="Arial" panose="020B0604020202020204" pitchFamily="34" charset="0"/>
              </a:rPr>
              <a:t>Junte todas las hojas en las que se registraron las actividades durante el periodo que se reporta </a:t>
            </a:r>
            <a:r>
              <a:rPr lang="es-MX" sz="14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y el Número de asistencia en el año sea igual a 1, es decir que sea la primera acción en el año</a:t>
            </a:r>
            <a:r>
              <a:rPr lang="es-MX" sz="1400" dirty="0">
                <a:solidFill>
                  <a:srgbClr val="000000"/>
                </a:solidFill>
                <a:latin typeface="Montserrat" panose="00000500000000000000" pitchFamily="2" charset="0"/>
                <a:ea typeface="Times New Roman" panose="02020603050405020304" pitchFamily="18" charset="0"/>
                <a:cs typeface="Arial" panose="020B0604020202020204" pitchFamily="34" charset="0"/>
              </a:rPr>
              <a:t>.</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
              <a:tabLst>
                <a:tab pos="2857500" algn="l"/>
                <a:tab pos="8229600" algn="l"/>
              </a:tabLst>
            </a:pPr>
            <a:r>
              <a:rPr lang="es-MX" sz="1400" b="1"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Total:</a:t>
            </a:r>
            <a:r>
              <a:rPr lang="es-MX" sz="1400"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r>
              <a:rPr lang="es-MX" sz="1400" dirty="0">
                <a:solidFill>
                  <a:srgbClr val="000000"/>
                </a:solidFill>
                <a:latin typeface="Montserrat" panose="00000500000000000000" pitchFamily="2" charset="0"/>
                <a:ea typeface="Times New Roman" panose="02020603050405020304" pitchFamily="18" charset="0"/>
                <a:cs typeface="Arial" panose="020B0604020202020204" pitchFamily="34" charset="0"/>
              </a:rPr>
              <a:t>Contabilice a todos los niños(as) menores de 5 años que registren la primera acción en el año, es decir que en número de asistencia en el año sea igual a 1, de acuerdo al resultado según sea el caso, verde o amarillo.</a:t>
            </a:r>
            <a:endParaRPr lang="es-MX" sz="1400" dirty="0">
              <a:effectLst/>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276362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427707" y="893739"/>
            <a:ext cx="11353456" cy="5663089"/>
          </a:xfrm>
          <a:prstGeom prst="rect">
            <a:avLst/>
          </a:prstGeom>
        </p:spPr>
        <p:txBody>
          <a:bodyPr wrap="square">
            <a:spAutoFit/>
          </a:bodyPr>
          <a:lstStyle/>
          <a:p>
            <a:pPr algn="just">
              <a:tabLst>
                <a:tab pos="3493135" algn="l"/>
              </a:tabLst>
            </a:pPr>
            <a:r>
              <a:rPr lang="es-ES" sz="1600" b="1" dirty="0">
                <a:latin typeface="Montserrat" panose="00000500000000000000" pitchFamily="2" charset="0"/>
                <a:cs typeface="Times New Roman" panose="02020603050405020304" pitchFamily="18" charset="0"/>
              </a:rPr>
              <a:t>II. IDENTIFICACIÓN DE CASOS DE TAENIOSIS</a:t>
            </a:r>
            <a:endParaRPr lang="es-MX" sz="1600" b="1" dirty="0">
              <a:latin typeface="Montserrat" panose="00000500000000000000" pitchFamily="2" charset="0"/>
              <a:cs typeface="Times New Roman" panose="02020603050405020304" pitchFamily="18" charset="0"/>
            </a:endParaRPr>
          </a:p>
          <a:p>
            <a:pPr algn="just"/>
            <a:r>
              <a:rPr lang="es-MX" sz="1600" b="1" i="1" u="sng"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EXPULSIÓN DE PROGLÓTIDO:</a:t>
            </a:r>
            <a:endParaRPr lang="es-MX" sz="16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Marque con una “X” el recuadro que corresponda a sí o no</a:t>
            </a:r>
            <a:r>
              <a:rPr lang="es-MX" sz="1600" strike="sngStrike" dirty="0" smtClean="0">
                <a:solidFill>
                  <a:srgbClr val="FF0000"/>
                </a:solidFill>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b="1" i="1" u="sng"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SÓLO DIAGNÓSTICO CLÍNICO: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Marque con una “X” el recuadro</a:t>
            </a:r>
            <a:r>
              <a:rPr lang="es-MX" sz="1600" dirty="0">
                <a:highlight>
                  <a:srgbClr val="FFFF00"/>
                </a:highlight>
                <a:latin typeface="Montserrat" panose="00000500000000000000" pitchFamily="2" charset="0"/>
                <a:ea typeface="Times New Roman" panose="02020603050405020304" pitchFamily="18" charset="0"/>
                <a:cs typeface="Times New Roman" panose="02020603050405020304" pitchFamily="18" charset="0"/>
              </a:rPr>
              <a:t> </a:t>
            </a:r>
            <a:r>
              <a:rPr lang="es-MX"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y coloque la fecha en la cual se capta al paciente.</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b="1" i="1"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DESCRIPCIÓN DE SIGNOS Y SÍNTOMAS DEL PACIENTE:</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Registre los signos y síntomas específicos que el paciente refiera sentir o haber sentido tales como: dolor abdominal, náusea, malestar general, pérdida de peso, aumento o pérdida de apetito, cefalea, constipación, mareo.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b="1" i="1" u="sng"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DIAGNÓSTICO COPROPARASITOSCOPICO: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Marque con una “X” el recuadro si el diagnóstico se realizó mediante coproparasitoscópico.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b="1" i="1" u="sng"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OTRO DIAGNÓSTICO REALIZADO POR LA RNLSP:</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Marque con una “X” en el recuadro, si el diagnóstico fue realizado por la RNLSP especifique Cuál es y su resultado</a:t>
            </a:r>
            <a:r>
              <a:rPr lang="es-MX" sz="1600"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p>
          <a:p>
            <a:pPr algn="just"/>
            <a:endParaRPr lang="es-MX" sz="1600" dirty="0" smtClean="0">
              <a:solidFill>
                <a:srgbClr val="000000"/>
              </a:solidFill>
              <a:effectLst/>
              <a:latin typeface="Montserrat" panose="00000500000000000000" pitchFamily="2" charset="0"/>
              <a:ea typeface="Times New Roman" panose="02020603050405020304" pitchFamily="18" charset="0"/>
              <a:cs typeface="Arial" panose="020B0604020202020204" pitchFamily="34" charset="0"/>
            </a:endParaRPr>
          </a:p>
          <a:p>
            <a:pPr algn="just"/>
            <a:endParaRPr lang="es-MX" sz="1600" dirty="0">
              <a:solidFill>
                <a:srgbClr val="000000"/>
              </a:solidFill>
              <a:effectLst/>
              <a:latin typeface="Montserrat" panose="00000500000000000000" pitchFamily="2" charset="0"/>
              <a:ea typeface="Times New Roman" panose="02020603050405020304" pitchFamily="18" charset="0"/>
              <a:cs typeface="Arial" panose="020B0604020202020204" pitchFamily="34" charset="0"/>
            </a:endParaRPr>
          </a:p>
          <a:p>
            <a:pPr algn="just">
              <a:tabLst>
                <a:tab pos="3493135" algn="l"/>
              </a:tabLst>
            </a:pPr>
            <a:r>
              <a:rPr lang="es-ES" sz="1600" b="1" dirty="0">
                <a:highlight>
                  <a:srgbClr val="FFFF00"/>
                </a:highlight>
                <a:latin typeface="Montserrat" panose="00000500000000000000" pitchFamily="2" charset="0"/>
                <a:cs typeface="Times New Roman" panose="02020603050405020304" pitchFamily="18" charset="0"/>
              </a:rPr>
              <a:t>VI. CONTACTOS DE PACIENTES CONFIRMADOS POR LA RED NACIONAL DE LABORATORIOS DE SALUD </a:t>
            </a:r>
            <a:r>
              <a:rPr lang="es-ES" sz="1600" b="1" dirty="0" smtClean="0">
                <a:highlight>
                  <a:srgbClr val="FFFF00"/>
                </a:highlight>
                <a:latin typeface="Montserrat" panose="00000500000000000000" pitchFamily="2" charset="0"/>
                <a:cs typeface="Times New Roman" panose="02020603050405020304" pitchFamily="18" charset="0"/>
              </a:rPr>
              <a:t>PÚBLICA</a:t>
            </a:r>
            <a:endParaRPr lang="es-MX" sz="1600" b="1"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En esta sección reporte el nombre, edad, sexo, si presenta síntomas, muestreo y si cuenta con tratamiento.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lnSpc>
                <a:spcPts val="1200"/>
              </a:lnSpc>
              <a:spcAft>
                <a:spcPts val="0"/>
              </a:spcAft>
            </a:pPr>
            <a:endParaRPr lang="es-MX" sz="32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Título 1">
            <a:extLst>
              <a:ext uri="{FF2B5EF4-FFF2-40B4-BE49-F238E27FC236}">
                <a16:creationId xmlns:a16="http://schemas.microsoft.com/office/drawing/2014/main" id="{29FCE891-2873-1849-A37C-A2CF6D30A712}"/>
              </a:ext>
            </a:extLst>
          </p:cNvPr>
          <p:cNvSpPr txBox="1">
            <a:spLocks/>
          </p:cNvSpPr>
          <p:nvPr/>
        </p:nvSpPr>
        <p:spPr>
          <a:xfrm>
            <a:off x="234038" y="-243051"/>
            <a:ext cx="11313949"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a:t>Tarjeta de </a:t>
            </a:r>
            <a:r>
              <a:rPr lang="es-ES" sz="2400" dirty="0" smtClean="0"/>
              <a:t>registro e identificación del caso de Taeniosis/Cisticercosis</a:t>
            </a:r>
          </a:p>
        </p:txBody>
      </p:sp>
    </p:spTree>
    <p:extLst>
      <p:ext uri="{BB962C8B-B14F-4D97-AF65-F5344CB8AC3E}">
        <p14:creationId xmlns:p14="http://schemas.microsoft.com/office/powerpoint/2010/main" val="7338007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29FCE891-2873-1849-A37C-A2CF6D30A712}"/>
              </a:ext>
            </a:extLst>
          </p:cNvPr>
          <p:cNvSpPr txBox="1">
            <a:spLocks/>
          </p:cNvSpPr>
          <p:nvPr/>
        </p:nvSpPr>
        <p:spPr>
          <a:xfrm>
            <a:off x="381000" y="18484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a:t>
            </a:r>
          </a:p>
          <a:p>
            <a:r>
              <a:rPr lang="es-ES" sz="3200" dirty="0" err="1" smtClean="0"/>
              <a:t>Taenosis</a:t>
            </a:r>
            <a:r>
              <a:rPr lang="es-ES" sz="3200" dirty="0" smtClean="0"/>
              <a:t>/Cisticercosis</a:t>
            </a:r>
            <a:endParaRPr lang="es-MX" sz="3200" dirty="0"/>
          </a:p>
        </p:txBody>
      </p:sp>
      <p:pic>
        <p:nvPicPr>
          <p:cNvPr id="12" name="Imagen 11"/>
          <p:cNvPicPr>
            <a:picLocks noChangeAspect="1"/>
          </p:cNvPicPr>
          <p:nvPr/>
        </p:nvPicPr>
        <p:blipFill>
          <a:blip r:embed="rId2"/>
          <a:stretch>
            <a:fillRect/>
          </a:stretch>
        </p:blipFill>
        <p:spPr>
          <a:xfrm>
            <a:off x="7847676" y="516195"/>
            <a:ext cx="2094863" cy="988142"/>
          </a:xfrm>
          <a:prstGeom prst="rect">
            <a:avLst/>
          </a:prstGeom>
        </p:spPr>
      </p:pic>
      <p:pic>
        <p:nvPicPr>
          <p:cNvPr id="14" name="Imagen 13"/>
          <p:cNvPicPr>
            <a:picLocks noChangeAspect="1"/>
          </p:cNvPicPr>
          <p:nvPr/>
        </p:nvPicPr>
        <p:blipFill>
          <a:blip r:embed="rId3"/>
          <a:stretch>
            <a:fillRect/>
          </a:stretch>
        </p:blipFill>
        <p:spPr>
          <a:xfrm>
            <a:off x="381000" y="1835689"/>
            <a:ext cx="10668920" cy="4491370"/>
          </a:xfrm>
          <a:prstGeom prst="rect">
            <a:avLst/>
          </a:prstGeom>
        </p:spPr>
      </p:pic>
    </p:spTree>
    <p:extLst>
      <p:ext uri="{BB962C8B-B14F-4D97-AF65-F5344CB8AC3E}">
        <p14:creationId xmlns:p14="http://schemas.microsoft.com/office/powerpoint/2010/main" val="26990275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29FCE891-2873-1849-A37C-A2CF6D30A712}"/>
              </a:ext>
            </a:extLst>
          </p:cNvPr>
          <p:cNvSpPr txBox="1">
            <a:spLocks/>
          </p:cNvSpPr>
          <p:nvPr/>
        </p:nvSpPr>
        <p:spPr>
          <a:xfrm>
            <a:off x="381000" y="81607"/>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a:t>
            </a:r>
          </a:p>
          <a:p>
            <a:r>
              <a:rPr lang="es-ES" sz="3200" dirty="0" err="1" smtClean="0"/>
              <a:t>Taenosis</a:t>
            </a:r>
            <a:r>
              <a:rPr lang="es-ES" sz="3200" dirty="0" smtClean="0"/>
              <a:t>/Cisticercosis</a:t>
            </a:r>
            <a:endParaRPr lang="es-MX" sz="3200" dirty="0"/>
          </a:p>
        </p:txBody>
      </p:sp>
      <p:sp>
        <p:nvSpPr>
          <p:cNvPr id="2" name="Rectángulo 1"/>
          <p:cNvSpPr/>
          <p:nvPr/>
        </p:nvSpPr>
        <p:spPr>
          <a:xfrm>
            <a:off x="634181" y="1282259"/>
            <a:ext cx="10928554" cy="5570756"/>
          </a:xfrm>
          <a:prstGeom prst="rect">
            <a:avLst/>
          </a:prstGeom>
        </p:spPr>
        <p:txBody>
          <a:bodyPr wrap="square">
            <a:spAutoFit/>
          </a:bodyPr>
          <a:lstStyle/>
          <a:p>
            <a:pPr algn="just">
              <a:spcAft>
                <a:spcPts val="0"/>
              </a:spcAft>
            </a:pPr>
            <a:r>
              <a:rPr lang="es-ES" sz="2400" u="sng" dirty="0">
                <a:latin typeface="Montserrat Medium" panose="00000600000000000000" pitchFamily="2" charset="0"/>
                <a:ea typeface="Times New Roman" panose="02020603050405020304" pitchFamily="18" charset="0"/>
                <a:cs typeface="Arial" panose="020B0604020202020204" pitchFamily="34" charset="0"/>
              </a:rPr>
              <a:t>Taeniosis</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ES" sz="1400" dirty="0">
                <a:latin typeface="Montserrat" panose="00000500000000000000" pitchFamily="2" charset="0"/>
                <a:ea typeface="Times New Roman" panose="02020603050405020304" pitchFamily="18" charset="0"/>
                <a:cs typeface="Arial" panose="020B0604020202020204" pitchFamily="34" charset="0"/>
              </a:rPr>
              <a:t>La fuente de llenado es el formato SINBA-SIS-37-P </a:t>
            </a:r>
            <a:r>
              <a:rPr lang="es-MX" sz="1400" dirty="0">
                <a:solidFill>
                  <a:srgbClr val="000000"/>
                </a:solidFill>
                <a:latin typeface="Montserrat" panose="00000500000000000000" pitchFamily="2" charset="0"/>
                <a:ea typeface="Times New Roman" panose="02020603050405020304" pitchFamily="18" charset="0"/>
                <a:cs typeface="Arial" panose="020B0604020202020204" pitchFamily="34" charset="0"/>
              </a:rPr>
              <a:t>“Tarjeta de Registro e Identificación del Caso de Taeniosis/Cisticercosis”.</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ES" sz="1400" dirty="0">
                <a:latin typeface="Montserrat" panose="00000500000000000000" pitchFamily="2" charset="0"/>
                <a:ea typeface="Times New Roman" panose="02020603050405020304" pitchFamily="18" charset="0"/>
                <a:cs typeface="Arial" panose="020B0604020202020204" pitchFamily="34" charset="0"/>
              </a:rPr>
              <a:t>Tome las tarjetas de la sección de ingresos correspondiente al mes.</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ES" sz="1400" dirty="0">
                <a:latin typeface="Montserrat" panose="00000500000000000000" pitchFamily="2" charset="0"/>
                <a:ea typeface="Times New Roman" panose="02020603050405020304" pitchFamily="18" charset="0"/>
                <a:cs typeface="Arial" panose="020B0604020202020204" pitchFamily="34" charset="0"/>
              </a:rPr>
              <a:t>Para el llenado de los renglones </a:t>
            </a:r>
            <a:r>
              <a:rPr lang="es-ES" sz="1400" b="1" dirty="0">
                <a:latin typeface="Montserrat" panose="00000500000000000000" pitchFamily="2" charset="0"/>
                <a:ea typeface="Times New Roman" panose="02020603050405020304" pitchFamily="18" charset="0"/>
                <a:cs typeface="Arial" panose="020B0604020202020204" pitchFamily="34" charset="0"/>
              </a:rPr>
              <a:t>Casos diagnosticados y esquema de tratamiento a partir de solicitar su consulta en la unidad médica:</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ES" sz="14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Casos diagnosticados por evidencia clínica y expulsión de proglótidos. Anote el caso que sea de primera vez a través de la consulta con evidencia clínica y expulsión del </a:t>
            </a:r>
            <a:r>
              <a:rPr lang="es-ES" sz="1400" strike="sngStrike" dirty="0" err="1">
                <a:solidFill>
                  <a:srgbClr val="FF0000"/>
                </a:solidFill>
                <a:latin typeface="Montserrat" panose="00000500000000000000" pitchFamily="2" charset="0"/>
                <a:ea typeface="Times New Roman" panose="02020603050405020304" pitchFamily="18" charset="0"/>
                <a:cs typeface="Arial" panose="020B0604020202020204" pitchFamily="34" charset="0"/>
              </a:rPr>
              <a:t>proglótido</a:t>
            </a:r>
            <a:r>
              <a:rPr lang="es-ES" sz="14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s-ES" sz="1400" b="1" dirty="0">
                <a:latin typeface="Montserrat" panose="00000500000000000000" pitchFamily="2" charset="0"/>
                <a:ea typeface="Times New Roman" panose="02020603050405020304" pitchFamily="18" charset="0"/>
                <a:cs typeface="Arial" panose="020B0604020202020204" pitchFamily="34" charset="0"/>
              </a:rPr>
              <a:t>Casos diagnosticados por: </a:t>
            </a:r>
            <a:r>
              <a:rPr lang="es-ES" sz="1400" dirty="0">
                <a:highlight>
                  <a:srgbClr val="FFFF00"/>
                </a:highlight>
                <a:latin typeface="Montserrat" panose="00000500000000000000" pitchFamily="2" charset="0"/>
                <a:ea typeface="Times New Roman" panose="02020603050405020304" pitchFamily="18" charset="0"/>
                <a:cs typeface="Arial" panose="020B0604020202020204" pitchFamily="34" charset="0"/>
              </a:rPr>
              <a:t>Cuente las “X” del rubro “IDENTIFICACIÓN DE CASOS DE TAENIOSIS” y registre el total según corresponda del tipo de diagnóstico llevado a cabo (sólo diagnóstico clínico por expulsión de proglótidos, diagnóstico coproparasitoscópico y otro como ELISA de captura de coproantígenos).</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buFont typeface="Symbol" panose="05050102010706020507" pitchFamily="18" charset="2"/>
              <a:buChar char=""/>
            </a:pPr>
            <a:r>
              <a:rPr lang="es-ES" sz="1400" b="1" dirty="0">
                <a:latin typeface="Montserrat" panose="00000500000000000000" pitchFamily="2" charset="0"/>
                <a:cs typeface="Arial" panose="020B0604020202020204" pitchFamily="34" charset="0"/>
              </a:rPr>
              <a:t>Tratamiento a enfermos confirmados por laboratorio: </a:t>
            </a:r>
            <a:r>
              <a:rPr lang="es-ES" sz="1400" dirty="0">
                <a:highlight>
                  <a:srgbClr val="FFFF00"/>
                </a:highlight>
                <a:latin typeface="Montserrat" panose="00000500000000000000" pitchFamily="2" charset="0"/>
                <a:cs typeface="Arial" panose="020B0604020202020204" pitchFamily="34" charset="0"/>
              </a:rPr>
              <a:t>Cuente las “X” del rubro “TRATAMIENTO MINISTRADO A CONFIRMADOS POR LA RED NACIONAL DE LABORATORIO DE SALUD PÚBLICA” y registre el toral según corresponda del tipo de tratamiento ministrado por primera vez (albendazol y praziquantel)</a:t>
            </a:r>
            <a:r>
              <a:rPr lang="es-ES" sz="1400" dirty="0">
                <a:latin typeface="Montserrat" panose="00000500000000000000" pitchFamily="2" charset="0"/>
                <a:cs typeface="Arial" panose="020B0604020202020204" pitchFamily="34" charset="0"/>
              </a:rPr>
              <a:t>.</a:t>
            </a:r>
            <a:endParaRPr lang="es-MX" sz="3600" dirty="0"/>
          </a:p>
          <a:p>
            <a:pPr marL="342900" lvl="0" indent="-342900">
              <a:buFont typeface="Symbol" panose="05050102010706020507" pitchFamily="18" charset="2"/>
              <a:buChar char=""/>
            </a:pPr>
            <a:r>
              <a:rPr lang="es-ES" sz="1400" strike="sngStrike" dirty="0">
                <a:solidFill>
                  <a:srgbClr val="FF0000"/>
                </a:solidFill>
                <a:highlight>
                  <a:srgbClr val="FFFF00"/>
                </a:highlight>
                <a:latin typeface="Montserrat" panose="00000500000000000000" pitchFamily="2" charset="0"/>
                <a:cs typeface="Arial" panose="020B0604020202020204" pitchFamily="34" charset="0"/>
              </a:rPr>
              <a:t>Tratamiento enfermos albendazol. Anote el tratamiento prescrito por albendazol por primera vez.</a:t>
            </a:r>
            <a:endParaRPr lang="es-MX" sz="3600" dirty="0"/>
          </a:p>
          <a:p>
            <a:pPr marL="342900" lvl="0" indent="-342900">
              <a:buFont typeface="Symbol" panose="05050102010706020507" pitchFamily="18" charset="2"/>
              <a:buChar char=""/>
            </a:pPr>
            <a:r>
              <a:rPr lang="es-ES" sz="1400" strike="sngStrike" dirty="0">
                <a:solidFill>
                  <a:srgbClr val="FF0000"/>
                </a:solidFill>
                <a:highlight>
                  <a:srgbClr val="FFFF00"/>
                </a:highlight>
                <a:latin typeface="Montserrat" panose="00000500000000000000" pitchFamily="2" charset="0"/>
                <a:cs typeface="Arial" panose="020B0604020202020204" pitchFamily="34" charset="0"/>
              </a:rPr>
              <a:t>Tratamiento enfermos praziquantel. Anote el tratamiento prescrito por praziquantel por primera vez.</a:t>
            </a:r>
            <a:endParaRPr lang="es-MX" sz="3600" dirty="0"/>
          </a:p>
          <a:p>
            <a:pPr marL="342900" lvl="0" indent="-342900" algn="just">
              <a:spcAft>
                <a:spcPts val="0"/>
              </a:spcAft>
              <a:buFont typeface="Symbol" panose="05050102010706020507" pitchFamily="18" charset="2"/>
              <a:buChar char=""/>
            </a:pPr>
            <a:r>
              <a:rPr lang="es-ES" sz="1400" b="1" dirty="0">
                <a:highlight>
                  <a:srgbClr val="FFFF00"/>
                </a:highlight>
                <a:latin typeface="Montserrat" panose="00000500000000000000" pitchFamily="2" charset="0"/>
                <a:ea typeface="Times New Roman" panose="02020603050405020304" pitchFamily="18" charset="0"/>
                <a:cs typeface="Arial" panose="020B0604020202020204" pitchFamily="34" charset="0"/>
              </a:rPr>
              <a:t>Número de contactos de pacientes confirmados por la RNLSP:</a:t>
            </a:r>
            <a:r>
              <a:rPr lang="es-ES" sz="1400" dirty="0">
                <a:highlight>
                  <a:srgbClr val="FFFF00"/>
                </a:highlight>
                <a:latin typeface="Montserrat" panose="00000500000000000000" pitchFamily="2" charset="0"/>
                <a:ea typeface="Times New Roman" panose="02020603050405020304" pitchFamily="18" charset="0"/>
                <a:cs typeface="Arial" panose="020B0604020202020204" pitchFamily="34" charset="0"/>
              </a:rPr>
              <a:t> Anote el número total de contactos de pacientes a los que se les confirmó el diagnóstico de taeniosis.</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tabLst>
                <a:tab pos="2857500" algn="l"/>
                <a:tab pos="8229600" algn="l"/>
              </a:tabLst>
            </a:pPr>
            <a:r>
              <a:rPr lang="es-ES" sz="1400" dirty="0">
                <a:solidFill>
                  <a:srgbClr val="000000"/>
                </a:solidFill>
                <a:latin typeface="Soberana Sans" panose="02000000000000000000" pitchFamily="50" charset="0"/>
                <a:ea typeface="Times New Roman" panose="02020603050405020304" pitchFamily="18" charset="0"/>
                <a:cs typeface="Arial" panose="020B0604020202020204" pitchFamily="34" charset="0"/>
              </a:rPr>
              <a:t> </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s-ES" sz="2400" u="sng" dirty="0">
                <a:latin typeface="Montserrat Medium" panose="00000600000000000000" pitchFamily="2" charset="0"/>
                <a:ea typeface="Times New Roman" panose="02020603050405020304" pitchFamily="18" charset="0"/>
                <a:cs typeface="Arial" panose="020B0604020202020204" pitchFamily="34" charset="0"/>
              </a:rPr>
              <a:t>Cisticercosis</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algn="just">
              <a:spcAft>
                <a:spcPts val="0"/>
              </a:spcAft>
            </a:pPr>
            <a:r>
              <a:rPr lang="es-ES" sz="1400" dirty="0">
                <a:latin typeface="Montserrat" panose="00000500000000000000" pitchFamily="2" charset="0"/>
                <a:ea typeface="Times New Roman" panose="02020603050405020304" pitchFamily="18" charset="0"/>
                <a:cs typeface="Arial" panose="020B0604020202020204" pitchFamily="34" charset="0"/>
              </a:rPr>
              <a:t>La fuente de llenado es el formato SINBA-SIS-37-P </a:t>
            </a:r>
            <a:r>
              <a:rPr lang="es-MX" sz="1400" dirty="0">
                <a:solidFill>
                  <a:srgbClr val="000000"/>
                </a:solidFill>
                <a:latin typeface="Montserrat" panose="00000500000000000000" pitchFamily="2" charset="0"/>
                <a:ea typeface="Times New Roman" panose="02020603050405020304" pitchFamily="18" charset="0"/>
                <a:cs typeface="Arial" panose="020B0604020202020204" pitchFamily="34" charset="0"/>
              </a:rPr>
              <a:t>“Tarjeta de Registro e Identificación del Caso de Taeniosis/Cisticercosis”.</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pPr>
            <a:r>
              <a:rPr lang="es-ES" sz="1400" dirty="0">
                <a:latin typeface="Montserrat" panose="00000500000000000000" pitchFamily="2" charset="0"/>
                <a:ea typeface="Times New Roman" panose="02020603050405020304" pitchFamily="18" charset="0"/>
                <a:cs typeface="Arial" panose="020B0604020202020204" pitchFamily="34" charset="0"/>
              </a:rPr>
              <a:t>Casos diagnosticados por laboratorio o gabinete. Anote los casos diagnosticados por laboratorio o gabinete.</a:t>
            </a:r>
            <a:endParaRPr lang="es-MX" sz="2400" dirty="0">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2857500" algn="l"/>
                <a:tab pos="8229600" algn="l"/>
              </a:tabLst>
            </a:pPr>
            <a:r>
              <a:rPr lang="es-ES" sz="14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Casos referidos. Anote los casos que son referidos a un segundo o tercer nivel de atención.</a:t>
            </a:r>
            <a:endParaRPr lang="es-MX"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55216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198804"/>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2400" dirty="0" smtClean="0"/>
              <a:t>Tarjeta de registro y control de la Enfermedad Pulmonar Obstructiva Crónica y/o Asma</a:t>
            </a:r>
            <a:endParaRPr lang="es-MX" sz="2400" dirty="0"/>
          </a:p>
        </p:txBody>
      </p:sp>
      <p:pic>
        <p:nvPicPr>
          <p:cNvPr id="2" name="Imagen 1"/>
          <p:cNvPicPr>
            <a:picLocks noChangeAspect="1"/>
          </p:cNvPicPr>
          <p:nvPr/>
        </p:nvPicPr>
        <p:blipFill>
          <a:blip r:embed="rId2"/>
          <a:stretch>
            <a:fillRect/>
          </a:stretch>
        </p:blipFill>
        <p:spPr>
          <a:xfrm>
            <a:off x="389838" y="781664"/>
            <a:ext cx="9196612" cy="6091084"/>
          </a:xfrm>
          <a:prstGeom prst="rect">
            <a:avLst/>
          </a:prstGeom>
          <a:solidFill>
            <a:schemeClr val="bg1"/>
          </a:solidFill>
        </p:spPr>
      </p:pic>
      <p:sp>
        <p:nvSpPr>
          <p:cNvPr id="11" name="Marcador de contenido 2"/>
          <p:cNvSpPr>
            <a:spLocks noGrp="1"/>
          </p:cNvSpPr>
          <p:nvPr>
            <p:ph idx="1"/>
          </p:nvPr>
        </p:nvSpPr>
        <p:spPr>
          <a:xfrm>
            <a:off x="9625780" y="2550806"/>
            <a:ext cx="2566220" cy="965965"/>
          </a:xfrm>
          <a:solidFill>
            <a:schemeClr val="bg1"/>
          </a:solidFill>
        </p:spPr>
        <p:txBody>
          <a:bodyPr>
            <a:noAutofit/>
          </a:bodyPr>
          <a:lstStyle/>
          <a:p>
            <a:r>
              <a:rPr lang="es-MX" sz="2000" b="1" dirty="0" smtClean="0">
                <a:solidFill>
                  <a:schemeClr val="accent6">
                    <a:lumMod val="50000"/>
                  </a:schemeClr>
                </a:solidFill>
                <a:latin typeface="Montserrat" panose="00000500000000000000" pitchFamily="2" charset="0"/>
              </a:rPr>
              <a:t>Reverso sin cambios en formato</a:t>
            </a:r>
          </a:p>
          <a:p>
            <a:r>
              <a:rPr lang="es-MX" sz="2000" b="1" dirty="0" smtClean="0">
                <a:solidFill>
                  <a:schemeClr val="accent6">
                    <a:lumMod val="50000"/>
                  </a:schemeClr>
                </a:solidFill>
                <a:latin typeface="Montserrat" panose="00000500000000000000" pitchFamily="2" charset="0"/>
              </a:rPr>
              <a:t>Sin cambio en Informe de UM</a:t>
            </a:r>
            <a:endParaRPr lang="es-MX" sz="2000" b="1" dirty="0">
              <a:solidFill>
                <a:schemeClr val="accent6">
                  <a:lumMod val="50000"/>
                </a:schemeClr>
              </a:solidFill>
              <a:latin typeface="Montserrat" panose="00000500000000000000" pitchFamily="2" charset="0"/>
            </a:endParaRPr>
          </a:p>
        </p:txBody>
      </p:sp>
    </p:spTree>
    <p:extLst>
      <p:ext uri="{BB962C8B-B14F-4D97-AF65-F5344CB8AC3E}">
        <p14:creationId xmlns:p14="http://schemas.microsoft.com/office/powerpoint/2010/main" val="13585525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95568"/>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2400" dirty="0"/>
              <a:t>Tarjeta de registro y control de la Enfermedad Pulmonar Obstructiva Crónica y/o Asma</a:t>
            </a:r>
          </a:p>
        </p:txBody>
      </p:sp>
      <p:sp>
        <p:nvSpPr>
          <p:cNvPr id="3" name="Rectángulo 2"/>
          <p:cNvSpPr/>
          <p:nvPr/>
        </p:nvSpPr>
        <p:spPr>
          <a:xfrm>
            <a:off x="383458" y="1023523"/>
            <a:ext cx="11275501" cy="5640006"/>
          </a:xfrm>
          <a:prstGeom prst="rect">
            <a:avLst/>
          </a:prstGeom>
        </p:spPr>
        <p:txBody>
          <a:bodyPr wrap="square">
            <a:spAutoFit/>
          </a:bodyPr>
          <a:lstStyle/>
          <a:p>
            <a:pPr algn="just">
              <a:tabLst>
                <a:tab pos="3493135" algn="l"/>
              </a:tabLst>
            </a:pPr>
            <a:r>
              <a:rPr lang="es-MX" sz="1400" b="1" dirty="0">
                <a:latin typeface="Montserrat" panose="00000500000000000000" pitchFamily="2" charset="0"/>
                <a:cs typeface="Times New Roman" panose="02020603050405020304" pitchFamily="18" charset="0"/>
              </a:rPr>
              <a:t>FACTORES DE RIESGO</a:t>
            </a:r>
          </a:p>
          <a:p>
            <a:pPr algn="just"/>
            <a:r>
              <a:rPr lang="es-MX" sz="1400" dirty="0">
                <a:latin typeface="Montserrat" panose="00000500000000000000" pitchFamily="2" charset="0"/>
                <a:ea typeface="Times New Roman" panose="02020603050405020304" pitchFamily="18" charset="0"/>
                <a:cs typeface="Times New Roman" panose="02020603050405020304" pitchFamily="18" charset="0"/>
              </a:rPr>
              <a:t>Marque con "X" el recuadro según el o los Factores de riesgo que presente el paciente: Tabaquismo, Biomasa (humo de leña), Exposición laboral, Antecedente familiar de atopia, Antecedente familiar de asma, Desencadenantes (alérgicos y no alérgicos)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en caso de respuesta afirmativa indique ¿Cuáles?, Tabaquismo de segunda mano, Vive a menos de 2 cuadras de avenida grande, Vive a menos de 2 cuadras de fábrica y/o Antecedente de tuberculosis pulmonar</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a:t>
            </a:r>
          </a:p>
          <a:p>
            <a:pPr algn="just"/>
            <a:endPar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3493135" algn="l"/>
              </a:tabLst>
            </a:pPr>
            <a:r>
              <a:rPr lang="es-MX" sz="1400" b="1" dirty="0">
                <a:latin typeface="Montserrat" panose="00000500000000000000" pitchFamily="2" charset="0"/>
                <a:cs typeface="Times New Roman" panose="02020603050405020304" pitchFamily="18" charset="0"/>
              </a:rPr>
              <a:t>TRATAMIENTO</a:t>
            </a:r>
          </a:p>
          <a:p>
            <a:pPr algn="just">
              <a:spcBef>
                <a:spcPts val="300"/>
              </a:spcBef>
              <a:spcAft>
                <a:spcPts val="300"/>
              </a:spcAft>
            </a:pPr>
            <a:r>
              <a:rPr lang="es-MX" sz="1400" b="1" i="1" u="sng"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PREDNISONA:</a:t>
            </a:r>
            <a:r>
              <a:rPr lang="es-MX" sz="14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 </a:t>
            </a:r>
            <a:r>
              <a:rPr lang="es-MX" sz="1400" strike="sngStrike"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la fecha de inicio con </a:t>
            </a:r>
            <a:r>
              <a:rPr lang="es-MX" sz="1400" strike="sngStrike" dirty="0" err="1">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prednisona</a:t>
            </a:r>
            <a:r>
              <a:rPr lang="es-MX" sz="14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 y marque con X el recuadro según corresponda.</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strike="sngStrike"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OXIGENOTERAPIA</a:t>
            </a:r>
            <a:r>
              <a:rPr lang="es-MX" sz="1400" b="1" i="1" u="sng"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a:t>
            </a:r>
            <a:r>
              <a:rPr lang="es-MX" sz="14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 </a:t>
            </a:r>
            <a:r>
              <a:rPr lang="es-MX" sz="1400" strike="sngStrike"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la fecha de inicio con oxigenoterapia y marque con X el recuadro según corresponda.</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strike="sngStrike"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FÁRMACOS </a:t>
            </a:r>
            <a:r>
              <a:rPr lang="es-MX" sz="1400" b="1" i="1" u="sng"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UTILIZADOS:</a:t>
            </a:r>
            <a:r>
              <a:rPr lang="es-MX" sz="14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 </a:t>
            </a:r>
            <a:r>
              <a:rPr lang="es-MX" sz="1400" strike="sngStrike"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Marque </a:t>
            </a:r>
            <a:r>
              <a:rPr lang="es-MX" sz="1400"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con X el recuadro según los fármacos indicados, en caso de marcar “Otros”, especifique.</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FÁRMACOS </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INHALADOS DE </a:t>
            </a: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MANTENIMIENTO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según el o los fármacos que utiliza el paciente para mantener el control de la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enfermedad.</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FECHA </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DE </a:t>
            </a: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INICIO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el día mes y año de inicio del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fármaco.</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TIOTROPIO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si es el fármaco de base para el mantener en control la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enfermedad.</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BECLOMETASONA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si es el fármaco de base para el mantener en control la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enfermedad.</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BUDESONIDA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si es el fármaco de base para el mantener en control la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enfermedad.</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GLICOPIRRONIO/INDACATEROL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si es el fármaco de base para el mantener en control la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enfermedad.</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VILANTEROL/FLUTICASONA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si es el fármaco de base para el mantener en control la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enfermedad.</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BUDESONIDA/FORMOTEROL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si es el fármaco de base para el mantener en control la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enfermedad.</a:t>
            </a:r>
            <a:endParaRPr lang="es-MX" sz="1400" dirty="0">
              <a:effectLst/>
              <a:latin typeface="Montserrat" panose="00000500000000000000" pitchFamily="2" charset="0"/>
            </a:endParaRPr>
          </a:p>
        </p:txBody>
      </p:sp>
    </p:spTree>
    <p:extLst>
      <p:ext uri="{BB962C8B-B14F-4D97-AF65-F5344CB8AC3E}">
        <p14:creationId xmlns:p14="http://schemas.microsoft.com/office/powerpoint/2010/main" val="23593241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15456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2400" dirty="0"/>
              <a:t>Tarjeta de registro y control de la Enfermedad Pulmonar Obstructiva Crónica y/o Asma</a:t>
            </a:r>
          </a:p>
        </p:txBody>
      </p:sp>
      <p:sp>
        <p:nvSpPr>
          <p:cNvPr id="3" name="Rectángulo 2"/>
          <p:cNvSpPr/>
          <p:nvPr/>
        </p:nvSpPr>
        <p:spPr>
          <a:xfrm>
            <a:off x="383458" y="964531"/>
            <a:ext cx="11275501" cy="5863144"/>
          </a:xfrm>
          <a:prstGeom prst="rect">
            <a:avLst/>
          </a:prstGeom>
        </p:spPr>
        <p:txBody>
          <a:bodyPr wrap="square">
            <a:spAutoFit/>
          </a:bodyPr>
          <a:lstStyle/>
          <a:p>
            <a:pPr algn="just">
              <a:spcBef>
                <a:spcPts val="300"/>
              </a:spcBef>
              <a:spcAft>
                <a:spcPts val="300"/>
              </a:spcAft>
              <a:tabLst>
                <a:tab pos="3493135" algn="l"/>
              </a:tabLst>
            </a:pPr>
            <a:r>
              <a:rPr lang="es-MX" sz="1400" b="1" dirty="0">
                <a:latin typeface="Montserrat" panose="00000500000000000000" pitchFamily="2" charset="0"/>
                <a:cs typeface="Times New Roman" panose="02020603050405020304" pitchFamily="18" charset="0"/>
              </a:rPr>
              <a:t>CAMBIO EN EL TRATAMIENTO DE MANTENIMIENTO</a:t>
            </a:r>
          </a:p>
          <a:p>
            <a:pPr algn="just">
              <a:spcBef>
                <a:spcPts val="300"/>
              </a:spcBef>
              <a:spcAft>
                <a:spcPts val="300"/>
              </a:spcAft>
            </a:pP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FECHA DEL </a:t>
            </a: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CAMBIO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el día mes y año en que se realiza cambio en el tratamiento de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mantenimiento</a:t>
            </a:r>
            <a:r>
              <a:rPr lang="es-MX" sz="1400" dirty="0" smtClean="0">
                <a:latin typeface="Montserrat" panose="00000500000000000000" pitchFamily="2" charset="0"/>
                <a:ea typeface="Times New Roman" panose="02020603050405020304" pitchFamily="18" charset="0"/>
                <a:cs typeface="Times New Roman" panose="02020603050405020304" pitchFamily="18" charset="0"/>
              </a:rPr>
              <a:t>.</a:t>
            </a: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RAZÓN </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DEL </a:t>
            </a: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CAMBIO</a:t>
            </a:r>
            <a:r>
              <a:rPr lang="es-MX" sz="1400" dirty="0" smtClean="0">
                <a:latin typeface="Montserrat" panose="00000500000000000000" pitchFamily="2" charset="0"/>
                <a:ea typeface="Times New Roman" panose="02020603050405020304" pitchFamily="18" charset="0"/>
                <a:cs typeface="Times New Roman" panose="02020603050405020304" pitchFamily="18" charset="0"/>
              </a:rPr>
              <a:t>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el motivo del cambio en el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tratamiento.</a:t>
            </a: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DESCONTROL </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DE LA </a:t>
            </a: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PATOLOGÍA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si es la causa del cambio</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PREFERENCIA </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DEL </a:t>
            </a: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PACIENTE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si es la causa del cambio</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DESABASTO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si es la causa del cambio</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600"/>
              </a:spcBef>
              <a:spcAft>
                <a:spcPts val="300"/>
              </a:spcAft>
              <a:tabLst>
                <a:tab pos="3493135" algn="l"/>
              </a:tabLst>
            </a:pPr>
            <a:r>
              <a:rPr lang="es-MX" sz="1400" b="1" dirty="0">
                <a:latin typeface="Montserrat" panose="00000500000000000000" pitchFamily="2" charset="0"/>
                <a:cs typeface="Times New Roman" panose="02020603050405020304" pitchFamily="18" charset="0"/>
              </a:rPr>
              <a:t>FÁRMACOS INHALADOS DE RESCATE</a:t>
            </a:r>
          </a:p>
          <a:p>
            <a:pPr algn="just">
              <a:spcBef>
                <a:spcPts val="300"/>
              </a:spcBef>
              <a:spcAft>
                <a:spcPts val="300"/>
              </a:spcAft>
            </a:pP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IPRATROPIO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si es el fármaco utilizado para el rescate en caso de crisis o exacerbación</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SALBUTAMOL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si es el fármaco utilizado para el rescate en caso de crisis o exacerbación</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SALBUTAMOL </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 </a:t>
            </a: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IPRATROPIO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en el recuadro si es el fármaco utilizado para el rescate en caso de crisis 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exacerbación</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600"/>
              </a:spcBef>
              <a:spcAft>
                <a:spcPts val="300"/>
              </a:spcAft>
            </a:pPr>
            <a:r>
              <a:rPr lang="es-MX" sz="1400" b="1" dirty="0">
                <a:latin typeface="Montserrat" panose="00000500000000000000" pitchFamily="2" charset="0"/>
                <a:ea typeface="Times New Roman" panose="02020603050405020304" pitchFamily="18" charset="0"/>
                <a:cs typeface="Times New Roman" panose="02020603050405020304" pitchFamily="18" charset="0"/>
              </a:rPr>
              <a:t>OTRAS INTERVENCIONES:</a:t>
            </a: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OXÍGENO SUPLEMENTARIO: FECHA </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DE INICIO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el día mes y año de inicio con oxigeno</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PARÁMETRO UTILIZADO: SPO2 </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AA ____%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cifra obtenida de la medición</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PO2</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____</a:t>
            </a: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MMHG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cifra obtenida de la medición</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CESACIÓN </a:t>
            </a: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TABÁQUICA</a:t>
            </a: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si se hace la actividad o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no</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CONSEJO BREVE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si es lo utilizado para favorecer la cesación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tabáquica</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TRN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si es el fármaco utilizado para favorecer la cesación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tabáquica</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BUPROPION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si es el fármaco utilizado para favorecer la cesación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tabáquica</a:t>
            </a:r>
            <a:endParaRPr lang="es-MX" sz="1400"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300"/>
              </a:spcBef>
              <a:spcAft>
                <a:spcPts val="300"/>
              </a:spcAft>
            </a:pPr>
            <a:r>
              <a:rPr lang="es-MX" sz="1400"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VARENICLINA </a:t>
            </a:r>
            <a:r>
              <a:rPr lang="es-MX" sz="1400"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Registre </a:t>
            </a:r>
            <a:r>
              <a:rPr lang="es-MX" sz="1400"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una X si es el fármaco utilizado para favorecer la cesación tabáquica</a:t>
            </a:r>
            <a:endParaRPr lang="es-MX" sz="1400" dirty="0">
              <a:effectLst/>
              <a:latin typeface="Montserrat" panose="00000500000000000000" pitchFamily="2" charset="0"/>
            </a:endParaRPr>
          </a:p>
        </p:txBody>
      </p:sp>
    </p:spTree>
    <p:extLst>
      <p:ext uri="{BB962C8B-B14F-4D97-AF65-F5344CB8AC3E}">
        <p14:creationId xmlns:p14="http://schemas.microsoft.com/office/powerpoint/2010/main" val="15511537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287292"/>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2400" dirty="0" smtClean="0"/>
              <a:t>Tarjeta de registro y control de Enfermedades Crónicas</a:t>
            </a:r>
            <a:endParaRPr lang="es-MX" sz="2400" dirty="0"/>
          </a:p>
        </p:txBody>
      </p:sp>
      <p:sp>
        <p:nvSpPr>
          <p:cNvPr id="11" name="Marcador de contenido 2"/>
          <p:cNvSpPr>
            <a:spLocks noGrp="1"/>
          </p:cNvSpPr>
          <p:nvPr>
            <p:ph idx="1"/>
          </p:nvPr>
        </p:nvSpPr>
        <p:spPr>
          <a:xfrm>
            <a:off x="117987" y="4453347"/>
            <a:ext cx="2567452" cy="965965"/>
          </a:xfrm>
          <a:solidFill>
            <a:schemeClr val="bg1"/>
          </a:solidFill>
        </p:spPr>
        <p:txBody>
          <a:bodyPr>
            <a:noAutofit/>
          </a:bodyPr>
          <a:lstStyle/>
          <a:p>
            <a:r>
              <a:rPr lang="es-MX" sz="2000" b="1" dirty="0" smtClean="0">
                <a:solidFill>
                  <a:schemeClr val="accent6">
                    <a:lumMod val="50000"/>
                  </a:schemeClr>
                </a:solidFill>
                <a:latin typeface="Montserrat" panose="00000500000000000000" pitchFamily="2" charset="0"/>
              </a:rPr>
              <a:t>Captura nominal en SIC</a:t>
            </a:r>
          </a:p>
        </p:txBody>
      </p:sp>
      <p:pic>
        <p:nvPicPr>
          <p:cNvPr id="3" name="Imagen 2"/>
          <p:cNvPicPr>
            <a:picLocks noChangeAspect="1"/>
          </p:cNvPicPr>
          <p:nvPr/>
        </p:nvPicPr>
        <p:blipFill>
          <a:blip r:embed="rId2"/>
          <a:stretch>
            <a:fillRect/>
          </a:stretch>
        </p:blipFill>
        <p:spPr>
          <a:xfrm>
            <a:off x="2685438" y="524541"/>
            <a:ext cx="7452000" cy="6333459"/>
          </a:xfrm>
          <a:prstGeom prst="rect">
            <a:avLst/>
          </a:prstGeom>
        </p:spPr>
      </p:pic>
      <p:sp>
        <p:nvSpPr>
          <p:cNvPr id="6" name="Marcador de contenido 2"/>
          <p:cNvSpPr txBox="1">
            <a:spLocks/>
          </p:cNvSpPr>
          <p:nvPr/>
        </p:nvSpPr>
        <p:spPr>
          <a:xfrm>
            <a:off x="234039" y="524541"/>
            <a:ext cx="1425678" cy="393955"/>
          </a:xfrm>
          <a:prstGeom prst="rect">
            <a:avLst/>
          </a:prstGeom>
          <a:no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accent6">
                    <a:lumMod val="50000"/>
                  </a:schemeClr>
                </a:solidFill>
                <a:latin typeface="Montserrat" panose="00000500000000000000" pitchFamily="2" charset="0"/>
              </a:rPr>
              <a:t>Anverso</a:t>
            </a:r>
          </a:p>
        </p:txBody>
      </p:sp>
    </p:spTree>
    <p:extLst>
      <p:ext uri="{BB962C8B-B14F-4D97-AF65-F5344CB8AC3E}">
        <p14:creationId xmlns:p14="http://schemas.microsoft.com/office/powerpoint/2010/main" val="42322912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287292"/>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2400" dirty="0" smtClean="0"/>
              <a:t>Tarjeta de registro y control de Enfermedades Crónicas</a:t>
            </a:r>
            <a:endParaRPr lang="es-MX" sz="2400" dirty="0"/>
          </a:p>
        </p:txBody>
      </p:sp>
      <p:sp>
        <p:nvSpPr>
          <p:cNvPr id="11" name="Marcador de contenido 2"/>
          <p:cNvSpPr>
            <a:spLocks noGrp="1"/>
          </p:cNvSpPr>
          <p:nvPr>
            <p:ph idx="1"/>
          </p:nvPr>
        </p:nvSpPr>
        <p:spPr>
          <a:xfrm>
            <a:off x="117987" y="4453347"/>
            <a:ext cx="2567452" cy="965965"/>
          </a:xfrm>
          <a:solidFill>
            <a:schemeClr val="bg1"/>
          </a:solidFill>
        </p:spPr>
        <p:txBody>
          <a:bodyPr>
            <a:noAutofit/>
          </a:bodyPr>
          <a:lstStyle/>
          <a:p>
            <a:r>
              <a:rPr lang="es-MX" sz="2000" b="1" dirty="0" smtClean="0">
                <a:solidFill>
                  <a:schemeClr val="accent6">
                    <a:lumMod val="50000"/>
                  </a:schemeClr>
                </a:solidFill>
                <a:latin typeface="Montserrat" panose="00000500000000000000" pitchFamily="2" charset="0"/>
              </a:rPr>
              <a:t>Captura nominal en SIC</a:t>
            </a:r>
          </a:p>
        </p:txBody>
      </p:sp>
      <p:sp>
        <p:nvSpPr>
          <p:cNvPr id="6" name="Marcador de contenido 2"/>
          <p:cNvSpPr txBox="1">
            <a:spLocks/>
          </p:cNvSpPr>
          <p:nvPr/>
        </p:nvSpPr>
        <p:spPr>
          <a:xfrm>
            <a:off x="234039" y="524541"/>
            <a:ext cx="1425678" cy="393955"/>
          </a:xfrm>
          <a:prstGeom prst="rect">
            <a:avLst/>
          </a:prstGeom>
          <a:no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2000" b="1" dirty="0" smtClean="0">
                <a:solidFill>
                  <a:schemeClr val="accent6">
                    <a:lumMod val="50000"/>
                  </a:schemeClr>
                </a:solidFill>
                <a:latin typeface="Montserrat" panose="00000500000000000000" pitchFamily="2" charset="0"/>
              </a:rPr>
              <a:t>Reverso</a:t>
            </a:r>
          </a:p>
        </p:txBody>
      </p:sp>
      <p:pic>
        <p:nvPicPr>
          <p:cNvPr id="2" name="Imagen 1"/>
          <p:cNvPicPr>
            <a:picLocks noChangeAspect="1"/>
          </p:cNvPicPr>
          <p:nvPr/>
        </p:nvPicPr>
        <p:blipFill>
          <a:blip r:embed="rId2"/>
          <a:stretch>
            <a:fillRect/>
          </a:stretch>
        </p:blipFill>
        <p:spPr>
          <a:xfrm>
            <a:off x="2685439" y="524541"/>
            <a:ext cx="9324000" cy="6320563"/>
          </a:xfrm>
          <a:prstGeom prst="rect">
            <a:avLst/>
          </a:prstGeom>
          <a:solidFill>
            <a:schemeClr val="bg1"/>
          </a:solidFill>
        </p:spPr>
      </p:pic>
    </p:spTree>
    <p:extLst>
      <p:ext uri="{BB962C8B-B14F-4D97-AF65-F5344CB8AC3E}">
        <p14:creationId xmlns:p14="http://schemas.microsoft.com/office/powerpoint/2010/main" val="67767309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ítulo 1">
            <a:extLst>
              <a:ext uri="{FF2B5EF4-FFF2-40B4-BE49-F238E27FC236}">
                <a16:creationId xmlns:a16="http://schemas.microsoft.com/office/drawing/2014/main" id="{29FCE891-2873-1849-A37C-A2CF6D30A712}"/>
              </a:ext>
            </a:extLst>
          </p:cNvPr>
          <p:cNvSpPr txBox="1">
            <a:spLocks/>
          </p:cNvSpPr>
          <p:nvPr/>
        </p:nvSpPr>
        <p:spPr>
          <a:xfrm>
            <a:off x="381000" y="18484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a:t>
            </a:r>
          </a:p>
          <a:p>
            <a:r>
              <a:rPr lang="es-ES" sz="3200" dirty="0" smtClean="0"/>
              <a:t>Salud del Adulto y del Anciano Hoja 17</a:t>
            </a:r>
            <a:endParaRPr lang="es-MX" sz="3200" dirty="0"/>
          </a:p>
        </p:txBody>
      </p:sp>
      <p:pic>
        <p:nvPicPr>
          <p:cNvPr id="2" name="Imagen 1"/>
          <p:cNvPicPr>
            <a:picLocks noChangeAspect="1"/>
          </p:cNvPicPr>
          <p:nvPr/>
        </p:nvPicPr>
        <p:blipFill>
          <a:blip r:embed="rId2"/>
          <a:stretch>
            <a:fillRect/>
          </a:stretch>
        </p:blipFill>
        <p:spPr>
          <a:xfrm>
            <a:off x="58992" y="1862604"/>
            <a:ext cx="5562600" cy="3314700"/>
          </a:xfrm>
          <a:prstGeom prst="rect">
            <a:avLst/>
          </a:prstGeom>
        </p:spPr>
      </p:pic>
      <p:pic>
        <p:nvPicPr>
          <p:cNvPr id="4" name="Imagen 3"/>
          <p:cNvPicPr>
            <a:picLocks noChangeAspect="1"/>
          </p:cNvPicPr>
          <p:nvPr/>
        </p:nvPicPr>
        <p:blipFill>
          <a:blip r:embed="rId3"/>
          <a:stretch>
            <a:fillRect/>
          </a:stretch>
        </p:blipFill>
        <p:spPr>
          <a:xfrm>
            <a:off x="5793044" y="1862604"/>
            <a:ext cx="6210300" cy="2247900"/>
          </a:xfrm>
          <a:prstGeom prst="rect">
            <a:avLst/>
          </a:prstGeom>
        </p:spPr>
      </p:pic>
      <p:sp>
        <p:nvSpPr>
          <p:cNvPr id="8" name="Marcador de contenido 2"/>
          <p:cNvSpPr>
            <a:spLocks noGrp="1"/>
          </p:cNvSpPr>
          <p:nvPr>
            <p:ph idx="1"/>
          </p:nvPr>
        </p:nvSpPr>
        <p:spPr>
          <a:xfrm>
            <a:off x="1445342" y="5429967"/>
            <a:ext cx="9977120" cy="965965"/>
          </a:xfrm>
          <a:noFill/>
        </p:spPr>
        <p:txBody>
          <a:bodyPr>
            <a:noAutofit/>
          </a:bodyPr>
          <a:lstStyle/>
          <a:p>
            <a:r>
              <a:rPr lang="es-MX" sz="2000" b="1" dirty="0" smtClean="0">
                <a:solidFill>
                  <a:schemeClr val="accent6">
                    <a:lumMod val="50000"/>
                  </a:schemeClr>
                </a:solidFill>
                <a:latin typeface="Montserrat" panose="00000500000000000000" pitchFamily="2" charset="0"/>
              </a:rPr>
              <a:t>Se recalcularán todas las variables y se realizará una carga directa a la base de datos de enero a abril de 2021 en la Plantilla de SIC.</a:t>
            </a:r>
          </a:p>
          <a:p>
            <a:r>
              <a:rPr lang="es-MX" sz="2000" b="1" dirty="0" smtClean="0">
                <a:solidFill>
                  <a:schemeClr val="accent6">
                    <a:lumMod val="50000"/>
                  </a:schemeClr>
                </a:solidFill>
                <a:latin typeface="Montserrat" panose="00000500000000000000" pitchFamily="2" charset="0"/>
              </a:rPr>
              <a:t>A partir de mayo los archivos de intercambio contarán con las nuevas variables</a:t>
            </a:r>
          </a:p>
        </p:txBody>
      </p:sp>
    </p:spTree>
    <p:extLst>
      <p:ext uri="{BB962C8B-B14F-4D97-AF65-F5344CB8AC3E}">
        <p14:creationId xmlns:p14="http://schemas.microsoft.com/office/powerpoint/2010/main" val="35420597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19290" y="-176978"/>
            <a:ext cx="11092723"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Grupos y Adolescentes Promotores de Salud</a:t>
            </a:r>
          </a:p>
          <a:p>
            <a:r>
              <a:rPr lang="es-ES" sz="2400" dirty="0" smtClean="0"/>
              <a:t>SINBA-SIS-GAPS</a:t>
            </a:r>
            <a:endParaRPr lang="es-ES" sz="2400" dirty="0"/>
          </a:p>
        </p:txBody>
      </p:sp>
      <p:pic>
        <p:nvPicPr>
          <p:cNvPr id="3" name="Imagen 2"/>
          <p:cNvPicPr>
            <a:picLocks noChangeAspect="1"/>
          </p:cNvPicPr>
          <p:nvPr/>
        </p:nvPicPr>
        <p:blipFill>
          <a:blip r:embed="rId2"/>
          <a:stretch>
            <a:fillRect/>
          </a:stretch>
        </p:blipFill>
        <p:spPr>
          <a:xfrm>
            <a:off x="3025276" y="457200"/>
            <a:ext cx="7942624" cy="6430297"/>
          </a:xfrm>
          <a:prstGeom prst="rect">
            <a:avLst/>
          </a:prstGeom>
          <a:solidFill>
            <a:schemeClr val="bg1"/>
          </a:solidFill>
        </p:spPr>
      </p:pic>
    </p:spTree>
    <p:extLst>
      <p:ext uri="{BB962C8B-B14F-4D97-AF65-F5344CB8AC3E}">
        <p14:creationId xmlns:p14="http://schemas.microsoft.com/office/powerpoint/2010/main" val="38715673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267869"/>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Trabajo Social y GAM, SINBA-SIS-05-P</a:t>
            </a:r>
          </a:p>
          <a:p>
            <a:r>
              <a:rPr lang="es-ES" sz="2400" dirty="0" smtClean="0">
                <a:solidFill>
                  <a:srgbClr val="245C4F"/>
                </a:solidFill>
              </a:rPr>
              <a:t>Anverso</a:t>
            </a:r>
            <a:endParaRPr lang="es-MX" sz="2400" dirty="0">
              <a:solidFill>
                <a:srgbClr val="245C4F"/>
              </a:solidFill>
            </a:endParaRPr>
          </a:p>
        </p:txBody>
      </p:sp>
      <p:pic>
        <p:nvPicPr>
          <p:cNvPr id="2" name="Imagen 1"/>
          <p:cNvPicPr>
            <a:picLocks noChangeAspect="1"/>
          </p:cNvPicPr>
          <p:nvPr/>
        </p:nvPicPr>
        <p:blipFill>
          <a:blip r:embed="rId2"/>
          <a:stretch>
            <a:fillRect/>
          </a:stretch>
        </p:blipFill>
        <p:spPr>
          <a:xfrm>
            <a:off x="1634635" y="653143"/>
            <a:ext cx="8824869" cy="6217521"/>
          </a:xfrm>
          <a:prstGeom prst="rect">
            <a:avLst/>
          </a:prstGeom>
          <a:solidFill>
            <a:schemeClr val="bg1"/>
          </a:solidFill>
        </p:spPr>
      </p:pic>
    </p:spTree>
    <p:extLst>
      <p:ext uri="{BB962C8B-B14F-4D97-AF65-F5344CB8AC3E}">
        <p14:creationId xmlns:p14="http://schemas.microsoft.com/office/powerpoint/2010/main" val="312468520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213552"/>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a:t>Grupos y Adolescentes Promotores de Salud</a:t>
            </a:r>
            <a:endParaRPr lang="es-MX" sz="2400" dirty="0"/>
          </a:p>
        </p:txBody>
      </p:sp>
      <p:sp>
        <p:nvSpPr>
          <p:cNvPr id="3" name="Rectángulo 2"/>
          <p:cNvSpPr/>
          <p:nvPr/>
        </p:nvSpPr>
        <p:spPr>
          <a:xfrm>
            <a:off x="383458" y="964531"/>
            <a:ext cx="11275501" cy="5509200"/>
          </a:xfrm>
          <a:prstGeom prst="rect">
            <a:avLst/>
          </a:prstGeom>
        </p:spPr>
        <p:txBody>
          <a:bodyPr wrap="square">
            <a:spAutoFit/>
          </a:bodyPr>
          <a:lstStyle/>
          <a:p>
            <a:pPr algn="just"/>
            <a:r>
              <a:rPr lang="es-MX" sz="1600" b="1" i="1" u="sng"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ATENCIONES: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Courier New" panose="02070309020205020404" pitchFamily="49" charset="0"/>
              <a:buChar char="o"/>
            </a:pPr>
            <a:r>
              <a:rPr lang="es-MX" sz="1600" b="1" i="1"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Número Total de Grupos en Operación:</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Anote el número Total de Grupos de Adolescentes Promotores de la Salud (GAPS) que se encuentran operando actualmente en las unidades de salud</a:t>
            </a:r>
            <a:r>
              <a:rPr lang="es-MX" sz="1600"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buFont typeface="Courier New" panose="02070309020205020404" pitchFamily="49" charset="0"/>
              <a:buChar char="o"/>
            </a:pPr>
            <a:r>
              <a:rPr lang="es-MX" sz="1600" b="1" i="1" u="sng"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Número de Grupos dados de Baja:</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r>
              <a:rPr lang="es-MX"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Anote el número de Grupos que fueron dados de Baja, es decir que no se han reunido para trabajar en un periodo de 3 meses como máximo.</a:t>
            </a:r>
            <a:r>
              <a:rPr lang="es-MX" sz="1600" b="1"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3493135" algn="l"/>
              </a:tabLst>
            </a:pPr>
            <a:endParaRPr lang="es-MX" sz="1600" b="1" dirty="0" smtClean="0">
              <a:latin typeface="Montserrat" panose="00000500000000000000" pitchFamily="2" charset="0"/>
              <a:cs typeface="Times New Roman" panose="02020603050405020304" pitchFamily="18" charset="0"/>
            </a:endParaRPr>
          </a:p>
          <a:p>
            <a:pPr algn="just">
              <a:tabLst>
                <a:tab pos="3493135" algn="l"/>
              </a:tabLst>
            </a:pPr>
            <a:r>
              <a:rPr lang="es-MX" sz="1600" b="1" dirty="0" smtClean="0">
                <a:latin typeface="Montserrat" panose="00000500000000000000" pitchFamily="2" charset="0"/>
                <a:cs typeface="Times New Roman" panose="02020603050405020304" pitchFamily="18" charset="0"/>
              </a:rPr>
              <a:t>ADOLESCENTES GAPS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r>
              <a:rPr lang="es-MX" sz="1600" b="1" i="1"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NÚMERO TOTAL DE ADOLESCENTES </a:t>
            </a:r>
            <a:r>
              <a:rPr lang="es-MX" sz="1600" b="1" i="1" u="sng" dirty="0">
                <a:latin typeface="Montserrat" panose="00000500000000000000" pitchFamily="2" charset="0"/>
                <a:ea typeface="Times New Roman" panose="02020603050405020304" pitchFamily="18" charset="0"/>
                <a:cs typeface="Arial" panose="020B0604020202020204" pitchFamily="34" charset="0"/>
              </a:rPr>
              <a:t>QUE </a:t>
            </a:r>
            <a:r>
              <a:rPr lang="es-MX" sz="1600" b="1" i="1" u="sng"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INTEGRAN</a:t>
            </a:r>
            <a:r>
              <a:rPr lang="es-MX" sz="1600" b="1" i="1" u="sng" dirty="0">
                <a:solidFill>
                  <a:srgbClr val="FF0000"/>
                </a:solidFill>
                <a:latin typeface="Montserrat" panose="00000500000000000000" pitchFamily="2" charset="0"/>
                <a:ea typeface="Times New Roman" panose="02020603050405020304" pitchFamily="18" charset="0"/>
                <a:cs typeface="Arial" panose="020B0604020202020204" pitchFamily="34" charset="0"/>
              </a:rPr>
              <a:t> ASISTEN A </a:t>
            </a:r>
            <a:r>
              <a:rPr lang="es-MX" sz="1600" b="1" i="1"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LOS GRUPOS EN OPERACIÓN:</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Anote el número total de Adolescentes que integran los Grupos en Operación reportados</a:t>
            </a:r>
            <a:r>
              <a:rPr lang="es-MX" sz="1600"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r>
              <a:rPr lang="es-MX"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b="1" i="1" u="sng"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NÚMERO DE ADOLESCENTES INTEGRANTES DE LOS GRUPOS DADOS DE BAJA:</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Anote el número de Adolescentes de los Grupos dados de Baja o aquellos que no han participado en su Grupo en un periodo de 3 meses como máximo</a:t>
            </a:r>
            <a:r>
              <a:rPr lang="es-MX" sz="1600" strike="sngStrike" dirty="0" smtClean="0">
                <a:solidFill>
                  <a:srgbClr val="FF0000"/>
                </a:solidFill>
                <a:latin typeface="Montserrat" panose="00000500000000000000" pitchFamily="2" charset="0"/>
                <a:ea typeface="Times New Roman" panose="02020603050405020304" pitchFamily="18" charset="0"/>
                <a:cs typeface="Arial" panose="020B0604020202020204" pitchFamily="34" charset="0"/>
              </a:rPr>
              <a:t>.</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endParaRPr lang="es-MX" sz="1600" b="1" i="1" u="sng" dirty="0" smtClean="0">
              <a:latin typeface="Montserrat" panose="00000500000000000000" pitchFamily="2" charset="0"/>
              <a:ea typeface="Times New Roman" panose="02020603050405020304" pitchFamily="18" charset="0"/>
              <a:cs typeface="Arial" panose="020B0604020202020204" pitchFamily="34" charset="0"/>
            </a:endParaRPr>
          </a:p>
          <a:p>
            <a:pPr algn="just"/>
            <a:r>
              <a:rPr lang="es-MX" sz="1600" b="1" i="1" u="sng" dirty="0" smtClean="0">
                <a:latin typeface="Montserrat" panose="00000500000000000000" pitchFamily="2" charset="0"/>
                <a:ea typeface="Times New Roman" panose="02020603050405020304" pitchFamily="18" charset="0"/>
                <a:cs typeface="Arial" panose="020B0604020202020204" pitchFamily="34" charset="0"/>
              </a:rPr>
              <a:t>MUJER </a:t>
            </a:r>
            <a:r>
              <a:rPr lang="es-MX" sz="1600" b="1" i="1" u="sng" dirty="0">
                <a:latin typeface="Montserrat" panose="00000500000000000000" pitchFamily="2" charset="0"/>
                <a:ea typeface="Times New Roman" panose="02020603050405020304" pitchFamily="18" charset="0"/>
                <a:cs typeface="Arial" panose="020B0604020202020204" pitchFamily="34" charset="0"/>
              </a:rPr>
              <a:t>/ HOMBRE</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Anote el número total de Adolescentes atendidos según sexo (mujer/hombre), así como el rango de edad en el que se ubica cada Grupo (de 10 a 14 años 11 meses y de 15 a 19 años</a:t>
            </a:r>
            <a:r>
              <a:rPr lang="es-MX" sz="1600"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endParaRPr lang="es-MX" sz="1600" b="1" i="1" u="sng" dirty="0" smtClean="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endParaRPr>
          </a:p>
          <a:p>
            <a:pPr algn="just"/>
            <a:r>
              <a:rPr lang="es-MX" sz="1600" b="1" i="1" u="sng" dirty="0" smtClean="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POBLACIÓN</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Anote el número total de Adolescentes atendidos según Población la cual no es excluyente, indicar si son: Indígenas, Migrantes, con alguna discapacidad o de población LGBTTTI</a:t>
            </a:r>
            <a:r>
              <a:rPr lang="es-MX" sz="1600" dirty="0" smtClean="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54251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190501" y="2175999"/>
            <a:ext cx="11578635" cy="3516875"/>
          </a:xfrm>
          <a:prstGeom prst="rect">
            <a:avLst/>
          </a:prstGeom>
        </p:spPr>
      </p:pic>
      <p:sp>
        <p:nvSpPr>
          <p:cNvPr id="12" name="Título 1">
            <a:extLst>
              <a:ext uri="{FF2B5EF4-FFF2-40B4-BE49-F238E27FC236}">
                <a16:creationId xmlns:a16="http://schemas.microsoft.com/office/drawing/2014/main" id="{29FCE891-2873-1849-A37C-A2CF6D30A712}"/>
              </a:ext>
            </a:extLst>
          </p:cNvPr>
          <p:cNvSpPr txBox="1">
            <a:spLocks/>
          </p:cNvSpPr>
          <p:nvPr/>
        </p:nvSpPr>
        <p:spPr>
          <a:xfrm>
            <a:off x="381000" y="18484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a:t>
            </a:r>
          </a:p>
          <a:p>
            <a:r>
              <a:rPr lang="es-ES" sz="3200" dirty="0" smtClean="0"/>
              <a:t>GAPS</a:t>
            </a:r>
            <a:endParaRPr lang="es-MX" sz="3200" dirty="0"/>
          </a:p>
        </p:txBody>
      </p:sp>
    </p:spTree>
    <p:extLst>
      <p:ext uri="{BB962C8B-B14F-4D97-AF65-F5344CB8AC3E}">
        <p14:creationId xmlns:p14="http://schemas.microsoft.com/office/powerpoint/2010/main" val="21622110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19290" y="-176978"/>
            <a:ext cx="11092723"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2400" dirty="0" smtClean="0"/>
              <a:t>Salud Sexual y Reproductiva para Adolescentes, Cédula de registro en </a:t>
            </a:r>
            <a:r>
              <a:rPr lang="es-MX" sz="2400" dirty="0"/>
              <a:t>servicios amigables, SINBA-SIS-SSRA</a:t>
            </a:r>
            <a:endParaRPr lang="es-ES" sz="2400" dirty="0"/>
          </a:p>
        </p:txBody>
      </p:sp>
      <p:pic>
        <p:nvPicPr>
          <p:cNvPr id="2" name="Imagen 1"/>
          <p:cNvPicPr>
            <a:picLocks noChangeAspect="1"/>
          </p:cNvPicPr>
          <p:nvPr/>
        </p:nvPicPr>
        <p:blipFill>
          <a:blip r:embed="rId2"/>
          <a:stretch>
            <a:fillRect/>
          </a:stretch>
        </p:blipFill>
        <p:spPr>
          <a:xfrm>
            <a:off x="1724486" y="839760"/>
            <a:ext cx="8569889" cy="6012622"/>
          </a:xfrm>
          <a:prstGeom prst="rect">
            <a:avLst/>
          </a:prstGeom>
          <a:solidFill>
            <a:schemeClr val="bg1"/>
          </a:solidFill>
        </p:spPr>
      </p:pic>
    </p:spTree>
    <p:extLst>
      <p:ext uri="{BB962C8B-B14F-4D97-AF65-F5344CB8AC3E}">
        <p14:creationId xmlns:p14="http://schemas.microsoft.com/office/powerpoint/2010/main" val="35481265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169312"/>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2400" dirty="0"/>
              <a:t>Salud Sexual y Reproductiva para Adolescentes, Cédula de registro en servicios amigables</a:t>
            </a:r>
          </a:p>
        </p:txBody>
      </p:sp>
      <p:sp>
        <p:nvSpPr>
          <p:cNvPr id="3" name="Rectángulo 2"/>
          <p:cNvSpPr/>
          <p:nvPr/>
        </p:nvSpPr>
        <p:spPr>
          <a:xfrm>
            <a:off x="754742" y="1604937"/>
            <a:ext cx="10383513" cy="3354765"/>
          </a:xfrm>
          <a:prstGeom prst="rect">
            <a:avLst/>
          </a:prstGeom>
          <a:noFill/>
        </p:spPr>
        <p:txBody>
          <a:bodyPr wrap="square">
            <a:spAutoFit/>
          </a:bodyPr>
          <a:lstStyle/>
          <a:p>
            <a:pPr algn="just">
              <a:spcBef>
                <a:spcPts val="600"/>
              </a:spcBef>
              <a:spcAft>
                <a:spcPts val="600"/>
              </a:spcAft>
            </a:pPr>
            <a:r>
              <a:rPr lang="es-MX" b="1" i="1"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MÉTODOS ANTICONCEPTIVOS REPARTIDOS:</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600"/>
              </a:spcBef>
              <a:spcAft>
                <a:spcPts val="600"/>
              </a:spcAft>
            </a:pP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Anote el total de consultas y/o atenciones otorgadas en materia de SSRA durante el mes </a:t>
            </a:r>
            <a:r>
              <a:rPr lang="es-MX"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a hombres y mujeres</a:t>
            </a:r>
            <a:r>
              <a:rPr lang="es-MX"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para los grupos de edad de 10 a 14 años (&lt; de 15 años) y de 15 a 19 años de edad, </a:t>
            </a:r>
            <a:r>
              <a:rPr lang="es-MX"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por sexo,</a:t>
            </a:r>
            <a:r>
              <a:rPr lang="es-MX"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de acuerdo con la siguiente clasificación</a:t>
            </a:r>
            <a:r>
              <a:rPr lang="es-MX"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p>
          <a:p>
            <a:pPr algn="just">
              <a:spcBef>
                <a:spcPts val="600"/>
              </a:spcBef>
              <a:spcAft>
                <a:spcPts val="600"/>
              </a:spcAft>
            </a:pPr>
            <a:endParaRPr lang="es-MX" dirty="0">
              <a:solidFill>
                <a:srgbClr val="000000"/>
              </a:solidFill>
              <a:effectLst/>
              <a:latin typeface="Montserrat" panose="00000500000000000000" pitchFamily="2" charset="0"/>
              <a:ea typeface="Times New Roman" panose="02020603050405020304" pitchFamily="18" charset="0"/>
              <a:cs typeface="Arial" panose="020B0604020202020204" pitchFamily="34" charset="0"/>
            </a:endParaRPr>
          </a:p>
          <a:p>
            <a:pPr algn="just">
              <a:spcBef>
                <a:spcPts val="600"/>
              </a:spcBef>
              <a:spcAft>
                <a:spcPts val="600"/>
              </a:spcAft>
            </a:pPr>
            <a:r>
              <a:rPr lang="es-ES" b="1" i="1" u="sng" dirty="0">
                <a:highlight>
                  <a:srgbClr val="FFFF00"/>
                </a:highlight>
                <a:latin typeface="Montserrat" panose="00000500000000000000" pitchFamily="2" charset="0"/>
                <a:ea typeface="Times New Roman" panose="02020603050405020304" pitchFamily="18" charset="0"/>
                <a:cs typeface="Times New Roman" panose="02020603050405020304" pitchFamily="18" charset="0"/>
              </a:rPr>
              <a:t>ADOLESCENTES PROMOTORES REGISTRADOS:</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600"/>
              </a:spcBef>
              <a:spcAft>
                <a:spcPts val="600"/>
              </a:spcAft>
            </a:pPr>
            <a:r>
              <a:rPr lang="es-ES" dirty="0">
                <a:highlight>
                  <a:srgbClr val="FFFF00"/>
                </a:highlight>
                <a:latin typeface="Montserrat" panose="00000500000000000000" pitchFamily="2" charset="0"/>
                <a:ea typeface="Times New Roman" panose="02020603050405020304" pitchFamily="18" charset="0"/>
                <a:cs typeface="Times New Roman" panose="02020603050405020304" pitchFamily="18" charset="0"/>
              </a:rPr>
              <a:t>Registre el número de Adolescentes promotores registrados,</a:t>
            </a:r>
            <a:r>
              <a:rPr lang="es-MX"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Esta información debe estar soportada por los registros propios del programa en la unidad que reporta.</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spcBef>
                <a:spcPts val="600"/>
              </a:spcBef>
              <a:spcAft>
                <a:spcPts val="600"/>
              </a:spcAft>
            </a:pPr>
            <a:endParaRPr lang="es-MX" dirty="0">
              <a:effectLst/>
              <a:latin typeface="Montserrat" panose="00000500000000000000" pitchFamily="2" charset="0"/>
              <a:ea typeface="Times New Roman" panose="02020603050405020304" pitchFamily="18" charset="0"/>
              <a:cs typeface="Times New Roman" panose="02020603050405020304" pitchFamily="18" charset="0"/>
            </a:endParaRPr>
          </a:p>
        </p:txBody>
      </p:sp>
      <p:sp>
        <p:nvSpPr>
          <p:cNvPr id="5" name="CuadroTexto 2"/>
          <p:cNvSpPr txBox="1"/>
          <p:nvPr/>
        </p:nvSpPr>
        <p:spPr>
          <a:xfrm>
            <a:off x="0" y="6247316"/>
            <a:ext cx="6077301" cy="465538"/>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s-MX" b="1" dirty="0" smtClean="0">
                <a:solidFill>
                  <a:srgbClr val="FF0000"/>
                </a:solidFill>
                <a:latin typeface="Tahoma" panose="020B0604030504040204" pitchFamily="34" charset="0"/>
                <a:ea typeface="Tahoma" panose="020B0604030504040204" pitchFamily="34" charset="0"/>
                <a:cs typeface="Tahoma" panose="020B0604030504040204" pitchFamily="34" charset="0"/>
              </a:rPr>
              <a:t>7</a:t>
            </a:r>
            <a:r>
              <a:rPr lang="es-MX" b="1" dirty="0">
                <a:solidFill>
                  <a:srgbClr val="FF0000"/>
                </a:solidFill>
                <a:latin typeface="Tahoma" panose="020B0604030504040204" pitchFamily="34" charset="0"/>
                <a:ea typeface="Tahoma" panose="020B0604030504040204" pitchFamily="34" charset="0"/>
                <a:cs typeface="Tahoma" panose="020B0604030504040204" pitchFamily="34" charset="0"/>
              </a:rPr>
              <a:t>.</a:t>
            </a:r>
            <a:r>
              <a:rPr lang="es-MX" b="1" dirty="0">
                <a:solidFill>
                  <a:schemeClr val="tx1"/>
                </a:solidFill>
                <a:latin typeface="Tahoma" panose="020B0604030504040204" pitchFamily="34" charset="0"/>
                <a:ea typeface="Tahoma" panose="020B0604030504040204" pitchFamily="34" charset="0"/>
                <a:cs typeface="Tahoma" panose="020B0604030504040204" pitchFamily="34" charset="0"/>
              </a:rPr>
              <a:t> RESULTADO DE LA DETECCIÓN:</a:t>
            </a:r>
            <a:r>
              <a:rPr lang="es-MX"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dirty="0">
                <a:solidFill>
                  <a:schemeClr val="tx1"/>
                </a:solidFill>
                <a:latin typeface="Tahoma" panose="020B0604030504040204" pitchFamily="34" charset="0"/>
                <a:ea typeface="Tahoma" panose="020B0604030504040204" pitchFamily="34" charset="0"/>
                <a:cs typeface="Tahoma" panose="020B0604030504040204" pitchFamily="34" charset="0"/>
              </a:rPr>
              <a:t>.POSITIVO O REACTIVO, </a:t>
            </a:r>
            <a:r>
              <a:rPr lang="es-MX" b="1" dirty="0">
                <a:solidFill>
                  <a:srgbClr val="FF0000"/>
                </a:solidFill>
                <a:latin typeface="Tahoma" panose="020B0604030504040204" pitchFamily="34" charset="0"/>
                <a:ea typeface="Tahoma" panose="020B0604030504040204" pitchFamily="34" charset="0"/>
                <a:cs typeface="Tahoma" panose="020B0604030504040204" pitchFamily="34" charset="0"/>
              </a:rPr>
              <a:t>0</a:t>
            </a:r>
            <a:r>
              <a:rPr lang="es-MX" dirty="0">
                <a:solidFill>
                  <a:schemeClr val="tx1"/>
                </a:solidFill>
                <a:latin typeface="Tahoma" panose="020B0604030504040204" pitchFamily="34" charset="0"/>
                <a:ea typeface="Tahoma" panose="020B0604030504040204" pitchFamily="34" charset="0"/>
                <a:cs typeface="Tahoma" panose="020B0604030504040204" pitchFamily="34" charset="0"/>
              </a:rPr>
              <a:t>.NEGATIVO</a:t>
            </a:r>
          </a:p>
        </p:txBody>
      </p:sp>
    </p:spTree>
    <p:extLst>
      <p:ext uri="{BB962C8B-B14F-4D97-AF65-F5344CB8AC3E}">
        <p14:creationId xmlns:p14="http://schemas.microsoft.com/office/powerpoint/2010/main" val="41923222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
            <a:extLst>
              <a:ext uri="{FF2B5EF4-FFF2-40B4-BE49-F238E27FC236}">
                <a16:creationId xmlns:a16="http://schemas.microsoft.com/office/drawing/2014/main" id="{29FCE891-2873-1849-A37C-A2CF6D30A712}"/>
              </a:ext>
            </a:extLst>
          </p:cNvPr>
          <p:cNvSpPr txBox="1">
            <a:spLocks/>
          </p:cNvSpPr>
          <p:nvPr/>
        </p:nvSpPr>
        <p:spPr>
          <a:xfrm>
            <a:off x="381000" y="18484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a:t>
            </a:r>
          </a:p>
          <a:p>
            <a:r>
              <a:rPr lang="es-ES" sz="3200" dirty="0" smtClean="0"/>
              <a:t>SSRA</a:t>
            </a:r>
            <a:endParaRPr lang="es-MX" sz="3200" dirty="0"/>
          </a:p>
        </p:txBody>
      </p:sp>
      <p:pic>
        <p:nvPicPr>
          <p:cNvPr id="2" name="Imagen 1"/>
          <p:cNvPicPr>
            <a:picLocks noChangeAspect="1"/>
          </p:cNvPicPr>
          <p:nvPr/>
        </p:nvPicPr>
        <p:blipFill>
          <a:blip r:embed="rId2"/>
          <a:stretch>
            <a:fillRect/>
          </a:stretch>
        </p:blipFill>
        <p:spPr>
          <a:xfrm>
            <a:off x="1771648" y="936111"/>
            <a:ext cx="8782047" cy="5818647"/>
          </a:xfrm>
          <a:prstGeom prst="rect">
            <a:avLst/>
          </a:prstGeom>
        </p:spPr>
      </p:pic>
    </p:spTree>
    <p:extLst>
      <p:ext uri="{BB962C8B-B14F-4D97-AF65-F5344CB8AC3E}">
        <p14:creationId xmlns:p14="http://schemas.microsoft.com/office/powerpoint/2010/main" val="350771165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1351934" y="1813776"/>
            <a:ext cx="9783097" cy="4165756"/>
          </a:xfrm>
          <a:prstGeom prst="rect">
            <a:avLst/>
          </a:prstGeom>
        </p:spPr>
        <p:txBody>
          <a:bodyPr wrap="square">
            <a:spAutoFit/>
          </a:bodyPr>
          <a:lstStyle/>
          <a:p>
            <a:pPr marL="228600" indent="-228600" algn="just">
              <a:lnSpc>
                <a:spcPct val="115000"/>
              </a:lnSpc>
              <a:spcBef>
                <a:spcPts val="1800"/>
              </a:spcBef>
              <a:spcAft>
                <a:spcPts val="1200"/>
              </a:spcAft>
              <a:tabLst>
                <a:tab pos="3493135" algn="l"/>
              </a:tabLst>
            </a:pPr>
            <a:r>
              <a:rPr lang="es-ES_tradnl" b="1" cap="small" dirty="0">
                <a:latin typeface="Montserrat Medium" panose="00000600000000000000" pitchFamily="2" charset="0"/>
                <a:cs typeface="Times New Roman" panose="02020603050405020304" pitchFamily="18" charset="0"/>
              </a:rPr>
              <a:t>Hoja 5 de 8</a:t>
            </a:r>
            <a:endParaRPr lang="es-MX" sz="1200" b="1" i="1" cap="small" dirty="0">
              <a:latin typeface="Arial" panose="020B0604020202020204" pitchFamily="34" charset="0"/>
              <a:cs typeface="Times New Roman" panose="02020603050405020304" pitchFamily="18" charset="0"/>
            </a:endParaRPr>
          </a:p>
          <a:p>
            <a:pPr algn="just">
              <a:spcAft>
                <a:spcPts val="0"/>
              </a:spcAft>
              <a:tabLst>
                <a:tab pos="2857500" algn="l"/>
                <a:tab pos="8229600" algn="l"/>
              </a:tabLst>
            </a:pPr>
            <a:endParaRPr lang="es-MX" u="sng"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endParaRPr>
          </a:p>
          <a:p>
            <a:pPr algn="just">
              <a:spcAft>
                <a:spcPts val="0"/>
              </a:spcAft>
              <a:tabLst>
                <a:tab pos="2857500" algn="l"/>
                <a:tab pos="8229600" algn="l"/>
              </a:tabLst>
            </a:pPr>
            <a:r>
              <a:rPr lang="es-MX" u="sng"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Salud </a:t>
            </a:r>
            <a:r>
              <a:rPr lang="es-MX" u="sng" dirty="0">
                <a:solidFill>
                  <a:srgbClr val="000000"/>
                </a:solidFill>
                <a:latin typeface="Montserrat" panose="00000500000000000000" pitchFamily="2" charset="0"/>
                <a:ea typeface="Times New Roman" panose="02020603050405020304" pitchFamily="18" charset="0"/>
                <a:cs typeface="Arial" panose="020B0604020202020204" pitchFamily="34" charset="0"/>
              </a:rPr>
              <a:t>Sexual y Reproductiva para Adolescentes (SSRA)</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2857500" algn="l"/>
                <a:tab pos="8229600" algn="l"/>
              </a:tabLst>
            </a:pP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La fuente de información para el llenado de esta sección, es el formato SINBA-SIS-SSRA, Salud Sexual y Reproductiva para Adolescentes (SSRA). Cédula de Registro en Servicios Amigables. Para tal efecto, siga las siguientes indicaciones:</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450215" algn="l"/>
                <a:tab pos="8229600" algn="l"/>
              </a:tabLst>
            </a:pPr>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Tipo de consultas y atenciones:</a:t>
            </a: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 Transcriba los valores registrados en la columna </a:t>
            </a:r>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TOTAL </a:t>
            </a: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del apartado de Tipo de consulta y/o atención de la Sección II,</a:t>
            </a:r>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de acuerdo con las siguientes categorías: Prevención y atención de ITS, Atención del embarazo, así como Otro tipo de atención.</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marL="342900" lvl="0" indent="-342900" algn="just">
              <a:spcAft>
                <a:spcPts val="0"/>
              </a:spcAft>
              <a:buFont typeface="Wingdings" panose="05000000000000000000" pitchFamily="2" charset="2"/>
              <a:buChar char=""/>
              <a:tabLst>
                <a:tab pos="450215" algn="l"/>
                <a:tab pos="8229600" algn="l"/>
              </a:tabLst>
            </a:pPr>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Promotores y/o Brigadistas juveniles</a:t>
            </a: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 Transcriba los valores registrados en la Sección IV, conforme a la siguiente desagregación: Nuevos (Durante el mes), Activos (Al final del mes), Capacitados (Durante el mes) e intervenciones realizadas en el mes </a:t>
            </a:r>
            <a:r>
              <a:rPr lang="es-MX"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y Adolescentes Promotores Registrados en el mes.</a:t>
            </a:r>
            <a:endParaRPr lang="es-MX" dirty="0">
              <a:effectLst/>
              <a:latin typeface="Montserrat" panose="00000500000000000000" pitchFamily="2" charset="0"/>
              <a:ea typeface="Times New Roman" panose="02020603050405020304" pitchFamily="18" charset="0"/>
              <a:cs typeface="Times New Roman" panose="02020603050405020304" pitchFamily="18" charset="0"/>
            </a:endParaRPr>
          </a:p>
        </p:txBody>
      </p:sp>
      <p:sp>
        <p:nvSpPr>
          <p:cNvPr id="6" name="Título 1">
            <a:extLst>
              <a:ext uri="{FF2B5EF4-FFF2-40B4-BE49-F238E27FC236}">
                <a16:creationId xmlns:a16="http://schemas.microsoft.com/office/drawing/2014/main" id="{29FCE891-2873-1849-A37C-A2CF6D30A712}"/>
              </a:ext>
            </a:extLst>
          </p:cNvPr>
          <p:cNvSpPr txBox="1">
            <a:spLocks/>
          </p:cNvSpPr>
          <p:nvPr/>
        </p:nvSpPr>
        <p:spPr>
          <a:xfrm>
            <a:off x="381000" y="18484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a:t>
            </a:r>
          </a:p>
          <a:p>
            <a:r>
              <a:rPr lang="es-ES" sz="3200" dirty="0" smtClean="0"/>
              <a:t>SSRA</a:t>
            </a:r>
            <a:endParaRPr lang="es-MX" sz="3200" dirty="0"/>
          </a:p>
        </p:txBody>
      </p:sp>
    </p:spTree>
    <p:extLst>
      <p:ext uri="{BB962C8B-B14F-4D97-AF65-F5344CB8AC3E}">
        <p14:creationId xmlns:p14="http://schemas.microsoft.com/office/powerpoint/2010/main" val="2818312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18484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Informe Mensual de UM</a:t>
            </a:r>
          </a:p>
          <a:p>
            <a:r>
              <a:rPr lang="es-ES" sz="3200" dirty="0" smtClean="0"/>
              <a:t>Complemento Sección I</a:t>
            </a:r>
            <a:endParaRPr lang="es-MX" sz="3200" dirty="0"/>
          </a:p>
        </p:txBody>
      </p:sp>
      <p:pic>
        <p:nvPicPr>
          <p:cNvPr id="5" name="Imagen 4"/>
          <p:cNvPicPr>
            <a:picLocks noChangeAspect="1"/>
          </p:cNvPicPr>
          <p:nvPr/>
        </p:nvPicPr>
        <p:blipFill>
          <a:blip r:embed="rId2"/>
          <a:stretch>
            <a:fillRect/>
          </a:stretch>
        </p:blipFill>
        <p:spPr>
          <a:xfrm>
            <a:off x="1318135" y="1888715"/>
            <a:ext cx="8556971" cy="775296"/>
          </a:xfrm>
          <a:prstGeom prst="rect">
            <a:avLst/>
          </a:prstGeom>
        </p:spPr>
      </p:pic>
      <p:pic>
        <p:nvPicPr>
          <p:cNvPr id="6" name="Imagen 5"/>
          <p:cNvPicPr>
            <a:picLocks noChangeAspect="1"/>
          </p:cNvPicPr>
          <p:nvPr/>
        </p:nvPicPr>
        <p:blipFill>
          <a:blip r:embed="rId3"/>
          <a:stretch>
            <a:fillRect/>
          </a:stretch>
        </p:blipFill>
        <p:spPr>
          <a:xfrm>
            <a:off x="1318136" y="3357718"/>
            <a:ext cx="8556972" cy="2526891"/>
          </a:xfrm>
          <a:prstGeom prst="rect">
            <a:avLst/>
          </a:prstGeom>
        </p:spPr>
      </p:pic>
    </p:spTree>
    <p:extLst>
      <p:ext uri="{BB962C8B-B14F-4D97-AF65-F5344CB8AC3E}">
        <p14:creationId xmlns:p14="http://schemas.microsoft.com/office/powerpoint/2010/main" val="159743023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346097"/>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Informe Mensual de UM, Salud bucal extramuros</a:t>
            </a:r>
            <a:endParaRPr lang="es-MX" sz="3200" dirty="0"/>
          </a:p>
        </p:txBody>
      </p:sp>
      <p:pic>
        <p:nvPicPr>
          <p:cNvPr id="2" name="Imagen 1"/>
          <p:cNvPicPr>
            <a:picLocks noChangeAspect="1"/>
          </p:cNvPicPr>
          <p:nvPr/>
        </p:nvPicPr>
        <p:blipFill>
          <a:blip r:embed="rId2"/>
          <a:stretch>
            <a:fillRect/>
          </a:stretch>
        </p:blipFill>
        <p:spPr>
          <a:xfrm>
            <a:off x="770910" y="979466"/>
            <a:ext cx="5429250" cy="5657850"/>
          </a:xfrm>
          <a:prstGeom prst="rect">
            <a:avLst/>
          </a:prstGeom>
        </p:spPr>
      </p:pic>
      <p:pic>
        <p:nvPicPr>
          <p:cNvPr id="3" name="Imagen 2"/>
          <p:cNvPicPr>
            <a:picLocks noChangeAspect="1"/>
          </p:cNvPicPr>
          <p:nvPr/>
        </p:nvPicPr>
        <p:blipFill>
          <a:blip r:embed="rId3"/>
          <a:stretch>
            <a:fillRect/>
          </a:stretch>
        </p:blipFill>
        <p:spPr>
          <a:xfrm>
            <a:off x="6478126" y="979466"/>
            <a:ext cx="5541194" cy="5657850"/>
          </a:xfrm>
          <a:prstGeom prst="rect">
            <a:avLst/>
          </a:prstGeom>
          <a:solidFill>
            <a:schemeClr val="bg1"/>
          </a:solidFill>
        </p:spPr>
      </p:pic>
    </p:spTree>
    <p:extLst>
      <p:ext uri="{BB962C8B-B14F-4D97-AF65-F5344CB8AC3E}">
        <p14:creationId xmlns:p14="http://schemas.microsoft.com/office/powerpoint/2010/main" val="38899963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36756" y="-124877"/>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Informe Mensual de UM, Madres capacitadas</a:t>
            </a:r>
            <a:endParaRPr lang="es-MX" sz="3200" dirty="0"/>
          </a:p>
        </p:txBody>
      </p:sp>
      <p:pic>
        <p:nvPicPr>
          <p:cNvPr id="5" name="Imagen 4"/>
          <p:cNvPicPr>
            <a:picLocks noChangeAspect="1"/>
          </p:cNvPicPr>
          <p:nvPr/>
        </p:nvPicPr>
        <p:blipFill>
          <a:blip r:embed="rId2"/>
          <a:stretch>
            <a:fillRect/>
          </a:stretch>
        </p:blipFill>
        <p:spPr>
          <a:xfrm>
            <a:off x="573261" y="1414309"/>
            <a:ext cx="9971836" cy="4173516"/>
          </a:xfrm>
          <a:prstGeom prst="rect">
            <a:avLst/>
          </a:prstGeom>
        </p:spPr>
      </p:pic>
      <p:sp>
        <p:nvSpPr>
          <p:cNvPr id="6" name="Marcador de contenido 2"/>
          <p:cNvSpPr txBox="1">
            <a:spLocks/>
          </p:cNvSpPr>
          <p:nvPr/>
        </p:nvSpPr>
        <p:spPr>
          <a:xfrm>
            <a:off x="265471" y="6022668"/>
            <a:ext cx="11687933" cy="647030"/>
          </a:xfrm>
          <a:prstGeom prst="rect">
            <a:avLst/>
          </a:prstGeom>
          <a:solidFill>
            <a:schemeClr val="bg1"/>
          </a:solidFill>
        </p:spPr>
        <p:txBody>
          <a:bodyP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MX" sz="2000" b="1" dirty="0" smtClean="0">
                <a:solidFill>
                  <a:schemeClr val="accent6">
                    <a:lumMod val="50000"/>
                  </a:schemeClr>
                </a:solidFill>
                <a:latin typeface="Montserrat" panose="00000500000000000000" pitchFamily="2" charset="0"/>
              </a:rPr>
              <a:t>Sin cambio en el </a:t>
            </a:r>
            <a:r>
              <a:rPr lang="es-MX" sz="2000" b="1" dirty="0">
                <a:solidFill>
                  <a:schemeClr val="accent6">
                    <a:lumMod val="50000"/>
                  </a:schemeClr>
                </a:solidFill>
                <a:latin typeface="Montserrat" panose="00000500000000000000" pitchFamily="2" charset="0"/>
              </a:rPr>
              <a:t>formato primario SINBA-SIS-29-P, “Programa Salud de la infancia: Registro de capacitación de madres</a:t>
            </a:r>
            <a:r>
              <a:rPr lang="es-MX" sz="2000" b="1" dirty="0" smtClean="0">
                <a:solidFill>
                  <a:schemeClr val="accent6">
                    <a:lumMod val="50000"/>
                  </a:schemeClr>
                </a:solidFill>
                <a:latin typeface="Montserrat" panose="00000500000000000000" pitchFamily="2" charset="0"/>
              </a:rPr>
              <a:t>”, se desagrega el Tipo de asistencia en el Informe</a:t>
            </a:r>
            <a:endParaRPr lang="es-MX" sz="2000" b="1" dirty="0">
              <a:solidFill>
                <a:schemeClr val="accent6">
                  <a:lumMod val="50000"/>
                </a:schemeClr>
              </a:solidFill>
              <a:latin typeface="Montserrat" panose="00000500000000000000" pitchFamily="2" charset="0"/>
            </a:endParaRPr>
          </a:p>
        </p:txBody>
      </p:sp>
    </p:spTree>
    <p:extLst>
      <p:ext uri="{BB962C8B-B14F-4D97-AF65-F5344CB8AC3E}">
        <p14:creationId xmlns:p14="http://schemas.microsoft.com/office/powerpoint/2010/main" val="2280289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36756" y="-124877"/>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Informe Mensual de UM, Registros propios</a:t>
            </a:r>
            <a:endParaRPr lang="es-MX" sz="3200" dirty="0"/>
          </a:p>
        </p:txBody>
      </p:sp>
      <p:pic>
        <p:nvPicPr>
          <p:cNvPr id="2" name="Imagen 1"/>
          <p:cNvPicPr>
            <a:picLocks noChangeAspect="1"/>
          </p:cNvPicPr>
          <p:nvPr/>
        </p:nvPicPr>
        <p:blipFill>
          <a:blip r:embed="rId2"/>
          <a:stretch>
            <a:fillRect/>
          </a:stretch>
        </p:blipFill>
        <p:spPr>
          <a:xfrm>
            <a:off x="513736" y="1014403"/>
            <a:ext cx="9633154" cy="2728930"/>
          </a:xfrm>
          <a:prstGeom prst="rect">
            <a:avLst/>
          </a:prstGeom>
        </p:spPr>
      </p:pic>
      <p:pic>
        <p:nvPicPr>
          <p:cNvPr id="3" name="Imagen 2"/>
          <p:cNvPicPr>
            <a:picLocks noChangeAspect="1"/>
          </p:cNvPicPr>
          <p:nvPr/>
        </p:nvPicPr>
        <p:blipFill>
          <a:blip r:embed="rId3"/>
          <a:stretch>
            <a:fillRect/>
          </a:stretch>
        </p:blipFill>
        <p:spPr>
          <a:xfrm>
            <a:off x="528485" y="4041059"/>
            <a:ext cx="9810134" cy="2654710"/>
          </a:xfrm>
          <a:prstGeom prst="rect">
            <a:avLst/>
          </a:prstGeom>
        </p:spPr>
      </p:pic>
    </p:spTree>
    <p:extLst>
      <p:ext uri="{BB962C8B-B14F-4D97-AF65-F5344CB8AC3E}">
        <p14:creationId xmlns:p14="http://schemas.microsoft.com/office/powerpoint/2010/main" val="241106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124022"/>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Trabajo Social y GAM, SINBA-SIS-05-P</a:t>
            </a:r>
          </a:p>
          <a:p>
            <a:r>
              <a:rPr lang="es-ES" sz="2400" dirty="0" smtClean="0">
                <a:solidFill>
                  <a:srgbClr val="245C4F"/>
                </a:solidFill>
              </a:rPr>
              <a:t>Reverso</a:t>
            </a:r>
          </a:p>
          <a:p>
            <a:endParaRPr lang="es-ES" sz="2400" dirty="0"/>
          </a:p>
          <a:p>
            <a:endParaRPr lang="es-ES" sz="2400" dirty="0" smtClean="0"/>
          </a:p>
        </p:txBody>
      </p:sp>
      <p:pic>
        <p:nvPicPr>
          <p:cNvPr id="3" name="Imagen 2"/>
          <p:cNvPicPr>
            <a:picLocks noChangeAspect="1"/>
          </p:cNvPicPr>
          <p:nvPr/>
        </p:nvPicPr>
        <p:blipFill>
          <a:blip r:embed="rId2"/>
          <a:stretch>
            <a:fillRect/>
          </a:stretch>
        </p:blipFill>
        <p:spPr>
          <a:xfrm>
            <a:off x="1974918" y="435428"/>
            <a:ext cx="8895818" cy="6422571"/>
          </a:xfrm>
          <a:prstGeom prst="rect">
            <a:avLst/>
          </a:prstGeom>
          <a:solidFill>
            <a:schemeClr val="bg1"/>
          </a:solidFill>
        </p:spPr>
      </p:pic>
      <p:sp>
        <p:nvSpPr>
          <p:cNvPr id="4" name="Rectángulo 3"/>
          <p:cNvSpPr/>
          <p:nvPr/>
        </p:nvSpPr>
        <p:spPr>
          <a:xfrm>
            <a:off x="6313714" y="5878067"/>
            <a:ext cx="4219299" cy="461665"/>
          </a:xfrm>
          <a:prstGeom prst="rect">
            <a:avLst/>
          </a:prstGeom>
        </p:spPr>
        <p:txBody>
          <a:bodyPr wrap="square">
            <a:spAutoFit/>
          </a:bodyPr>
          <a:lstStyle/>
          <a:p>
            <a:pPr algn="r"/>
            <a:r>
              <a:rPr lang="es-ES" sz="2400" dirty="0">
                <a:solidFill>
                  <a:srgbClr val="A42145"/>
                </a:solidFill>
                <a:latin typeface="Montserrat SemiBold" panose="00000700000000000000" pitchFamily="2" charset="0"/>
                <a:ea typeface="+mj-ea"/>
                <a:cs typeface="+mj-cs"/>
              </a:rPr>
              <a:t>30 de marzo de </a:t>
            </a:r>
            <a:r>
              <a:rPr lang="es-ES" sz="2400" dirty="0" smtClean="0">
                <a:solidFill>
                  <a:srgbClr val="A42145"/>
                </a:solidFill>
                <a:latin typeface="Montserrat SemiBold" panose="00000700000000000000" pitchFamily="2" charset="0"/>
                <a:ea typeface="+mj-ea"/>
                <a:cs typeface="+mj-cs"/>
              </a:rPr>
              <a:t>2021</a:t>
            </a:r>
            <a:endParaRPr lang="es-ES" sz="2400" dirty="0">
              <a:solidFill>
                <a:srgbClr val="A42145"/>
              </a:solidFill>
              <a:latin typeface="Montserrat SemiBold" panose="00000700000000000000" pitchFamily="2" charset="0"/>
              <a:ea typeface="+mj-ea"/>
              <a:cs typeface="+mj-cs"/>
            </a:endParaRPr>
          </a:p>
        </p:txBody>
      </p:sp>
    </p:spTree>
    <p:extLst>
      <p:ext uri="{BB962C8B-B14F-4D97-AF65-F5344CB8AC3E}">
        <p14:creationId xmlns:p14="http://schemas.microsoft.com/office/powerpoint/2010/main" val="15103594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36756" y="-228113"/>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Informe Mensual de UM, Registros propios</a:t>
            </a:r>
            <a:endParaRPr lang="es-MX" sz="3200" dirty="0"/>
          </a:p>
        </p:txBody>
      </p:sp>
      <p:pic>
        <p:nvPicPr>
          <p:cNvPr id="5" name="Imagen 4"/>
          <p:cNvPicPr>
            <a:picLocks noChangeAspect="1"/>
          </p:cNvPicPr>
          <p:nvPr/>
        </p:nvPicPr>
        <p:blipFill>
          <a:blip r:embed="rId2"/>
          <a:stretch>
            <a:fillRect/>
          </a:stretch>
        </p:blipFill>
        <p:spPr>
          <a:xfrm>
            <a:off x="206472" y="654154"/>
            <a:ext cx="7543800" cy="5962650"/>
          </a:xfrm>
          <a:prstGeom prst="rect">
            <a:avLst/>
          </a:prstGeom>
        </p:spPr>
      </p:pic>
      <p:pic>
        <p:nvPicPr>
          <p:cNvPr id="6" name="Imagen 5"/>
          <p:cNvPicPr>
            <a:picLocks noChangeAspect="1"/>
          </p:cNvPicPr>
          <p:nvPr/>
        </p:nvPicPr>
        <p:blipFill>
          <a:blip r:embed="rId3"/>
          <a:stretch>
            <a:fillRect/>
          </a:stretch>
        </p:blipFill>
        <p:spPr>
          <a:xfrm>
            <a:off x="7880556" y="619054"/>
            <a:ext cx="4140000" cy="6150833"/>
          </a:xfrm>
          <a:prstGeom prst="rect">
            <a:avLst/>
          </a:prstGeom>
          <a:solidFill>
            <a:schemeClr val="bg1"/>
          </a:solidFill>
        </p:spPr>
      </p:pic>
      <p:sp>
        <p:nvSpPr>
          <p:cNvPr id="7" name="Marcador de contenido 2"/>
          <p:cNvSpPr txBox="1">
            <a:spLocks/>
          </p:cNvSpPr>
          <p:nvPr/>
        </p:nvSpPr>
        <p:spPr>
          <a:xfrm>
            <a:off x="15979" y="6612603"/>
            <a:ext cx="7848000" cy="274893"/>
          </a:xfrm>
          <a:prstGeom prst="rect">
            <a:avLst/>
          </a:prstGeom>
          <a:noFill/>
        </p:spPr>
        <p:txBody>
          <a:bodyP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s-MX" sz="1400" b="1" dirty="0">
                <a:solidFill>
                  <a:schemeClr val="accent6">
                    <a:lumMod val="50000"/>
                  </a:schemeClr>
                </a:solidFill>
                <a:latin typeface="Montserrat" panose="00000500000000000000" pitchFamily="2" charset="0"/>
              </a:rPr>
              <a:t>FICHA INDIVIDUAL DE PROFILAXIS ANTIRRÁBICA HUMANA</a:t>
            </a:r>
          </a:p>
        </p:txBody>
      </p:sp>
    </p:spTree>
    <p:extLst>
      <p:ext uri="{BB962C8B-B14F-4D97-AF65-F5344CB8AC3E}">
        <p14:creationId xmlns:p14="http://schemas.microsoft.com/office/powerpoint/2010/main" val="39729306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36756" y="52099"/>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Informe Mensual de UM</a:t>
            </a:r>
          </a:p>
          <a:p>
            <a:r>
              <a:rPr lang="es-ES" sz="3200" dirty="0" smtClean="0"/>
              <a:t>Registros propios</a:t>
            </a:r>
            <a:endParaRPr lang="es-MX" sz="3200" dirty="0"/>
          </a:p>
        </p:txBody>
      </p:sp>
      <p:pic>
        <p:nvPicPr>
          <p:cNvPr id="2" name="Imagen 1"/>
          <p:cNvPicPr>
            <a:picLocks noChangeAspect="1"/>
          </p:cNvPicPr>
          <p:nvPr/>
        </p:nvPicPr>
        <p:blipFill>
          <a:blip r:embed="rId2"/>
          <a:stretch>
            <a:fillRect/>
          </a:stretch>
        </p:blipFill>
        <p:spPr>
          <a:xfrm>
            <a:off x="0" y="2691932"/>
            <a:ext cx="8494127" cy="2039166"/>
          </a:xfrm>
          <a:prstGeom prst="rect">
            <a:avLst/>
          </a:prstGeom>
        </p:spPr>
      </p:pic>
      <p:pic>
        <p:nvPicPr>
          <p:cNvPr id="6" name="Imagen 5"/>
          <p:cNvPicPr>
            <a:picLocks noChangeAspect="1"/>
          </p:cNvPicPr>
          <p:nvPr/>
        </p:nvPicPr>
        <p:blipFill>
          <a:blip r:embed="rId3"/>
          <a:stretch>
            <a:fillRect/>
          </a:stretch>
        </p:blipFill>
        <p:spPr>
          <a:xfrm>
            <a:off x="0" y="2337971"/>
            <a:ext cx="8496000" cy="328097"/>
          </a:xfrm>
          <a:prstGeom prst="rect">
            <a:avLst/>
          </a:prstGeom>
        </p:spPr>
      </p:pic>
      <p:pic>
        <p:nvPicPr>
          <p:cNvPr id="8" name="Imagen 7"/>
          <p:cNvPicPr>
            <a:picLocks noChangeAspect="1"/>
          </p:cNvPicPr>
          <p:nvPr/>
        </p:nvPicPr>
        <p:blipFill>
          <a:blip r:embed="rId4"/>
          <a:stretch>
            <a:fillRect/>
          </a:stretch>
        </p:blipFill>
        <p:spPr>
          <a:xfrm>
            <a:off x="7152000" y="174369"/>
            <a:ext cx="4968000" cy="6932863"/>
          </a:xfrm>
          <a:prstGeom prst="rect">
            <a:avLst/>
          </a:prstGeom>
          <a:solidFill>
            <a:schemeClr val="bg1"/>
          </a:solidFill>
        </p:spPr>
      </p:pic>
      <p:sp>
        <p:nvSpPr>
          <p:cNvPr id="9" name="Marcador de contenido 2"/>
          <p:cNvSpPr txBox="1">
            <a:spLocks/>
          </p:cNvSpPr>
          <p:nvPr/>
        </p:nvSpPr>
        <p:spPr>
          <a:xfrm>
            <a:off x="15979" y="5329495"/>
            <a:ext cx="6984000" cy="274893"/>
          </a:xfrm>
          <a:prstGeom prst="rect">
            <a:avLst/>
          </a:prstGeom>
          <a:noFill/>
        </p:spPr>
        <p:txBody>
          <a:bodyPr>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s-MX" sz="1400" b="1" dirty="0">
                <a:solidFill>
                  <a:schemeClr val="accent6">
                    <a:lumMod val="50000"/>
                  </a:schemeClr>
                </a:solidFill>
                <a:latin typeface="Montserrat" panose="00000500000000000000" pitchFamily="2" charset="0"/>
              </a:rPr>
              <a:t>FICHA DE ATENCIÓN AL PACIENTE CON FIEBRE MANCHADA DE LAS MONTAÑAS ROCOSAS U OTRAS RICKETTSIOSIS</a:t>
            </a:r>
          </a:p>
        </p:txBody>
      </p:sp>
    </p:spTree>
    <p:extLst>
      <p:ext uri="{BB962C8B-B14F-4D97-AF65-F5344CB8AC3E}">
        <p14:creationId xmlns:p14="http://schemas.microsoft.com/office/powerpoint/2010/main" val="36068126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MX" dirty="0" smtClean="0">
                <a:solidFill>
                  <a:srgbClr val="204C2E"/>
                </a:solidFill>
                <a:latin typeface="Montserrat Black" panose="00000A00000000000000" pitchFamily="2" charset="0"/>
              </a:rPr>
              <a:t>Sin cambios</a:t>
            </a:r>
            <a:endParaRPr lang="es-MX" dirty="0">
              <a:solidFill>
                <a:srgbClr val="204C2E"/>
              </a:solidFill>
              <a:latin typeface="Montserrat Black" panose="00000A00000000000000" pitchFamily="2" charset="0"/>
            </a:endParaRPr>
          </a:p>
        </p:txBody>
      </p:sp>
      <p:sp>
        <p:nvSpPr>
          <p:cNvPr id="4" name="Título 1">
            <a:extLst>
              <a:ext uri="{FF2B5EF4-FFF2-40B4-BE49-F238E27FC236}">
                <a16:creationId xmlns:a16="http://schemas.microsoft.com/office/drawing/2014/main" id="{29FCE891-2873-1849-A37C-A2CF6D30A712}"/>
              </a:ext>
            </a:extLst>
          </p:cNvPr>
          <p:cNvSpPr txBox="1">
            <a:spLocks/>
          </p:cNvSpPr>
          <p:nvPr/>
        </p:nvSpPr>
        <p:spPr>
          <a:xfrm>
            <a:off x="219290" y="-73742"/>
            <a:ext cx="11092723"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800" dirty="0" smtClean="0"/>
              <a:t>Aplicación de biológicos y Antiinfluenza estacional</a:t>
            </a:r>
            <a:endParaRPr lang="es-ES" sz="2800" dirty="0"/>
          </a:p>
        </p:txBody>
      </p:sp>
    </p:spTree>
    <p:extLst>
      <p:ext uri="{BB962C8B-B14F-4D97-AF65-F5344CB8AC3E}">
        <p14:creationId xmlns:p14="http://schemas.microsoft.com/office/powerpoint/2010/main" val="370553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28107"/>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Concentración en Informe de UM</a:t>
            </a:r>
            <a:endParaRPr lang="es-MX" dirty="0"/>
          </a:p>
        </p:txBody>
      </p:sp>
      <p:pic>
        <p:nvPicPr>
          <p:cNvPr id="3" name="Imagen 2"/>
          <p:cNvPicPr>
            <a:picLocks noChangeAspect="1"/>
          </p:cNvPicPr>
          <p:nvPr/>
        </p:nvPicPr>
        <p:blipFill>
          <a:blip r:embed="rId2"/>
          <a:stretch>
            <a:fillRect/>
          </a:stretch>
        </p:blipFill>
        <p:spPr>
          <a:xfrm>
            <a:off x="2336622" y="2813503"/>
            <a:ext cx="7306664" cy="4044497"/>
          </a:xfrm>
          <a:prstGeom prst="rect">
            <a:avLst/>
          </a:prstGeom>
        </p:spPr>
      </p:pic>
      <p:pic>
        <p:nvPicPr>
          <p:cNvPr id="8" name="Imagen 7"/>
          <p:cNvPicPr>
            <a:picLocks noChangeAspect="1"/>
          </p:cNvPicPr>
          <p:nvPr/>
        </p:nvPicPr>
        <p:blipFill>
          <a:blip r:embed="rId3"/>
          <a:stretch>
            <a:fillRect/>
          </a:stretch>
        </p:blipFill>
        <p:spPr>
          <a:xfrm>
            <a:off x="2855324" y="857380"/>
            <a:ext cx="6409972" cy="1784219"/>
          </a:xfrm>
          <a:prstGeom prst="rect">
            <a:avLst/>
          </a:prstGeom>
        </p:spPr>
      </p:pic>
      <p:sp>
        <p:nvSpPr>
          <p:cNvPr id="9" name="Rectángulo 8"/>
          <p:cNvSpPr/>
          <p:nvPr/>
        </p:nvSpPr>
        <p:spPr>
          <a:xfrm>
            <a:off x="5844575" y="4212555"/>
            <a:ext cx="3798711" cy="2057616"/>
          </a:xfrm>
          <a:prstGeom prst="rect">
            <a:avLst/>
          </a:prstGeom>
          <a:solidFill>
            <a:srgbClr val="FFFF00">
              <a:alpha val="26000"/>
            </a:srgbClr>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4556963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28107"/>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de UM GAM-EC</a:t>
            </a:r>
            <a:endParaRPr lang="es-MX" sz="3200" dirty="0"/>
          </a:p>
        </p:txBody>
      </p:sp>
      <p:pic>
        <p:nvPicPr>
          <p:cNvPr id="5" name="Imagen 4"/>
          <p:cNvPicPr>
            <a:picLocks noChangeAspect="1"/>
          </p:cNvPicPr>
          <p:nvPr/>
        </p:nvPicPr>
        <p:blipFill>
          <a:blip r:embed="rId2"/>
          <a:stretch>
            <a:fillRect/>
          </a:stretch>
        </p:blipFill>
        <p:spPr>
          <a:xfrm>
            <a:off x="27037" y="794080"/>
            <a:ext cx="4167817" cy="5813198"/>
          </a:xfrm>
          <a:prstGeom prst="rect">
            <a:avLst/>
          </a:prstGeom>
          <a:solidFill>
            <a:schemeClr val="bg1"/>
          </a:solidFill>
        </p:spPr>
      </p:pic>
      <p:sp>
        <p:nvSpPr>
          <p:cNvPr id="6" name="Flecha a la derecha con bandas 5"/>
          <p:cNvSpPr/>
          <p:nvPr/>
        </p:nvSpPr>
        <p:spPr>
          <a:xfrm>
            <a:off x="4232786" y="2566223"/>
            <a:ext cx="648930" cy="2286000"/>
          </a:xfrm>
          <a:prstGeom prst="stripedRightArrow">
            <a:avLst>
              <a:gd name="adj1" fmla="val 50000"/>
              <a:gd name="adj2" fmla="val 63636"/>
            </a:avLst>
          </a:prstGeom>
          <a:solidFill>
            <a:srgbClr val="245C4F"/>
          </a:solidFill>
          <a:ln>
            <a:solidFill>
              <a:srgbClr val="245C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 name="Imagen 9"/>
          <p:cNvPicPr>
            <a:picLocks noChangeAspect="1"/>
          </p:cNvPicPr>
          <p:nvPr/>
        </p:nvPicPr>
        <p:blipFill>
          <a:blip r:embed="rId3"/>
          <a:stretch>
            <a:fillRect/>
          </a:stretch>
        </p:blipFill>
        <p:spPr>
          <a:xfrm>
            <a:off x="9117229" y="2810796"/>
            <a:ext cx="3015780" cy="1761204"/>
          </a:xfrm>
          <a:prstGeom prst="rect">
            <a:avLst/>
          </a:prstGeom>
          <a:solidFill>
            <a:schemeClr val="bg1"/>
          </a:solidFill>
        </p:spPr>
      </p:pic>
      <p:pic>
        <p:nvPicPr>
          <p:cNvPr id="2" name="Imagen 1"/>
          <p:cNvPicPr>
            <a:picLocks noChangeAspect="1"/>
          </p:cNvPicPr>
          <p:nvPr/>
        </p:nvPicPr>
        <p:blipFill>
          <a:blip r:embed="rId4"/>
          <a:stretch>
            <a:fillRect/>
          </a:stretch>
        </p:blipFill>
        <p:spPr>
          <a:xfrm>
            <a:off x="4955456" y="684874"/>
            <a:ext cx="4034236" cy="6099380"/>
          </a:xfrm>
          <a:prstGeom prst="rect">
            <a:avLst/>
          </a:prstGeom>
        </p:spPr>
      </p:pic>
      <p:sp>
        <p:nvSpPr>
          <p:cNvPr id="7" name="Rectángulo 6"/>
          <p:cNvSpPr/>
          <p:nvPr/>
        </p:nvSpPr>
        <p:spPr>
          <a:xfrm>
            <a:off x="7972701" y="5484981"/>
            <a:ext cx="4219299" cy="461665"/>
          </a:xfrm>
          <a:prstGeom prst="rect">
            <a:avLst/>
          </a:prstGeom>
        </p:spPr>
        <p:txBody>
          <a:bodyPr wrap="square">
            <a:spAutoFit/>
          </a:bodyPr>
          <a:lstStyle/>
          <a:p>
            <a:pPr algn="r"/>
            <a:r>
              <a:rPr lang="es-ES" sz="2400" dirty="0" smtClean="0">
                <a:solidFill>
                  <a:srgbClr val="A42145"/>
                </a:solidFill>
                <a:latin typeface="Montserrat SemiBold" panose="00000700000000000000" pitchFamily="2" charset="0"/>
                <a:ea typeface="+mj-ea"/>
                <a:cs typeface="+mj-cs"/>
              </a:rPr>
              <a:t>03 </a:t>
            </a:r>
            <a:r>
              <a:rPr lang="es-ES" sz="2400" dirty="0">
                <a:solidFill>
                  <a:srgbClr val="A42145"/>
                </a:solidFill>
                <a:latin typeface="Montserrat SemiBold" panose="00000700000000000000" pitchFamily="2" charset="0"/>
                <a:ea typeface="+mj-ea"/>
                <a:cs typeface="+mj-cs"/>
              </a:rPr>
              <a:t>de </a:t>
            </a:r>
            <a:r>
              <a:rPr lang="es-ES" sz="2400" dirty="0" smtClean="0">
                <a:solidFill>
                  <a:srgbClr val="A42145"/>
                </a:solidFill>
                <a:latin typeface="Montserrat SemiBold" panose="00000700000000000000" pitchFamily="2" charset="0"/>
                <a:ea typeface="+mj-ea"/>
                <a:cs typeface="+mj-cs"/>
              </a:rPr>
              <a:t>abril </a:t>
            </a:r>
            <a:r>
              <a:rPr lang="es-ES" sz="2400" dirty="0">
                <a:solidFill>
                  <a:srgbClr val="A42145"/>
                </a:solidFill>
                <a:latin typeface="Montserrat SemiBold" panose="00000700000000000000" pitchFamily="2" charset="0"/>
                <a:ea typeface="+mj-ea"/>
                <a:cs typeface="+mj-cs"/>
              </a:rPr>
              <a:t>de </a:t>
            </a:r>
            <a:r>
              <a:rPr lang="es-ES" sz="2400" dirty="0" smtClean="0">
                <a:solidFill>
                  <a:srgbClr val="A42145"/>
                </a:solidFill>
                <a:latin typeface="Montserrat SemiBold" panose="00000700000000000000" pitchFamily="2" charset="0"/>
                <a:ea typeface="+mj-ea"/>
                <a:cs typeface="+mj-cs"/>
              </a:rPr>
              <a:t>2021</a:t>
            </a:r>
            <a:endParaRPr lang="es-ES" sz="2400" dirty="0">
              <a:solidFill>
                <a:srgbClr val="A42145"/>
              </a:solidFill>
              <a:latin typeface="Montserrat SemiBold" panose="00000700000000000000" pitchFamily="2" charset="0"/>
              <a:ea typeface="+mj-ea"/>
              <a:cs typeface="+mj-cs"/>
            </a:endParaRPr>
          </a:p>
        </p:txBody>
      </p:sp>
    </p:spTree>
    <p:extLst>
      <p:ext uri="{BB962C8B-B14F-4D97-AF65-F5344CB8AC3E}">
        <p14:creationId xmlns:p14="http://schemas.microsoft.com/office/powerpoint/2010/main" val="32559521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729862" y="270975"/>
            <a:ext cx="8018821" cy="6483789"/>
          </a:xfrm>
          <a:prstGeom prst="rect">
            <a:avLst/>
          </a:prstGeom>
        </p:spPr>
      </p:pic>
      <p:sp>
        <p:nvSpPr>
          <p:cNvPr id="5" name="Rectángulo 4"/>
          <p:cNvSpPr/>
          <p:nvPr/>
        </p:nvSpPr>
        <p:spPr>
          <a:xfrm>
            <a:off x="205580" y="1535467"/>
            <a:ext cx="1394934" cy="369332"/>
          </a:xfrm>
          <a:prstGeom prst="rect">
            <a:avLst/>
          </a:prstGeom>
        </p:spPr>
        <p:txBody>
          <a:bodyPr wrap="none">
            <a:spAutoFit/>
          </a:bodyPr>
          <a:lstStyle/>
          <a:p>
            <a:r>
              <a:rPr lang="es-MX" b="1" dirty="0" smtClean="0">
                <a:solidFill>
                  <a:srgbClr val="245C4F"/>
                </a:solidFill>
                <a:latin typeface="Montserrat" panose="00000500000000000000" pitchFamily="2" charset="0"/>
              </a:rPr>
              <a:t>Aplicativo</a:t>
            </a:r>
            <a:endParaRPr lang="es-MX" b="1" dirty="0">
              <a:solidFill>
                <a:srgbClr val="245C4F"/>
              </a:solidFill>
            </a:endParaRPr>
          </a:p>
        </p:txBody>
      </p:sp>
      <p:cxnSp>
        <p:nvCxnSpPr>
          <p:cNvPr id="6" name="Conector recto 5"/>
          <p:cNvCxnSpPr/>
          <p:nvPr/>
        </p:nvCxnSpPr>
        <p:spPr>
          <a:xfrm>
            <a:off x="1728429" y="2397665"/>
            <a:ext cx="84600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CuadroTexto 6"/>
          <p:cNvSpPr txBox="1"/>
          <p:nvPr/>
        </p:nvSpPr>
        <p:spPr>
          <a:xfrm>
            <a:off x="10353368" y="2212999"/>
            <a:ext cx="1591551" cy="369332"/>
          </a:xfrm>
          <a:prstGeom prst="rect">
            <a:avLst/>
          </a:prstGeom>
          <a:noFill/>
        </p:spPr>
        <p:txBody>
          <a:bodyPr wrap="square" rtlCol="0">
            <a:spAutoFit/>
          </a:bodyPr>
          <a:lstStyle/>
          <a:p>
            <a:r>
              <a:rPr lang="es-MX" b="1" dirty="0" smtClean="0">
                <a:solidFill>
                  <a:srgbClr val="FF0000"/>
                </a:solidFill>
              </a:rPr>
              <a:t>Eliminar</a:t>
            </a:r>
            <a:endParaRPr lang="es-MX" b="1" dirty="0">
              <a:solidFill>
                <a:srgbClr val="FF0000"/>
              </a:solidFill>
            </a:endParaRPr>
          </a:p>
        </p:txBody>
      </p:sp>
      <p:sp>
        <p:nvSpPr>
          <p:cNvPr id="8" name="Rectángulo 7"/>
          <p:cNvSpPr/>
          <p:nvPr/>
        </p:nvSpPr>
        <p:spPr>
          <a:xfrm>
            <a:off x="1757925" y="4555322"/>
            <a:ext cx="6589661" cy="288000"/>
          </a:xfrm>
          <a:prstGeom prst="rect">
            <a:avLst/>
          </a:prstGeom>
          <a:solidFill>
            <a:srgbClr val="FFFF00">
              <a:alpha val="26000"/>
            </a:srgbClr>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1733347" y="5961329"/>
            <a:ext cx="4932000" cy="252000"/>
          </a:xfrm>
          <a:prstGeom prst="rect">
            <a:avLst/>
          </a:prstGeom>
          <a:solidFill>
            <a:srgbClr val="FFFF00">
              <a:alpha val="26000"/>
            </a:srgbClr>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0" name="Rectángulo 9"/>
          <p:cNvSpPr/>
          <p:nvPr/>
        </p:nvSpPr>
        <p:spPr>
          <a:xfrm>
            <a:off x="1738267" y="6482429"/>
            <a:ext cx="4932000" cy="252000"/>
          </a:xfrm>
          <a:prstGeom prst="rect">
            <a:avLst/>
          </a:prstGeom>
          <a:solidFill>
            <a:srgbClr val="FFFF00">
              <a:alpha val="26000"/>
            </a:srgbClr>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6320711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22008" y="104085"/>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Aplicación de biológicos, SINBA-SIS-06-P</a:t>
            </a:r>
            <a:endParaRPr lang="es-MX" sz="3200" dirty="0"/>
          </a:p>
        </p:txBody>
      </p:sp>
      <p:sp>
        <p:nvSpPr>
          <p:cNvPr id="6" name="Rectángulo 5"/>
          <p:cNvSpPr/>
          <p:nvPr/>
        </p:nvSpPr>
        <p:spPr>
          <a:xfrm>
            <a:off x="566561" y="1015275"/>
            <a:ext cx="10522856" cy="1200329"/>
          </a:xfrm>
          <a:prstGeom prst="rect">
            <a:avLst/>
          </a:prstGeom>
        </p:spPr>
        <p:txBody>
          <a:bodyPr wrap="square">
            <a:spAutoFit/>
          </a:bodyPr>
          <a:lstStyle/>
          <a:p>
            <a:pPr marL="228600" indent="-228600" algn="ctr">
              <a:tabLst>
                <a:tab pos="3493135" algn="l"/>
              </a:tabLst>
            </a:pPr>
            <a:r>
              <a:rPr lang="es-MX" sz="7200" b="1" cap="small" dirty="0" smtClean="0">
                <a:solidFill>
                  <a:srgbClr val="245C4F"/>
                </a:solidFill>
                <a:latin typeface="Montserrat" panose="00000500000000000000" pitchFamily="2" charset="0"/>
                <a:cs typeface="Times New Roman" panose="02020603050405020304" pitchFamily="18" charset="0"/>
              </a:rPr>
              <a:t>SIN CAMBIOS</a:t>
            </a:r>
            <a:endParaRPr lang="es-MX" sz="5400" dirty="0">
              <a:solidFill>
                <a:srgbClr val="245C4F"/>
              </a:solidFill>
              <a:effectLst/>
              <a:latin typeface="Montserrat" panose="00000500000000000000" pitchFamily="2" charset="0"/>
              <a:ea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853331" y="2422077"/>
            <a:ext cx="10625975" cy="4258941"/>
          </a:xfrm>
          <a:prstGeom prst="rect">
            <a:avLst/>
          </a:prstGeom>
        </p:spPr>
      </p:pic>
      <p:sp>
        <p:nvSpPr>
          <p:cNvPr id="3" name="Multiplicar 2"/>
          <p:cNvSpPr/>
          <p:nvPr/>
        </p:nvSpPr>
        <p:spPr>
          <a:xfrm>
            <a:off x="2361234" y="1592828"/>
            <a:ext cx="7610168" cy="6356553"/>
          </a:xfrm>
          <a:prstGeom prst="mathMultiply">
            <a:avLst>
              <a:gd name="adj1" fmla="val 271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8225358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3020</TotalTime>
  <Words>3459</Words>
  <Application>Microsoft Office PowerPoint</Application>
  <PresentationFormat>Panorámica</PresentationFormat>
  <Paragraphs>259</Paragraphs>
  <Slides>52</Slides>
  <Notes>0</Notes>
  <HiddenSlides>0</HiddenSlides>
  <MMClips>0</MMClips>
  <ScaleCrop>false</ScaleCrop>
  <HeadingPairs>
    <vt:vector size="6" baseType="variant">
      <vt:variant>
        <vt:lpstr>Fuentes usadas</vt:lpstr>
      </vt:variant>
      <vt:variant>
        <vt:i4>14</vt:i4>
      </vt:variant>
      <vt:variant>
        <vt:lpstr>Tema</vt:lpstr>
      </vt:variant>
      <vt:variant>
        <vt:i4>1</vt:i4>
      </vt:variant>
      <vt:variant>
        <vt:lpstr>Títulos de diapositiva</vt:lpstr>
      </vt:variant>
      <vt:variant>
        <vt:i4>52</vt:i4>
      </vt:variant>
    </vt:vector>
  </HeadingPairs>
  <TitlesOfParts>
    <vt:vector size="67" baseType="lpstr">
      <vt:lpstr>Arial</vt:lpstr>
      <vt:lpstr>Calibri</vt:lpstr>
      <vt:lpstr>Calibri Light</vt:lpstr>
      <vt:lpstr>Courier New</vt:lpstr>
      <vt:lpstr>Montserrat</vt:lpstr>
      <vt:lpstr>Montserrat Black</vt:lpstr>
      <vt:lpstr>Montserrat ExtraBold</vt:lpstr>
      <vt:lpstr>Montserrat Medium</vt:lpstr>
      <vt:lpstr>Montserrat SemiBold</vt:lpstr>
      <vt:lpstr>Soberana Sans</vt:lpstr>
      <vt:lpstr>Symbol</vt:lpstr>
      <vt:lpstr>Tahoma</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Sin cambios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Alicia Mercado Sandoval</dc:creator>
  <cp:lastModifiedBy>Alicia Mercado Sandoval</cp:lastModifiedBy>
  <cp:revision>122</cp:revision>
  <dcterms:created xsi:type="dcterms:W3CDTF">2021-05-03T16:59:02Z</dcterms:created>
  <dcterms:modified xsi:type="dcterms:W3CDTF">2021-05-06T03:58:18Z</dcterms:modified>
</cp:coreProperties>
</file>