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7" r:id="rId3"/>
    <p:sldId id="257" r:id="rId4"/>
    <p:sldId id="266" r:id="rId5"/>
    <p:sldId id="268" r:id="rId6"/>
    <p:sldId id="269" r:id="rId7"/>
    <p:sldId id="271" r:id="rId8"/>
    <p:sldId id="270" r:id="rId9"/>
    <p:sldId id="272" r:id="rId10"/>
    <p:sldId id="261" r:id="rId11"/>
    <p:sldId id="258" r:id="rId12"/>
    <p:sldId id="273" r:id="rId13"/>
    <p:sldId id="265" r:id="rId14"/>
    <p:sldId id="284" r:id="rId15"/>
    <p:sldId id="274" r:id="rId16"/>
    <p:sldId id="259" r:id="rId17"/>
    <p:sldId id="263" r:id="rId18"/>
    <p:sldId id="264" r:id="rId19"/>
    <p:sldId id="275" r:id="rId20"/>
    <p:sldId id="276" r:id="rId21"/>
    <p:sldId id="260" r:id="rId22"/>
    <p:sldId id="285" r:id="rId23"/>
    <p:sldId id="277" r:id="rId24"/>
    <p:sldId id="278" r:id="rId25"/>
    <p:sldId id="279" r:id="rId26"/>
    <p:sldId id="280" r:id="rId27"/>
    <p:sldId id="281" r:id="rId28"/>
    <p:sldId id="262" r:id="rId29"/>
    <p:sldId id="283" r:id="rId3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E152E"/>
    <a:srgbClr val="FFFF99"/>
    <a:srgbClr val="00FF00"/>
    <a:srgbClr val="245C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9" autoAdjust="0"/>
    <p:restoredTop sz="94660"/>
  </p:normalViewPr>
  <p:slideViewPr>
    <p:cSldViewPr snapToGrid="0">
      <p:cViewPr varScale="1">
        <p:scale>
          <a:sx n="97" d="100"/>
          <a:sy n="97" d="100"/>
        </p:scale>
        <p:origin x="19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28AA85-B9D3-453B-8A12-0842070180B2}" type="doc">
      <dgm:prSet loTypeId="urn:microsoft.com/office/officeart/2005/8/layout/rings+Icon" loCatId="officeonline" qsTypeId="urn:microsoft.com/office/officeart/2005/8/quickstyle/simple1" qsCatId="simple" csTypeId="urn:microsoft.com/office/officeart/2005/8/colors/colorful4" csCatId="colorful" phldr="1"/>
      <dgm:spPr/>
    </dgm:pt>
    <dgm:pt modelId="{95CC1032-6390-4C7F-BE5B-297D3D69F47D}">
      <dgm:prSet phldrT="[Texto]"/>
      <dgm:spPr/>
      <dgm:t>
        <a:bodyPr/>
        <a:lstStyle/>
        <a:p>
          <a:r>
            <a:rPr lang="es-MX" dirty="0" smtClean="0"/>
            <a:t>CE</a:t>
          </a:r>
          <a:endParaRPr lang="es-MX" dirty="0"/>
        </a:p>
      </dgm:t>
    </dgm:pt>
    <dgm:pt modelId="{69586E7E-2DA6-478F-8544-DFBC5A0D6AE8}" type="parTrans" cxnId="{D7D4F9CE-48B2-4E7D-9BD4-383A91E8DFC5}">
      <dgm:prSet/>
      <dgm:spPr/>
      <dgm:t>
        <a:bodyPr/>
        <a:lstStyle/>
        <a:p>
          <a:endParaRPr lang="es-MX"/>
        </a:p>
      </dgm:t>
    </dgm:pt>
    <dgm:pt modelId="{CE8BAECD-5865-4088-828F-D631F6BDABF3}" type="sibTrans" cxnId="{D7D4F9CE-48B2-4E7D-9BD4-383A91E8DFC5}">
      <dgm:prSet/>
      <dgm:spPr/>
      <dgm:t>
        <a:bodyPr/>
        <a:lstStyle/>
        <a:p>
          <a:endParaRPr lang="es-MX"/>
        </a:p>
      </dgm:t>
    </dgm:pt>
    <dgm:pt modelId="{92BEF640-0277-49EC-85C0-DB240821EB1C}">
      <dgm:prSet phldrT="[Texto]"/>
      <dgm:spPr/>
      <dgm:t>
        <a:bodyPr/>
        <a:lstStyle/>
        <a:p>
          <a:r>
            <a:rPr lang="es-MX" dirty="0" smtClean="0"/>
            <a:t>SM</a:t>
          </a:r>
          <a:endParaRPr lang="es-MX" dirty="0"/>
        </a:p>
      </dgm:t>
    </dgm:pt>
    <dgm:pt modelId="{C61C0413-39F8-4F42-B168-C5062701CCB5}" type="parTrans" cxnId="{BB0E50A2-E875-42A8-9B94-F6510DF387B3}">
      <dgm:prSet/>
      <dgm:spPr/>
      <dgm:t>
        <a:bodyPr/>
        <a:lstStyle/>
        <a:p>
          <a:endParaRPr lang="es-MX"/>
        </a:p>
      </dgm:t>
    </dgm:pt>
    <dgm:pt modelId="{94653815-F786-4BD8-B157-23F6294B5147}" type="sibTrans" cxnId="{BB0E50A2-E875-42A8-9B94-F6510DF387B3}">
      <dgm:prSet/>
      <dgm:spPr/>
      <dgm:t>
        <a:bodyPr/>
        <a:lstStyle/>
        <a:p>
          <a:endParaRPr lang="es-MX"/>
        </a:p>
      </dgm:t>
    </dgm:pt>
    <dgm:pt modelId="{A9A37803-F0F0-4B60-BBDD-CB763170F703}">
      <dgm:prSet phldrT="[Texto]"/>
      <dgm:spPr/>
      <dgm:t>
        <a:bodyPr/>
        <a:lstStyle/>
        <a:p>
          <a:r>
            <a:rPr lang="es-MX" dirty="0" smtClean="0"/>
            <a:t>SB</a:t>
          </a:r>
          <a:endParaRPr lang="es-MX" dirty="0"/>
        </a:p>
      </dgm:t>
    </dgm:pt>
    <dgm:pt modelId="{D70FBD29-6844-4F4A-A8AE-BC9AA61737CD}" type="parTrans" cxnId="{B70CBC79-4C30-4BC2-A768-FB40DA437059}">
      <dgm:prSet/>
      <dgm:spPr/>
      <dgm:t>
        <a:bodyPr/>
        <a:lstStyle/>
        <a:p>
          <a:endParaRPr lang="es-MX"/>
        </a:p>
      </dgm:t>
    </dgm:pt>
    <dgm:pt modelId="{E1CCE3BB-E90F-4592-BE4A-0FA087E8C6E6}" type="sibTrans" cxnId="{B70CBC79-4C30-4BC2-A768-FB40DA437059}">
      <dgm:prSet/>
      <dgm:spPr/>
      <dgm:t>
        <a:bodyPr/>
        <a:lstStyle/>
        <a:p>
          <a:endParaRPr lang="es-MX"/>
        </a:p>
      </dgm:t>
    </dgm:pt>
    <dgm:pt modelId="{9EB6C116-8734-4903-87B7-36F85EC8304A}">
      <dgm:prSet phldrT="[Texto]"/>
      <dgm:spPr/>
      <dgm:t>
        <a:bodyPr/>
        <a:lstStyle/>
        <a:p>
          <a:r>
            <a:rPr lang="es-MX" dirty="0" smtClean="0"/>
            <a:t>CAPF*</a:t>
          </a:r>
          <a:endParaRPr lang="es-MX" dirty="0"/>
        </a:p>
      </dgm:t>
    </dgm:pt>
    <dgm:pt modelId="{7980A89E-48D4-4DCA-B6AB-C908F7FCECBE}" type="parTrans" cxnId="{5251E967-0B1D-4581-AE8A-FCF05D148151}">
      <dgm:prSet/>
      <dgm:spPr/>
      <dgm:t>
        <a:bodyPr/>
        <a:lstStyle/>
        <a:p>
          <a:endParaRPr lang="es-ES"/>
        </a:p>
      </dgm:t>
    </dgm:pt>
    <dgm:pt modelId="{F98C2911-1AAC-44A4-81E3-3ED463C7B2EE}" type="sibTrans" cxnId="{5251E967-0B1D-4581-AE8A-FCF05D148151}">
      <dgm:prSet/>
      <dgm:spPr/>
      <dgm:t>
        <a:bodyPr/>
        <a:lstStyle/>
        <a:p>
          <a:endParaRPr lang="es-ES"/>
        </a:p>
      </dgm:t>
    </dgm:pt>
    <dgm:pt modelId="{C2CE311D-88F5-49D2-A9CE-14FA2A6C3692}" type="pres">
      <dgm:prSet presAssocID="{9D28AA85-B9D3-453B-8A12-0842070180B2}" presName="Name0" presStyleCnt="0">
        <dgm:presLayoutVars>
          <dgm:chMax val="7"/>
          <dgm:dir/>
          <dgm:resizeHandles val="exact"/>
        </dgm:presLayoutVars>
      </dgm:prSet>
      <dgm:spPr/>
    </dgm:pt>
    <dgm:pt modelId="{F8ADD4F7-83BF-465D-B000-985AC642010A}" type="pres">
      <dgm:prSet presAssocID="{9D28AA85-B9D3-453B-8A12-0842070180B2}" presName="ellipse1" presStyleLbl="vennNode1" presStyleIdx="0" presStyleCnt="4">
        <dgm:presLayoutVars>
          <dgm:bulletEnabled val="1"/>
        </dgm:presLayoutVars>
      </dgm:prSet>
      <dgm:spPr/>
      <dgm:t>
        <a:bodyPr/>
        <a:lstStyle/>
        <a:p>
          <a:endParaRPr lang="es-MX"/>
        </a:p>
      </dgm:t>
    </dgm:pt>
    <dgm:pt modelId="{D15AD374-3DA6-4868-85EB-26704605F07A}" type="pres">
      <dgm:prSet presAssocID="{9D28AA85-B9D3-453B-8A12-0842070180B2}" presName="ellipse2" presStyleLbl="vennNode1" presStyleIdx="1" presStyleCnt="4">
        <dgm:presLayoutVars>
          <dgm:bulletEnabled val="1"/>
        </dgm:presLayoutVars>
      </dgm:prSet>
      <dgm:spPr/>
      <dgm:t>
        <a:bodyPr/>
        <a:lstStyle/>
        <a:p>
          <a:endParaRPr lang="es-MX"/>
        </a:p>
      </dgm:t>
    </dgm:pt>
    <dgm:pt modelId="{38927CF3-3F06-4330-9D93-2D7A3F673D82}" type="pres">
      <dgm:prSet presAssocID="{9D28AA85-B9D3-453B-8A12-0842070180B2}" presName="ellipse3" presStyleLbl="vennNode1" presStyleIdx="2" presStyleCnt="4">
        <dgm:presLayoutVars>
          <dgm:bulletEnabled val="1"/>
        </dgm:presLayoutVars>
      </dgm:prSet>
      <dgm:spPr/>
      <dgm:t>
        <a:bodyPr/>
        <a:lstStyle/>
        <a:p>
          <a:endParaRPr lang="es-MX"/>
        </a:p>
      </dgm:t>
    </dgm:pt>
    <dgm:pt modelId="{170FE49E-AAD8-4807-8619-345310E7E79E}" type="pres">
      <dgm:prSet presAssocID="{9D28AA85-B9D3-453B-8A12-0842070180B2}" presName="ellipse4" presStyleLbl="vennNode1" presStyleIdx="3" presStyleCnt="4">
        <dgm:presLayoutVars>
          <dgm:bulletEnabled val="1"/>
        </dgm:presLayoutVars>
      </dgm:prSet>
      <dgm:spPr/>
      <dgm:t>
        <a:bodyPr/>
        <a:lstStyle/>
        <a:p>
          <a:endParaRPr lang="es-ES"/>
        </a:p>
      </dgm:t>
    </dgm:pt>
  </dgm:ptLst>
  <dgm:cxnLst>
    <dgm:cxn modelId="{0BA3A8AF-663B-4E44-AB9B-1EECB1368FCC}" type="presOf" srcId="{9D28AA85-B9D3-453B-8A12-0842070180B2}" destId="{C2CE311D-88F5-49D2-A9CE-14FA2A6C3692}" srcOrd="0" destOrd="0" presId="urn:microsoft.com/office/officeart/2005/8/layout/rings+Icon"/>
    <dgm:cxn modelId="{9616EF39-2047-48A4-B980-2ED2A3A7A023}" type="presOf" srcId="{95CC1032-6390-4C7F-BE5B-297D3D69F47D}" destId="{F8ADD4F7-83BF-465D-B000-985AC642010A}" srcOrd="0" destOrd="0" presId="urn:microsoft.com/office/officeart/2005/8/layout/rings+Icon"/>
    <dgm:cxn modelId="{D7D4F9CE-48B2-4E7D-9BD4-383A91E8DFC5}" srcId="{9D28AA85-B9D3-453B-8A12-0842070180B2}" destId="{95CC1032-6390-4C7F-BE5B-297D3D69F47D}" srcOrd="0" destOrd="0" parTransId="{69586E7E-2DA6-478F-8544-DFBC5A0D6AE8}" sibTransId="{CE8BAECD-5865-4088-828F-D631F6BDABF3}"/>
    <dgm:cxn modelId="{B70CBC79-4C30-4BC2-A768-FB40DA437059}" srcId="{9D28AA85-B9D3-453B-8A12-0842070180B2}" destId="{A9A37803-F0F0-4B60-BBDD-CB763170F703}" srcOrd="2" destOrd="0" parTransId="{D70FBD29-6844-4F4A-A8AE-BC9AA61737CD}" sibTransId="{E1CCE3BB-E90F-4592-BE4A-0FA087E8C6E6}"/>
    <dgm:cxn modelId="{9E4AE55D-17E7-4499-9EEE-E66B0C225EB6}" type="presOf" srcId="{9EB6C116-8734-4903-87B7-36F85EC8304A}" destId="{170FE49E-AAD8-4807-8619-345310E7E79E}" srcOrd="0" destOrd="0" presId="urn:microsoft.com/office/officeart/2005/8/layout/rings+Icon"/>
    <dgm:cxn modelId="{F95694B5-5736-405D-8664-C9B8A43812CE}" type="presOf" srcId="{A9A37803-F0F0-4B60-BBDD-CB763170F703}" destId="{38927CF3-3F06-4330-9D93-2D7A3F673D82}" srcOrd="0" destOrd="0" presId="urn:microsoft.com/office/officeart/2005/8/layout/rings+Icon"/>
    <dgm:cxn modelId="{5251E967-0B1D-4581-AE8A-FCF05D148151}" srcId="{9D28AA85-B9D3-453B-8A12-0842070180B2}" destId="{9EB6C116-8734-4903-87B7-36F85EC8304A}" srcOrd="3" destOrd="0" parTransId="{7980A89E-48D4-4DCA-B6AB-C908F7FCECBE}" sibTransId="{F98C2911-1AAC-44A4-81E3-3ED463C7B2EE}"/>
    <dgm:cxn modelId="{F75FAAC6-73BD-4860-8399-B04B758E3E3D}" type="presOf" srcId="{92BEF640-0277-49EC-85C0-DB240821EB1C}" destId="{D15AD374-3DA6-4868-85EB-26704605F07A}" srcOrd="0" destOrd="0" presId="urn:microsoft.com/office/officeart/2005/8/layout/rings+Icon"/>
    <dgm:cxn modelId="{BB0E50A2-E875-42A8-9B94-F6510DF387B3}" srcId="{9D28AA85-B9D3-453B-8A12-0842070180B2}" destId="{92BEF640-0277-49EC-85C0-DB240821EB1C}" srcOrd="1" destOrd="0" parTransId="{C61C0413-39F8-4F42-B168-C5062701CCB5}" sibTransId="{94653815-F786-4BD8-B157-23F6294B5147}"/>
    <dgm:cxn modelId="{5EF12A15-67A9-4795-A187-F0B6CB0FB3BE}" type="presParOf" srcId="{C2CE311D-88F5-49D2-A9CE-14FA2A6C3692}" destId="{F8ADD4F7-83BF-465D-B000-985AC642010A}" srcOrd="0" destOrd="0" presId="urn:microsoft.com/office/officeart/2005/8/layout/rings+Icon"/>
    <dgm:cxn modelId="{0DF0F719-26A8-405C-8C31-C5575200F1D6}" type="presParOf" srcId="{C2CE311D-88F5-49D2-A9CE-14FA2A6C3692}" destId="{D15AD374-3DA6-4868-85EB-26704605F07A}" srcOrd="1" destOrd="0" presId="urn:microsoft.com/office/officeart/2005/8/layout/rings+Icon"/>
    <dgm:cxn modelId="{7B1BDC29-01FC-46A2-A750-D9E8347D6E21}" type="presParOf" srcId="{C2CE311D-88F5-49D2-A9CE-14FA2A6C3692}" destId="{38927CF3-3F06-4330-9D93-2D7A3F673D82}" srcOrd="2" destOrd="0" presId="urn:microsoft.com/office/officeart/2005/8/layout/rings+Icon"/>
    <dgm:cxn modelId="{2B288202-E13B-4DC7-B820-BAA2A8A2A982}" type="presParOf" srcId="{C2CE311D-88F5-49D2-A9CE-14FA2A6C3692}" destId="{170FE49E-AAD8-4807-8619-345310E7E79E}" srcOrd="3" destOrd="0" presId="urn:microsoft.com/office/officeart/2005/8/layout/rings+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ADD4F7-83BF-465D-B000-985AC642010A}">
      <dsp:nvSpPr>
        <dsp:cNvPr id="0" name=""/>
        <dsp:cNvSpPr/>
      </dsp:nvSpPr>
      <dsp:spPr>
        <a:xfrm>
          <a:off x="0" y="233687"/>
          <a:ext cx="2668944" cy="2669271"/>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MX" sz="4600" kern="1200" dirty="0" smtClean="0"/>
            <a:t>CE</a:t>
          </a:r>
          <a:endParaRPr lang="es-MX" sz="4600" kern="1200" dirty="0"/>
        </a:p>
      </dsp:txBody>
      <dsp:txXfrm>
        <a:off x="390858" y="624593"/>
        <a:ext cx="1887228" cy="1887459"/>
      </dsp:txXfrm>
    </dsp:sp>
    <dsp:sp modelId="{D15AD374-3DA6-4868-85EB-26704605F07A}">
      <dsp:nvSpPr>
        <dsp:cNvPr id="0" name=""/>
        <dsp:cNvSpPr/>
      </dsp:nvSpPr>
      <dsp:spPr>
        <a:xfrm>
          <a:off x="1373162" y="2013943"/>
          <a:ext cx="2668944" cy="2669271"/>
        </a:xfrm>
        <a:prstGeom prst="ellipse">
          <a:avLst/>
        </a:prstGeom>
        <a:solidFill>
          <a:schemeClr val="accent4">
            <a:alpha val="50000"/>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MX" sz="4600" kern="1200" dirty="0" smtClean="0"/>
            <a:t>SM</a:t>
          </a:r>
          <a:endParaRPr lang="es-MX" sz="4600" kern="1200" dirty="0"/>
        </a:p>
      </dsp:txBody>
      <dsp:txXfrm>
        <a:off x="1764020" y="2404849"/>
        <a:ext cx="1887228" cy="1887459"/>
      </dsp:txXfrm>
    </dsp:sp>
    <dsp:sp modelId="{38927CF3-3F06-4330-9D93-2D7A3F673D82}">
      <dsp:nvSpPr>
        <dsp:cNvPr id="0" name=""/>
        <dsp:cNvSpPr/>
      </dsp:nvSpPr>
      <dsp:spPr>
        <a:xfrm>
          <a:off x="2745646" y="233687"/>
          <a:ext cx="2668944" cy="2669271"/>
        </a:xfrm>
        <a:prstGeom prst="ellipse">
          <a:avLst/>
        </a:prstGeom>
        <a:solidFill>
          <a:schemeClr val="accent4">
            <a:alpha val="50000"/>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MX" sz="4600" kern="1200" dirty="0" smtClean="0"/>
            <a:t>SB</a:t>
          </a:r>
          <a:endParaRPr lang="es-MX" sz="4600" kern="1200" dirty="0"/>
        </a:p>
      </dsp:txBody>
      <dsp:txXfrm>
        <a:off x="3136504" y="624593"/>
        <a:ext cx="1887228" cy="1887459"/>
      </dsp:txXfrm>
    </dsp:sp>
    <dsp:sp modelId="{170FE49E-AAD8-4807-8619-345310E7E79E}">
      <dsp:nvSpPr>
        <dsp:cNvPr id="0" name=""/>
        <dsp:cNvSpPr/>
      </dsp:nvSpPr>
      <dsp:spPr>
        <a:xfrm>
          <a:off x="4118809" y="2013943"/>
          <a:ext cx="2668944" cy="2669271"/>
        </a:xfrm>
        <a:prstGeom prst="ellipse">
          <a:avLst/>
        </a:prstGeom>
        <a:solidFill>
          <a:schemeClr val="accent4">
            <a:alpha val="50000"/>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175260" tIns="175260" rIns="175260" bIns="175260" numCol="1" spcCol="1270" anchor="ctr" anchorCtr="0">
          <a:noAutofit/>
        </a:bodyPr>
        <a:lstStyle/>
        <a:p>
          <a:pPr lvl="0" algn="ctr" defTabSz="2044700">
            <a:lnSpc>
              <a:spcPct val="90000"/>
            </a:lnSpc>
            <a:spcBef>
              <a:spcPct val="0"/>
            </a:spcBef>
            <a:spcAft>
              <a:spcPct val="35000"/>
            </a:spcAft>
          </a:pPr>
          <a:r>
            <a:rPr lang="es-MX" sz="4600" kern="1200" dirty="0" smtClean="0"/>
            <a:t>CAPF*</a:t>
          </a:r>
          <a:endParaRPr lang="es-MX" sz="4600" kern="1200" dirty="0"/>
        </a:p>
      </dsp:txBody>
      <dsp:txXfrm>
        <a:off x="4509667" y="2404849"/>
        <a:ext cx="1887228" cy="1887459"/>
      </dsp:txXfrm>
    </dsp:sp>
  </dsp:spTree>
</dsp:drawing>
</file>

<file path=ppt/diagrams/layout1.xml><?xml version="1.0" encoding="utf-8"?>
<dgm:layoutDef xmlns:dgm="http://schemas.openxmlformats.org/drawingml/2006/diagram" xmlns:a="http://schemas.openxmlformats.org/drawingml/2006/main" uniqueId="urn:microsoft.com/office/officeart/2005/8/layout/rings+Icon">
  <dgm:title val="Círculos interconectados"/>
  <dgm:desc val="Se usa para mostrar ideas o conceptos superpuestos o interconectados. Las siete primeras líneas del texto de nivel 1 se corresponden con un círculo. El texto sin usar no aparece, pero sigue estando disponible si cambia de diseño.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825625"/>
            <a:ext cx="10515600" cy="4351338"/>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5A39A04E-7B42-4741-94CD-6B6539953158}" type="datetimeFigureOut">
              <a:rPr lang="es-MX" smtClean="0"/>
              <a:t>07/05/2021</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F28A99A6-5766-4686-9060-0BC6B1C1CBC3}" type="slidenum">
              <a:rPr lang="es-MX" smtClean="0"/>
              <a:t>‹Nº›</a:t>
            </a:fld>
            <a:endParaRPr lang="es-MX"/>
          </a:p>
        </p:txBody>
      </p:sp>
    </p:spTree>
    <p:extLst>
      <p:ext uri="{BB962C8B-B14F-4D97-AF65-F5344CB8AC3E}">
        <p14:creationId xmlns:p14="http://schemas.microsoft.com/office/powerpoint/2010/main" val="216045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5A39A04E-7B42-4741-94CD-6B6539953158}" type="datetimeFigureOut">
              <a:rPr lang="es-MX" smtClean="0"/>
              <a:t>07/05/2021</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F28A99A6-5766-4686-9060-0BC6B1C1CBC3}" type="slidenum">
              <a:rPr lang="es-MX" smtClean="0"/>
              <a:t>‹Nº›</a:t>
            </a:fld>
            <a:endParaRPr lang="es-MX"/>
          </a:p>
        </p:txBody>
      </p:sp>
    </p:spTree>
    <p:extLst>
      <p:ext uri="{BB962C8B-B14F-4D97-AF65-F5344CB8AC3E}">
        <p14:creationId xmlns:p14="http://schemas.microsoft.com/office/powerpoint/2010/main" val="30431816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9328B2A-9A67-DD48-B2C0-512D0A172D63}"/>
              </a:ext>
            </a:extLst>
          </p:cNvPr>
          <p:cNvPicPr>
            <a:picLocks noChangeAspect="1"/>
          </p:cNvPicPr>
          <p:nvPr userDrawn="1"/>
        </p:nvPicPr>
        <p:blipFill>
          <a:blip r:embed="rId4"/>
          <a:stretch>
            <a:fillRect/>
          </a:stretch>
        </p:blipFill>
        <p:spPr>
          <a:xfrm>
            <a:off x="11069926" y="371650"/>
            <a:ext cx="736880" cy="858344"/>
          </a:xfrm>
          <a:prstGeom prst="rect">
            <a:avLst/>
          </a:prstGeom>
        </p:spPr>
      </p:pic>
      <p:pic>
        <p:nvPicPr>
          <p:cNvPr id="8" name="Imagen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82055" y="630563"/>
            <a:ext cx="1076800" cy="352270"/>
          </a:xfrm>
          <a:prstGeom prst="rect">
            <a:avLst/>
          </a:prstGeom>
        </p:spPr>
      </p:pic>
      <p:pic>
        <p:nvPicPr>
          <p:cNvPr id="9" name="Imagen 8"/>
          <p:cNvPicPr>
            <a:picLocks noChangeAspect="1"/>
          </p:cNvPicPr>
          <p:nvPr userDrawn="1"/>
        </p:nvPicPr>
        <p:blipFill>
          <a:blip r:embed="rId6"/>
          <a:stretch>
            <a:fillRect/>
          </a:stretch>
        </p:blipFill>
        <p:spPr>
          <a:xfrm>
            <a:off x="-16329" y="288967"/>
            <a:ext cx="260876" cy="1082636"/>
          </a:xfrm>
          <a:prstGeom prst="rect">
            <a:avLst/>
          </a:prstGeom>
        </p:spPr>
      </p:pic>
    </p:spTree>
    <p:extLst>
      <p:ext uri="{BB962C8B-B14F-4D97-AF65-F5344CB8AC3E}">
        <p14:creationId xmlns:p14="http://schemas.microsoft.com/office/powerpoint/2010/main" val="2974142799"/>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2192000" cy="6870095"/>
          </a:xfrm>
          <a:prstGeom prst="rect">
            <a:avLst/>
          </a:prstGeom>
        </p:spPr>
      </p:pic>
      <p:sp>
        <p:nvSpPr>
          <p:cNvPr id="5" name="Título 1">
            <a:extLst>
              <a:ext uri="{FF2B5EF4-FFF2-40B4-BE49-F238E27FC236}">
                <a16:creationId xmlns:a16="http://schemas.microsoft.com/office/drawing/2014/main" id="{31901168-FEF9-924E-8853-923253593220}"/>
              </a:ext>
            </a:extLst>
          </p:cNvPr>
          <p:cNvSpPr txBox="1">
            <a:spLocks/>
          </p:cNvSpPr>
          <p:nvPr/>
        </p:nvSpPr>
        <p:spPr>
          <a:xfrm>
            <a:off x="363220" y="1240971"/>
            <a:ext cx="11465560" cy="1715907"/>
          </a:xfrm>
          <a:prstGeom prst="rect">
            <a:avLst/>
          </a:prstGeom>
          <a:noFill/>
        </p:spPr>
        <p:txBody>
          <a:bodyPr vert="horz" lIns="91440" tIns="45720" rIns="91440" bIns="45720" rtlCol="0" anchor="b">
            <a:normAutofit/>
          </a:bodyPr>
          <a:lstStyle>
            <a:lvl1pPr algn="ctr" defTabSz="914400" rtl="0" eaLnBrk="1" latinLnBrk="0" hangingPunct="1">
              <a:lnSpc>
                <a:spcPct val="90000"/>
              </a:lnSpc>
              <a:spcBef>
                <a:spcPct val="0"/>
              </a:spcBef>
              <a:buNone/>
              <a:defRPr sz="6000" b="0" i="0" kern="1200">
                <a:solidFill>
                  <a:srgbClr val="DEC9A2"/>
                </a:solidFill>
                <a:latin typeface="Montserrat SemiBold" panose="00000700000000000000" pitchFamily="2" charset="0"/>
                <a:ea typeface="+mj-ea"/>
                <a:cs typeface="+mj-cs"/>
              </a:defRPr>
            </a:lvl1pPr>
          </a:lstStyle>
          <a:p>
            <a:r>
              <a:rPr lang="es-ES" sz="4800" dirty="0" smtClean="0"/>
              <a:t>INFORMACIÓN NOMINAL, </a:t>
            </a:r>
          </a:p>
          <a:p>
            <a:r>
              <a:rPr lang="es-ES" sz="4800" dirty="0" smtClean="0"/>
              <a:t>SIS2021</a:t>
            </a:r>
            <a:endParaRPr lang="es-MX" sz="4800" dirty="0"/>
          </a:p>
        </p:txBody>
      </p:sp>
      <p:cxnSp>
        <p:nvCxnSpPr>
          <p:cNvPr id="6" name="Conector recto 5">
            <a:extLst>
              <a:ext uri="{FF2B5EF4-FFF2-40B4-BE49-F238E27FC236}">
                <a16:creationId xmlns:a16="http://schemas.microsoft.com/office/drawing/2014/main" id="{F7D969CF-33B8-2E42-BA1B-8D19A4FC2066}"/>
              </a:ext>
            </a:extLst>
          </p:cNvPr>
          <p:cNvCxnSpPr/>
          <p:nvPr/>
        </p:nvCxnSpPr>
        <p:spPr>
          <a:xfrm>
            <a:off x="2006600" y="3048000"/>
            <a:ext cx="8178800" cy="0"/>
          </a:xfrm>
          <a:prstGeom prst="line">
            <a:avLst/>
          </a:prstGeom>
          <a:ln w="38100">
            <a:solidFill>
              <a:srgbClr val="DEC9A2"/>
            </a:solidFill>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FFE0F850-2B40-C744-98D5-C22A2ADC8BDC}"/>
              </a:ext>
            </a:extLst>
          </p:cNvPr>
          <p:cNvPicPr>
            <a:picLocks noChangeAspect="1"/>
          </p:cNvPicPr>
          <p:nvPr/>
        </p:nvPicPr>
        <p:blipFill>
          <a:blip r:embed="rId3"/>
          <a:stretch>
            <a:fillRect/>
          </a:stretch>
        </p:blipFill>
        <p:spPr>
          <a:xfrm>
            <a:off x="9252439" y="4035790"/>
            <a:ext cx="2546524" cy="2857286"/>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0256" y="4781933"/>
            <a:ext cx="1971707" cy="1736979"/>
          </a:xfrm>
          <a:prstGeom prst="rect">
            <a:avLst/>
          </a:prstGeom>
        </p:spPr>
      </p:pic>
      <p:sp>
        <p:nvSpPr>
          <p:cNvPr id="10" name="Marcador de contenido 2">
            <a:extLst>
              <a:ext uri="{FF2B5EF4-FFF2-40B4-BE49-F238E27FC236}">
                <a16:creationId xmlns:a16="http://schemas.microsoft.com/office/drawing/2014/main" id="{3AFBE54E-50F5-5D42-993F-3FC0B29C4814}"/>
              </a:ext>
            </a:extLst>
          </p:cNvPr>
          <p:cNvSpPr txBox="1">
            <a:spLocks/>
          </p:cNvSpPr>
          <p:nvPr/>
        </p:nvSpPr>
        <p:spPr>
          <a:xfrm>
            <a:off x="0" y="3270884"/>
            <a:ext cx="12192000" cy="1137921"/>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sz="2400" b="0" i="0" kern="1200">
                <a:solidFill>
                  <a:schemeClr val="bg1"/>
                </a:solidFill>
                <a:latin typeface="Montserrat SemiBold" panose="000007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MX" sz="2400" b="0" i="0" u="none" strike="noStrike" kern="1200" cap="none" spc="0" normalizeH="0" baseline="0" noProof="0" dirty="0" smtClean="0">
                <a:ln>
                  <a:noFill/>
                </a:ln>
                <a:solidFill>
                  <a:sysClr val="window" lastClr="FFFFFF"/>
                </a:solidFill>
                <a:effectLst/>
                <a:uLnTx/>
                <a:uFillTx/>
                <a:latin typeface="Montserrat SemiBold" panose="00000700000000000000" pitchFamily="2" charset="0"/>
                <a:ea typeface="+mn-ea"/>
                <a:cs typeface="+mn-cs"/>
              </a:rPr>
              <a:t>Sistema Nacional de Información Básica en Materia de Salud</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s-MX" dirty="0" smtClean="0">
                <a:solidFill>
                  <a:sysClr val="window" lastClr="FFFFFF"/>
                </a:solidFill>
              </a:rPr>
              <a:t>Sistema de Información en Salud, Subsistema de Prestación de Servicios</a:t>
            </a:r>
            <a:endParaRPr kumimoji="0" lang="es-MX" sz="2400" b="0" i="0" u="none" strike="noStrike" kern="1200" cap="none" spc="0" normalizeH="0" baseline="0" noProof="0" dirty="0">
              <a:ln>
                <a:noFill/>
              </a:ln>
              <a:solidFill>
                <a:sysClr val="window" lastClr="FFFFFF"/>
              </a:solidFill>
              <a:effectLst/>
              <a:uLnTx/>
              <a:uFillTx/>
              <a:latin typeface="Montserrat SemiBold" panose="00000700000000000000" pitchFamily="2" charset="0"/>
              <a:ea typeface="+mn-ea"/>
              <a:cs typeface="+mn-cs"/>
            </a:endParaRPr>
          </a:p>
        </p:txBody>
      </p:sp>
      <p:sp>
        <p:nvSpPr>
          <p:cNvPr id="11" name="Rectángulo 10"/>
          <p:cNvSpPr/>
          <p:nvPr/>
        </p:nvSpPr>
        <p:spPr>
          <a:xfrm>
            <a:off x="239060" y="362277"/>
            <a:ext cx="2765398" cy="646331"/>
          </a:xfrm>
          <a:prstGeom prst="rect">
            <a:avLst/>
          </a:prstGeom>
        </p:spPr>
        <p:txBody>
          <a:bodyPr wrap="square">
            <a:spAutoFit/>
          </a:bodyPr>
          <a:lstStyle/>
          <a:p>
            <a:r>
              <a:rPr lang="es-MX" b="1" i="0" dirty="0" smtClean="0">
                <a:solidFill>
                  <a:schemeClr val="bg1"/>
                </a:solidFill>
                <a:effectLst/>
                <a:latin typeface="Montserrat" panose="00000500000000000000" pitchFamily="2" charset="0"/>
              </a:rPr>
              <a:t>Dirección General de Información en Salud</a:t>
            </a:r>
            <a:endParaRPr lang="es-MX" b="1" i="0" dirty="0">
              <a:solidFill>
                <a:schemeClr val="bg1"/>
              </a:solidFill>
              <a:effectLst/>
              <a:latin typeface="Montserrat" panose="00000500000000000000" pitchFamily="2" charset="0"/>
            </a:endParaRPr>
          </a:p>
        </p:txBody>
      </p:sp>
      <p:sp>
        <p:nvSpPr>
          <p:cNvPr id="9" name="CuadroTexto 8"/>
          <p:cNvSpPr txBox="1"/>
          <p:nvPr/>
        </p:nvSpPr>
        <p:spPr>
          <a:xfrm>
            <a:off x="363220" y="5714999"/>
            <a:ext cx="2641238" cy="369332"/>
          </a:xfrm>
          <a:prstGeom prst="rect">
            <a:avLst/>
          </a:prstGeom>
          <a:noFill/>
        </p:spPr>
        <p:txBody>
          <a:bodyPr wrap="square" rtlCol="0">
            <a:spAutoFit/>
          </a:bodyPr>
          <a:lstStyle/>
          <a:p>
            <a:pPr algn="ctr"/>
            <a:r>
              <a:rPr lang="es-MX" b="1" dirty="0" smtClean="0">
                <a:solidFill>
                  <a:schemeClr val="accent4">
                    <a:lumMod val="20000"/>
                    <a:lumOff val="80000"/>
                  </a:schemeClr>
                </a:solidFill>
                <a:latin typeface="Montserrat" panose="00000500000000000000" pitchFamily="2" charset="0"/>
              </a:rPr>
              <a:t>6 de mayo de 2021</a:t>
            </a:r>
            <a:endParaRPr lang="es-MX" b="1" dirty="0">
              <a:solidFill>
                <a:schemeClr val="accent4">
                  <a:lumMod val="20000"/>
                  <a:lumOff val="80000"/>
                </a:schemeClr>
              </a:solidFill>
              <a:latin typeface="Montserrat" panose="00000500000000000000" pitchFamily="2" charset="0"/>
            </a:endParaRPr>
          </a:p>
        </p:txBody>
      </p:sp>
    </p:spTree>
    <p:extLst>
      <p:ext uri="{BB962C8B-B14F-4D97-AF65-F5344CB8AC3E}">
        <p14:creationId xmlns:p14="http://schemas.microsoft.com/office/powerpoint/2010/main" val="3349943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Text Box 20"/>
          <p:cNvSpPr txBox="1">
            <a:spLocks noChangeArrowheads="1"/>
          </p:cNvSpPr>
          <p:nvPr/>
        </p:nvSpPr>
        <p:spPr bwMode="auto">
          <a:xfrm>
            <a:off x="10660958" y="302357"/>
            <a:ext cx="1181226" cy="206538"/>
          </a:xfrm>
          <a:prstGeom prst="rect">
            <a:avLst/>
          </a:prstGeom>
          <a:solidFill>
            <a:schemeClr val="bg1"/>
          </a:solidFill>
          <a:ln>
            <a:noFill/>
          </a:ln>
          <a:extLst/>
        </p:spPr>
        <p:txBody>
          <a:bodyPr lIns="96835" tIns="48417" rIns="96835" bIns="48417">
            <a:spAutoFit/>
          </a:bodyPr>
          <a:lstStyle>
            <a:lvl1pPr defTabSz="968375">
              <a:defRPr sz="1000">
                <a:solidFill>
                  <a:schemeClr val="tx1"/>
                </a:solidFill>
                <a:latin typeface="Arial" charset="0"/>
              </a:defRPr>
            </a:lvl1pPr>
            <a:lvl2pPr marL="742950" indent="-285750" defTabSz="968375">
              <a:defRPr sz="1000">
                <a:solidFill>
                  <a:schemeClr val="tx1"/>
                </a:solidFill>
                <a:latin typeface="Arial" charset="0"/>
              </a:defRPr>
            </a:lvl2pPr>
            <a:lvl3pPr marL="1143000" indent="-228600" defTabSz="968375">
              <a:defRPr sz="1000">
                <a:solidFill>
                  <a:schemeClr val="tx1"/>
                </a:solidFill>
                <a:latin typeface="Arial" charset="0"/>
              </a:defRPr>
            </a:lvl3pPr>
            <a:lvl4pPr marL="1600200" indent="-228600" defTabSz="968375">
              <a:defRPr sz="1000">
                <a:solidFill>
                  <a:schemeClr val="tx1"/>
                </a:solidFill>
                <a:latin typeface="Arial" charset="0"/>
              </a:defRPr>
            </a:lvl4pPr>
            <a:lvl5pPr marL="2057400" indent="-228600" defTabSz="968375">
              <a:defRPr sz="1000">
                <a:solidFill>
                  <a:schemeClr val="tx1"/>
                </a:solidFill>
                <a:latin typeface="Arial" charset="0"/>
              </a:defRPr>
            </a:lvl5pPr>
            <a:lvl6pPr marL="2514600" indent="-228600" defTabSz="968375" eaLnBrk="0" fontAlgn="base" hangingPunct="0">
              <a:spcBef>
                <a:spcPct val="0"/>
              </a:spcBef>
              <a:spcAft>
                <a:spcPct val="0"/>
              </a:spcAft>
              <a:defRPr sz="1000">
                <a:solidFill>
                  <a:schemeClr val="tx1"/>
                </a:solidFill>
                <a:latin typeface="Arial" charset="0"/>
              </a:defRPr>
            </a:lvl6pPr>
            <a:lvl7pPr marL="2971800" indent="-228600" defTabSz="968375" eaLnBrk="0" fontAlgn="base" hangingPunct="0">
              <a:spcBef>
                <a:spcPct val="0"/>
              </a:spcBef>
              <a:spcAft>
                <a:spcPct val="0"/>
              </a:spcAft>
              <a:defRPr sz="1000">
                <a:solidFill>
                  <a:schemeClr val="tx1"/>
                </a:solidFill>
                <a:latin typeface="Arial" charset="0"/>
              </a:defRPr>
            </a:lvl7pPr>
            <a:lvl8pPr marL="3429000" indent="-228600" defTabSz="968375" eaLnBrk="0" fontAlgn="base" hangingPunct="0">
              <a:spcBef>
                <a:spcPct val="0"/>
              </a:spcBef>
              <a:spcAft>
                <a:spcPct val="0"/>
              </a:spcAft>
              <a:defRPr sz="1000">
                <a:solidFill>
                  <a:schemeClr val="tx1"/>
                </a:solidFill>
                <a:latin typeface="Arial" charset="0"/>
              </a:defRPr>
            </a:lvl8pPr>
            <a:lvl9pPr marL="3886200" indent="-228600" defTabSz="968375" eaLnBrk="0" fontAlgn="base" hangingPunct="0">
              <a:spcBef>
                <a:spcPct val="0"/>
              </a:spcBef>
              <a:spcAft>
                <a:spcPct val="0"/>
              </a:spcAft>
              <a:defRPr sz="1000">
                <a:solidFill>
                  <a:schemeClr val="tx1"/>
                </a:solidFill>
                <a:latin typeface="Arial" charset="0"/>
              </a:defRPr>
            </a:lvl9pPr>
          </a:lstStyle>
          <a:p>
            <a:pPr algn="r">
              <a:spcBef>
                <a:spcPct val="50000"/>
              </a:spcBef>
              <a:defRPr/>
            </a:pPr>
            <a:r>
              <a:rPr lang="es-ES_tradnl" sz="900" b="1" dirty="0" smtClean="0"/>
              <a:t>SINBA-SIS-01U-P</a:t>
            </a:r>
            <a:endParaRPr lang="es-ES_tradnl" b="1" dirty="0" smtClean="0"/>
          </a:p>
        </p:txBody>
      </p:sp>
      <p:sp>
        <p:nvSpPr>
          <p:cNvPr id="361" name="Rectangle 25"/>
          <p:cNvSpPr>
            <a:spLocks noChangeArrowheads="1"/>
          </p:cNvSpPr>
          <p:nvPr/>
        </p:nvSpPr>
        <p:spPr bwMode="auto">
          <a:xfrm>
            <a:off x="242213" y="483239"/>
            <a:ext cx="11610814" cy="6329194"/>
          </a:xfrm>
          <a:prstGeom prst="rect">
            <a:avLst/>
          </a:prstGeom>
          <a:solidFill>
            <a:schemeClr val="bg1"/>
          </a:solidFill>
          <a:ln w="22225">
            <a:solidFill>
              <a:schemeClr val="tx1"/>
            </a:solidFill>
            <a:miter lim="800000"/>
            <a:headEnd/>
            <a:tailEnd/>
          </a:ln>
          <a:extLst/>
        </p:spPr>
        <p:txBody>
          <a:bodyPr wrap="none"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defRPr/>
            </a:pPr>
            <a:endParaRPr lang="es-MX" altLang="es-MX" smtClean="0"/>
          </a:p>
        </p:txBody>
      </p:sp>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33153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 SINBA-SIS-01-P y SINBA-SIS-01U-P</a:t>
            </a:r>
            <a:endParaRPr lang="es-MX" sz="2400" dirty="0"/>
          </a:p>
        </p:txBody>
      </p:sp>
      <p:grpSp>
        <p:nvGrpSpPr>
          <p:cNvPr id="10" name="Grupo 9"/>
          <p:cNvGrpSpPr/>
          <p:nvPr/>
        </p:nvGrpSpPr>
        <p:grpSpPr>
          <a:xfrm>
            <a:off x="177480" y="715445"/>
            <a:ext cx="11758707" cy="5908514"/>
            <a:chOff x="30518" y="388864"/>
            <a:chExt cx="12252922" cy="7049665"/>
          </a:xfrm>
        </p:grpSpPr>
        <p:sp>
          <p:nvSpPr>
            <p:cNvPr id="11" name="CuadroTexto 10"/>
            <p:cNvSpPr txBox="1"/>
            <p:nvPr/>
          </p:nvSpPr>
          <p:spPr>
            <a:xfrm>
              <a:off x="9459710" y="2601309"/>
              <a:ext cx="288571" cy="184666"/>
            </a:xfrm>
            <a:prstGeom prst="rect">
              <a:avLst/>
            </a:prstGeom>
            <a:noFill/>
          </p:spPr>
          <p:txBody>
            <a:bodyPr wrap="square" rtlCol="0">
              <a:spAutoFit/>
            </a:bodyPr>
            <a:lstStyle/>
            <a:p>
              <a:r>
                <a:rPr lang="es-MX" sz="600" b="1" dirty="0" smtClean="0">
                  <a:solidFill>
                    <a:srgbClr val="FF0000"/>
                  </a:solidFill>
                </a:rPr>
                <a:t>14</a:t>
              </a:r>
              <a:endParaRPr lang="es-MX" sz="600" b="1" dirty="0">
                <a:solidFill>
                  <a:srgbClr val="FF0000"/>
                </a:solidFill>
              </a:endParaRPr>
            </a:p>
          </p:txBody>
        </p:sp>
        <p:grpSp>
          <p:nvGrpSpPr>
            <p:cNvPr id="12" name="Grupo 11"/>
            <p:cNvGrpSpPr/>
            <p:nvPr/>
          </p:nvGrpSpPr>
          <p:grpSpPr>
            <a:xfrm>
              <a:off x="4747276" y="2988102"/>
              <a:ext cx="2667600" cy="3143682"/>
              <a:chOff x="4697704" y="2988102"/>
              <a:chExt cx="2556000" cy="3143682"/>
            </a:xfrm>
          </p:grpSpPr>
          <p:cxnSp>
            <p:nvCxnSpPr>
              <p:cNvPr id="353" name="Conector recto 352"/>
              <p:cNvCxnSpPr/>
              <p:nvPr/>
            </p:nvCxnSpPr>
            <p:spPr bwMode="auto">
              <a:xfrm>
                <a:off x="4697704" y="2988102"/>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354" name="Conector recto 353"/>
              <p:cNvCxnSpPr/>
              <p:nvPr/>
            </p:nvCxnSpPr>
            <p:spPr bwMode="auto">
              <a:xfrm>
                <a:off x="4697704" y="3782421"/>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355" name="Conector recto 354"/>
              <p:cNvCxnSpPr/>
              <p:nvPr/>
            </p:nvCxnSpPr>
            <p:spPr bwMode="auto">
              <a:xfrm>
                <a:off x="4697704" y="4563366"/>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356" name="Conector recto 355"/>
              <p:cNvCxnSpPr/>
              <p:nvPr/>
            </p:nvCxnSpPr>
            <p:spPr bwMode="auto">
              <a:xfrm>
                <a:off x="4697704" y="5346481"/>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357" name="Conector recto 356"/>
              <p:cNvCxnSpPr/>
              <p:nvPr/>
            </p:nvCxnSpPr>
            <p:spPr bwMode="auto">
              <a:xfrm>
                <a:off x="4697704" y="6131784"/>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sp>
          <p:nvSpPr>
            <p:cNvPr id="13" name="CuadroTexto 12"/>
            <p:cNvSpPr txBox="1"/>
            <p:nvPr/>
          </p:nvSpPr>
          <p:spPr>
            <a:xfrm>
              <a:off x="11601543" y="2601309"/>
              <a:ext cx="288571" cy="184666"/>
            </a:xfrm>
            <a:prstGeom prst="rect">
              <a:avLst/>
            </a:prstGeom>
            <a:noFill/>
          </p:spPr>
          <p:txBody>
            <a:bodyPr wrap="square" rtlCol="0">
              <a:spAutoFit/>
            </a:bodyPr>
            <a:lstStyle/>
            <a:p>
              <a:r>
                <a:rPr lang="es-MX" sz="600" b="1" dirty="0" smtClean="0">
                  <a:solidFill>
                    <a:srgbClr val="FF0000"/>
                  </a:solidFill>
                </a:rPr>
                <a:t>20</a:t>
              </a:r>
              <a:endParaRPr lang="es-MX" sz="600" b="1" dirty="0">
                <a:solidFill>
                  <a:srgbClr val="FF0000"/>
                </a:solidFill>
              </a:endParaRPr>
            </a:p>
          </p:txBody>
        </p:sp>
        <p:sp>
          <p:nvSpPr>
            <p:cNvPr id="14" name="CuadroTexto 13"/>
            <p:cNvSpPr txBox="1"/>
            <p:nvPr/>
          </p:nvSpPr>
          <p:spPr>
            <a:xfrm>
              <a:off x="11023676" y="2601309"/>
              <a:ext cx="287475" cy="184666"/>
            </a:xfrm>
            <a:prstGeom prst="rect">
              <a:avLst/>
            </a:prstGeom>
            <a:noFill/>
          </p:spPr>
          <p:txBody>
            <a:bodyPr wrap="square" rtlCol="0">
              <a:spAutoFit/>
            </a:bodyPr>
            <a:lstStyle/>
            <a:p>
              <a:r>
                <a:rPr lang="es-MX" sz="600" b="1" dirty="0" smtClean="0"/>
                <a:t>RT</a:t>
              </a:r>
              <a:endParaRPr lang="es-MX" sz="600" b="1" dirty="0"/>
            </a:p>
          </p:txBody>
        </p:sp>
        <p:sp>
          <p:nvSpPr>
            <p:cNvPr id="15" name="CuadroTexto 14"/>
            <p:cNvSpPr txBox="1"/>
            <p:nvPr/>
          </p:nvSpPr>
          <p:spPr>
            <a:xfrm>
              <a:off x="10773249" y="2601309"/>
              <a:ext cx="287475" cy="184666"/>
            </a:xfrm>
            <a:prstGeom prst="rect">
              <a:avLst/>
            </a:prstGeom>
            <a:noFill/>
          </p:spPr>
          <p:txBody>
            <a:bodyPr wrap="square" rtlCol="0">
              <a:spAutoFit/>
            </a:bodyPr>
            <a:lstStyle/>
            <a:p>
              <a:r>
                <a:rPr lang="es-MX" sz="600" b="1" dirty="0" smtClean="0"/>
                <a:t>RT</a:t>
              </a:r>
              <a:endParaRPr lang="es-MX" sz="600" b="1" dirty="0"/>
            </a:p>
          </p:txBody>
        </p:sp>
        <p:sp>
          <p:nvSpPr>
            <p:cNvPr id="16" name="CuadroTexto 15"/>
            <p:cNvSpPr txBox="1"/>
            <p:nvPr/>
          </p:nvSpPr>
          <p:spPr>
            <a:xfrm>
              <a:off x="10182942" y="2601309"/>
              <a:ext cx="287475" cy="184666"/>
            </a:xfrm>
            <a:prstGeom prst="rect">
              <a:avLst/>
            </a:prstGeom>
            <a:noFill/>
          </p:spPr>
          <p:txBody>
            <a:bodyPr wrap="square" rtlCol="0">
              <a:spAutoFit/>
            </a:bodyPr>
            <a:lstStyle/>
            <a:p>
              <a:r>
                <a:rPr lang="es-MX" sz="600" b="1" dirty="0" smtClean="0"/>
                <a:t>RT</a:t>
              </a:r>
              <a:endParaRPr lang="es-MX" sz="600" b="1" dirty="0"/>
            </a:p>
          </p:txBody>
        </p:sp>
        <p:sp>
          <p:nvSpPr>
            <p:cNvPr id="17" name="CuadroTexto 16"/>
            <p:cNvSpPr txBox="1"/>
            <p:nvPr/>
          </p:nvSpPr>
          <p:spPr>
            <a:xfrm>
              <a:off x="9933835" y="2601309"/>
              <a:ext cx="281611" cy="184666"/>
            </a:xfrm>
            <a:prstGeom prst="rect">
              <a:avLst/>
            </a:prstGeom>
            <a:noFill/>
          </p:spPr>
          <p:txBody>
            <a:bodyPr wrap="square" rtlCol="0">
              <a:spAutoFit/>
            </a:bodyPr>
            <a:lstStyle/>
            <a:p>
              <a:r>
                <a:rPr lang="es-MX" sz="600" b="1" dirty="0" smtClean="0">
                  <a:solidFill>
                    <a:srgbClr val="FF0000"/>
                  </a:solidFill>
                </a:rPr>
                <a:t>17</a:t>
              </a:r>
              <a:endParaRPr lang="es-MX" sz="600" b="1" dirty="0">
                <a:solidFill>
                  <a:srgbClr val="FF0000"/>
                </a:solidFill>
              </a:endParaRPr>
            </a:p>
          </p:txBody>
        </p:sp>
        <p:sp>
          <p:nvSpPr>
            <p:cNvPr id="18" name="CuadroTexto 17"/>
            <p:cNvSpPr txBox="1"/>
            <p:nvPr/>
          </p:nvSpPr>
          <p:spPr>
            <a:xfrm>
              <a:off x="8795198" y="2601309"/>
              <a:ext cx="288571" cy="184666"/>
            </a:xfrm>
            <a:prstGeom prst="rect">
              <a:avLst/>
            </a:prstGeom>
            <a:noFill/>
          </p:spPr>
          <p:txBody>
            <a:bodyPr wrap="square" rtlCol="0">
              <a:spAutoFit/>
            </a:bodyPr>
            <a:lstStyle/>
            <a:p>
              <a:r>
                <a:rPr lang="es-MX" sz="600" b="1" dirty="0" smtClean="0">
                  <a:solidFill>
                    <a:srgbClr val="FF0000"/>
                  </a:solidFill>
                </a:rPr>
                <a:t>12</a:t>
              </a:r>
              <a:endParaRPr lang="es-MX" sz="600" b="1" dirty="0">
                <a:solidFill>
                  <a:srgbClr val="FF0000"/>
                </a:solidFill>
              </a:endParaRPr>
            </a:p>
          </p:txBody>
        </p:sp>
        <p:sp>
          <p:nvSpPr>
            <p:cNvPr id="19" name="CuadroTexto 18"/>
            <p:cNvSpPr txBox="1"/>
            <p:nvPr/>
          </p:nvSpPr>
          <p:spPr>
            <a:xfrm>
              <a:off x="326562" y="2601448"/>
              <a:ext cx="807225" cy="169277"/>
            </a:xfrm>
            <a:prstGeom prst="rect">
              <a:avLst/>
            </a:prstGeom>
            <a:noFill/>
          </p:spPr>
          <p:txBody>
            <a:bodyPr wrap="square" rtlCol="0">
              <a:spAutoFit/>
            </a:bodyPr>
            <a:lstStyle/>
            <a:p>
              <a:r>
                <a:rPr lang="es-MX" sz="500" b="1" dirty="0" smtClean="0"/>
                <a:t>No. DE SEGURIDAD</a:t>
              </a:r>
              <a:endParaRPr lang="es-MX" sz="900" b="1" dirty="0"/>
            </a:p>
          </p:txBody>
        </p:sp>
        <p:sp>
          <p:nvSpPr>
            <p:cNvPr id="20" name="CuadroTexto 2"/>
            <p:cNvSpPr txBox="1">
              <a:spLocks/>
            </p:cNvSpPr>
            <p:nvPr/>
          </p:nvSpPr>
          <p:spPr>
            <a:xfrm>
              <a:off x="119509" y="6719943"/>
              <a:ext cx="12118026" cy="718586"/>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lIns="0" tIns="0" rIns="0" bIns="0" numCol="3" spcCol="108000"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just">
                <a:spcAft>
                  <a:spcPts val="0"/>
                </a:spcAft>
              </a:pP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RT (RELACIÓN TEMPORAL POR MOTIVO): </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0</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.PRIMERA </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VEZ,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.SUBSECUENTE  </a:t>
              </a:r>
            </a:p>
            <a:p>
              <a:pPr algn="just">
                <a:spcAft>
                  <a:spcPts val="0"/>
                </a:spcAft>
              </a:pP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 DERECHOHABIENCIA</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.IMSS,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.ISSSTE,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r>
                <a:rPr lang="es-MX" sz="450" dirty="0" smtClean="0">
                  <a:solidFill>
                    <a:srgbClr val="0070C0"/>
                  </a:solidFill>
                  <a:latin typeface="Tahoma" panose="020B0604030504040204" pitchFamily="34" charset="0"/>
                  <a:ea typeface="Tahoma" panose="020B0604030504040204" pitchFamily="34" charset="0"/>
                  <a:cs typeface="Tahoma" panose="020B0604030504040204" pitchFamily="34" charset="0"/>
                </a:rPr>
                <a:t>INSABI/SPSS</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8</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.OTRA</a:t>
              </a:r>
              <a:endPar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spcAft>
                  <a:spcPts val="0"/>
                </a:spcAft>
              </a:pP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CLAVE DE EDAD:</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D</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.DÍAS,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M</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.MESES,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A</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.AÑOS </a:t>
              </a:r>
              <a:endPar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spcAft>
                  <a:spcPts val="0"/>
                </a:spcAft>
              </a:pP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SEXO:</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.HOMBRE,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.MUJER, </a:t>
              </a: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3</a:t>
              </a:r>
              <a:r>
                <a:rPr lang="es-MX" sz="450" dirty="0" smtClean="0">
                  <a:solidFill>
                    <a:srgbClr val="FF0000"/>
                  </a:solidFill>
                  <a:latin typeface="Tahoma" panose="020B0604030504040204" pitchFamily="34" charset="0"/>
                  <a:ea typeface="Tahoma" panose="020B0604030504040204" pitchFamily="34" charset="0"/>
                  <a:cs typeface="Tahoma" panose="020B0604030504040204" pitchFamily="34" charset="0"/>
                </a:rPr>
                <a:t>.INTERSEXUAL,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8</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.SE IGNORA,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.NO ESPECIFICADO</a:t>
              </a:r>
            </a:p>
            <a:p>
              <a:pPr algn="just">
                <a:spcAft>
                  <a:spcPts val="0"/>
                </a:spcAft>
              </a:pP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4. NÚMERO DE TIRAS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a)</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C</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.PACIENTE CON DIABETES EN CONTROL,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E.</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EMBARAZADA SIN DIABETES;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b)</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NÚMERO DE TIRAS</a:t>
              </a:r>
            </a:p>
            <a:p>
              <a:pPr algn="just">
                <a:spcAft>
                  <a:spcPts val="0"/>
                </a:spcAft>
              </a:pP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5</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IMC:</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.OBESIDAD,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.SOBREPESO,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.NORMAL,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.BAJO PESO</a:t>
              </a:r>
              <a:endPar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spcAft>
                  <a:spcPts val="0"/>
                </a:spcAft>
                <a:tabLst>
                  <a:tab pos="90488" algn="l"/>
                </a:tabLst>
              </a:pP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6</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DIFICULTAD PARA: (DISCAPACIDAD) a)</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.VER,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.ESCUCHAR,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.CAMINAR,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.USAR BRAZOS/MANOS,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5</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.APRENDER/RECORDAR</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6</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.CUIDADO </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PERSONAL,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7</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.HABLAR/COMUNICARSE,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8</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.EMOCIONAL/MENTAL,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.NINGUNA</a:t>
              </a:r>
              <a:endPar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spcAft>
                  <a:spcPts val="0"/>
                </a:spcAft>
                <a:tabLst>
                  <a:tab pos="90488" algn="l"/>
                </a:tabLst>
              </a:pP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b)</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.POCA DIFICULTAD,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.MUCHA DIFICULTAD,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.NO PUEDE HACERLO,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.SIN </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DIFICULTAD</a:t>
              </a:r>
              <a:endPar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spcAft>
                  <a:spcPts val="0"/>
                </a:spcAft>
                <a:tabLst>
                  <a:tab pos="90488" algn="l"/>
                </a:tabLst>
              </a:pP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c)</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.ENFERMEDAD,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.EDAD AVANZADA,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.NACIÓ </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ASÍ,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.ACCIDENTE,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5</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.VIOLENCIA,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6</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.OTRA CAUSA</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.SIN DIFICULTAD</a:t>
              </a:r>
            </a:p>
            <a:p>
              <a:pPr algn="just">
                <a:spcAft>
                  <a:spcPts val="0"/>
                </a:spcAft>
                <a:tabLst>
                  <a:tab pos="90488" algn="l"/>
                </a:tabLst>
              </a:pPr>
              <a:endPar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marL="90488" indent="-90488" algn="just"/>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7.  PROGRAMA</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.ENFERMEDADES TRANSMISIBLES,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.CRÓNICO DEGENERATIVAS,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.OTRAS ENFERMEDADES,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.A SANOS </a:t>
              </a:r>
            </a:p>
            <a:p>
              <a:pPr marL="90488" indent="-90488" algn="just"/>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8.	RIESGO: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 </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PATOLOGÍA CRÓNICA ÓRGANO FUNCIONAL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 </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PATOLOGÍA CRÓNICA INFECCIOSA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ANTECEDENTES DE MORBILIDAD MATERNA EXTREMA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4. </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CON FACTORES DE RIESGOS SOCIALES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5.</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ANTECEDENTES OBSTETRICOS DE RIESGO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SIN RIESGO</a:t>
              </a:r>
              <a:endPar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TRIMESTRE:</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.PRIMERO,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.SEGUNDO,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.TERCERO </a:t>
              </a:r>
            </a:p>
            <a:p>
              <a:pPr algn="just"/>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10. COMPLICACIONES:</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.DIAGNÓSTICO DE DM,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.INFECCIÓN URINARIA,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.PREECLAMPSIA/ECLAMPSIA,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.HEMORRAGIA </a:t>
              </a:r>
            </a:p>
            <a:p>
              <a:pPr algn="just"/>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11. OTRAS ACCIONES A EMBARAZADAS:</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.CON ANÁLISIS CLÍNICOS,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.PRESCRIPCIÓN DE ÁCIDO FÓLICO,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.APOYO A TRASLADO OBSTÉTRICO      </a:t>
              </a:r>
            </a:p>
            <a:p>
              <a:pPr algn="just"/>
              <a:r>
                <a:rPr lang="es-MX" sz="450" b="1" strike="sngStrike" dirty="0" smtClean="0">
                  <a:solidFill>
                    <a:srgbClr val="FF0000"/>
                  </a:solidFill>
                  <a:latin typeface="Tahoma" panose="020B0604030504040204" pitchFamily="34" charset="0"/>
                  <a:ea typeface="Tahoma" panose="020B0604030504040204" pitchFamily="34" charset="0"/>
                  <a:cs typeface="Tahoma" panose="020B0604030504040204" pitchFamily="34" charset="0"/>
                </a:rPr>
                <a:t>12. PUÉRPERA ACEPTANTE PF:</a:t>
              </a:r>
              <a:r>
                <a:rPr lang="es-MX" sz="450" strike="sngStrike" dirty="0" smtClean="0">
                  <a:solidFill>
                    <a:srgbClr val="FF0000"/>
                  </a:solidFill>
                  <a:latin typeface="Tahoma" panose="020B0604030504040204" pitchFamily="34" charset="0"/>
                  <a:ea typeface="Tahoma" panose="020B0604030504040204" pitchFamily="34" charset="0"/>
                  <a:cs typeface="Tahoma" panose="020B0604030504040204" pitchFamily="34" charset="0"/>
                </a:rPr>
                <a:t> </a:t>
              </a:r>
              <a:r>
                <a:rPr lang="es-MX" sz="450" b="1" strike="sngStrike" dirty="0" smtClean="0">
                  <a:solidFill>
                    <a:srgbClr val="FF0000"/>
                  </a:solidFill>
                  <a:latin typeface="Tahoma" panose="020B0604030504040204" pitchFamily="34" charset="0"/>
                  <a:ea typeface="Tahoma" panose="020B0604030504040204" pitchFamily="34" charset="0"/>
                  <a:cs typeface="Tahoma" panose="020B0604030504040204" pitchFamily="34" charset="0"/>
                </a:rPr>
                <a:t>1</a:t>
              </a:r>
              <a:r>
                <a:rPr lang="es-MX" sz="450" strike="sngStrike" dirty="0" smtClean="0">
                  <a:solidFill>
                    <a:srgbClr val="FF0000"/>
                  </a:solidFill>
                  <a:latin typeface="Tahoma" panose="020B0604030504040204" pitchFamily="34" charset="0"/>
                  <a:ea typeface="Tahoma" panose="020B0604030504040204" pitchFamily="34" charset="0"/>
                  <a:cs typeface="Tahoma" panose="020B0604030504040204" pitchFamily="34" charset="0"/>
                </a:rPr>
                <a:t>.HORMONAL, </a:t>
              </a:r>
              <a:r>
                <a:rPr lang="es-MX" sz="450" b="1" strike="sngStrike" dirty="0" smtClean="0">
                  <a:solidFill>
                    <a:srgbClr val="FF0000"/>
                  </a:solidFill>
                  <a:latin typeface="Tahoma" panose="020B0604030504040204" pitchFamily="34" charset="0"/>
                  <a:ea typeface="Tahoma" panose="020B0604030504040204" pitchFamily="34" charset="0"/>
                  <a:cs typeface="Tahoma" panose="020B0604030504040204" pitchFamily="34" charset="0"/>
                </a:rPr>
                <a:t>2</a:t>
              </a:r>
              <a:r>
                <a:rPr lang="es-MX" sz="450" strike="sngStrike" dirty="0" smtClean="0">
                  <a:solidFill>
                    <a:srgbClr val="FF0000"/>
                  </a:solidFill>
                  <a:latin typeface="Tahoma" panose="020B0604030504040204" pitchFamily="34" charset="0"/>
                  <a:ea typeface="Tahoma" panose="020B0604030504040204" pitchFamily="34" charset="0"/>
                  <a:cs typeface="Tahoma" panose="020B0604030504040204" pitchFamily="34" charset="0"/>
                </a:rPr>
                <a:t>.DIU    </a:t>
              </a:r>
            </a:p>
            <a:p>
              <a:pPr algn="just">
                <a:tabLst>
                  <a:tab pos="90488" algn="l"/>
                </a:tabLst>
              </a:pP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12</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OTROS EVENTOS:</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.PERI Y POSTMENOPAUSIA,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.ITS,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PATOLOGÍA MAMARIA BENIGNA,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.CÁNCER MAMARIO,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5</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.COLPOSCOPÍA,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6.</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CÁNCER 	  CERVICOUTERINO </a:t>
              </a:r>
            </a:p>
            <a:p>
              <a:pPr algn="just"/>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13</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PESO PARA LA TALLA:</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a:t>
              </a:r>
              <a:r>
                <a:rPr lang="en-US" sz="450" dirty="0">
                  <a:solidFill>
                    <a:schemeClr val="tx1"/>
                  </a:solidFill>
                  <a:latin typeface="Tahoma" panose="020B0604030504040204" pitchFamily="34" charset="0"/>
                  <a:ea typeface="Tahoma" panose="020B0604030504040204" pitchFamily="34" charset="0"/>
                  <a:cs typeface="Tahoma" panose="020B0604030504040204" pitchFamily="34" charset="0"/>
                </a:rPr>
                <a:t>OBESIDAD, </a:t>
              </a:r>
              <a:r>
                <a:rPr lang="en-US"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n-US" sz="450" dirty="0">
                  <a:solidFill>
                    <a:schemeClr val="tx1"/>
                  </a:solidFill>
                  <a:latin typeface="Tahoma" panose="020B0604030504040204" pitchFamily="34" charset="0"/>
                  <a:ea typeface="Tahoma" panose="020B0604030504040204" pitchFamily="34" charset="0"/>
                  <a:cs typeface="Tahoma" panose="020B0604030504040204" pitchFamily="34" charset="0"/>
                </a:rPr>
                <a:t>.SOBREPESO, </a:t>
              </a:r>
              <a:r>
                <a:rPr lang="en-US"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n-US" sz="450" dirty="0">
                  <a:solidFill>
                    <a:schemeClr val="tx1"/>
                  </a:solidFill>
                  <a:latin typeface="Tahoma" panose="020B0604030504040204" pitchFamily="34" charset="0"/>
                  <a:ea typeface="Tahoma" panose="020B0604030504040204" pitchFamily="34" charset="0"/>
                  <a:cs typeface="Tahoma" panose="020B0604030504040204" pitchFamily="34" charset="0"/>
                </a:rPr>
                <a:t>.NORMAL, </a:t>
              </a:r>
              <a:r>
                <a:rPr lang="en-US" sz="45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n-US" sz="450" dirty="0">
                  <a:solidFill>
                    <a:schemeClr val="tx1"/>
                  </a:solidFill>
                  <a:latin typeface="Tahoma" panose="020B0604030504040204" pitchFamily="34" charset="0"/>
                  <a:ea typeface="Tahoma" panose="020B0604030504040204" pitchFamily="34" charset="0"/>
                  <a:cs typeface="Tahoma" panose="020B0604030504040204" pitchFamily="34" charset="0"/>
                </a:rPr>
                <a:t>.DESNUTRICIÓN LEVE, </a:t>
              </a:r>
              <a:r>
                <a:rPr lang="en-US" sz="450" b="1" dirty="0">
                  <a:solidFill>
                    <a:schemeClr val="tx1"/>
                  </a:solidFill>
                  <a:latin typeface="Tahoma" panose="020B0604030504040204" pitchFamily="34" charset="0"/>
                  <a:ea typeface="Tahoma" panose="020B0604030504040204" pitchFamily="34" charset="0"/>
                  <a:cs typeface="Tahoma" panose="020B0604030504040204" pitchFamily="34" charset="0"/>
                </a:rPr>
                <a:t>5</a:t>
              </a:r>
              <a:r>
                <a:rPr lang="en-US" sz="450" dirty="0">
                  <a:solidFill>
                    <a:schemeClr val="tx1"/>
                  </a:solidFill>
                  <a:latin typeface="Tahoma" panose="020B0604030504040204" pitchFamily="34" charset="0"/>
                  <a:ea typeface="Tahoma" panose="020B0604030504040204" pitchFamily="34" charset="0"/>
                  <a:cs typeface="Tahoma" panose="020B0604030504040204" pitchFamily="34" charset="0"/>
                </a:rPr>
                <a:t>.DESNUTRICIÓN MODERADA, </a:t>
              </a:r>
              <a:r>
                <a:rPr lang="en-US" sz="450" b="1" dirty="0">
                  <a:solidFill>
                    <a:schemeClr val="tx1"/>
                  </a:solidFill>
                  <a:latin typeface="Tahoma" panose="020B0604030504040204" pitchFamily="34" charset="0"/>
                  <a:ea typeface="Tahoma" panose="020B0604030504040204" pitchFamily="34" charset="0"/>
                  <a:cs typeface="Tahoma" panose="020B0604030504040204" pitchFamily="34" charset="0"/>
                </a:rPr>
                <a:t>6</a:t>
              </a:r>
              <a:r>
                <a:rPr lang="en-US" sz="450" dirty="0">
                  <a:solidFill>
                    <a:schemeClr val="tx1"/>
                  </a:solidFill>
                  <a:latin typeface="Tahoma" panose="020B0604030504040204" pitchFamily="34" charset="0"/>
                  <a:ea typeface="Tahoma" panose="020B0604030504040204" pitchFamily="34" charset="0"/>
                  <a:cs typeface="Tahoma" panose="020B0604030504040204" pitchFamily="34" charset="0"/>
                </a:rPr>
                <a:t>.DESNUTRICIÓN GRAVE</a:t>
              </a:r>
              <a:endParaRPr lang="en-US" sz="45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lnSpc>
                  <a:spcPts val="600"/>
                </a:lnSpc>
              </a:pPr>
              <a:r>
                <a:rPr lang="en-US"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14</a:t>
              </a:r>
              <a:r>
                <a:rPr lang="en-US"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EDI TIPO:</a:t>
              </a:r>
              <a:r>
                <a:rPr lang="en-US"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n-US"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n-US"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INICIAL,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.SUBSECUENTE    </a:t>
              </a:r>
            </a:p>
            <a:p>
              <a:pPr algn="just">
                <a:lnSpc>
                  <a:spcPts val="600"/>
                </a:lnSpc>
              </a:pP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15</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RESULTADO EDI:</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INICIAL: 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.VERDE,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.AMARILLO,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.ROJO;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SUBSECUENTE: 4</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.RECUPERADO DE REZAGO,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5</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.RECUPERADO DE RIESGO </a:t>
              </a:r>
            </a:p>
            <a:p>
              <a:pPr algn="just">
                <a:lnSpc>
                  <a:spcPts val="600"/>
                </a:lnSpc>
                <a:tabLst>
                  <a:tab pos="90488" algn="l"/>
                </a:tabLst>
              </a:pP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DE RETRASO,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6</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.EN SEGUIMIENTO</a:t>
              </a:r>
            </a:p>
            <a:p>
              <a:pPr algn="just">
                <a:lnSpc>
                  <a:spcPts val="600"/>
                </a:lnSpc>
              </a:pP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16</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RESULTADO BATTELLE:</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.MAYOR O IGUAL A 90,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.DE 89 A 80,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.MENOR O IGUAL A 79</a:t>
              </a:r>
            </a:p>
            <a:p>
              <a:pPr algn="just">
                <a:lnSpc>
                  <a:spcPts val="600"/>
                </a:lnSpc>
              </a:pP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17</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APLICACIÓN DE CÉDULA CÁNCER EN EL AÑO:</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.PRIMERA VEZ,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.SEGUNDA VEZ</a:t>
              </a:r>
            </a:p>
            <a:p>
              <a:pPr algn="just">
                <a:lnSpc>
                  <a:spcPts val="600"/>
                </a:lnSpc>
              </a:pP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18</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EDA PLAN TRATAMIENTO:</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.A,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.B,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.C</a:t>
              </a:r>
            </a:p>
            <a:p>
              <a:pPr algn="just">
                <a:lnSpc>
                  <a:spcPts val="600"/>
                </a:lnSpc>
              </a:pP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19</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IRA TRATAMIENTO:</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.SINTOMÁTICO,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.ANTIBIÓTICO</a:t>
              </a:r>
            </a:p>
            <a:p>
              <a:pPr algn="just">
                <a:lnSpc>
                  <a:spcPts val="600"/>
                </a:lnSpc>
              </a:pP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20</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REFERIDO POR:</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.EMBARAZO ALTO RIESGO,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.SOSPECHA CÁNCER </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&lt;18 </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AÑOS,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.IRA's, </a:t>
              </a:r>
              <a:r>
                <a:rPr lang="es-MX" sz="45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450" dirty="0">
                  <a:solidFill>
                    <a:schemeClr val="tx1"/>
                  </a:solidFill>
                  <a:latin typeface="Tahoma" panose="020B0604030504040204" pitchFamily="34" charset="0"/>
                  <a:ea typeface="Tahoma" panose="020B0604030504040204" pitchFamily="34" charset="0"/>
                  <a:cs typeface="Tahoma" panose="020B0604030504040204" pitchFamily="34" charset="0"/>
                </a:rPr>
                <a:t>.NEUMONÍA, </a:t>
              </a:r>
              <a:r>
                <a:rPr lang="es-MX" sz="45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5</a:t>
              </a:r>
              <a:r>
                <a:rPr lang="es-MX" sz="450" dirty="0" smtClean="0">
                  <a:solidFill>
                    <a:srgbClr val="FF0000"/>
                  </a:solidFill>
                  <a:latin typeface="Tahoma" panose="020B0604030504040204" pitchFamily="34" charset="0"/>
                  <a:ea typeface="Tahoma" panose="020B0604030504040204" pitchFamily="34" charset="0"/>
                  <a:cs typeface="Tahoma" panose="020B0604030504040204" pitchFamily="34" charset="0"/>
                </a:rPr>
                <a:t>.CISTICERCOSIS</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450" b="1" dirty="0" smtClean="0">
                  <a:solidFill>
                    <a:schemeClr val="tx1"/>
                  </a:solidFill>
                  <a:latin typeface="Tahoma" panose="020B0604030504040204" pitchFamily="34" charset="0"/>
                  <a:ea typeface="Tahoma" panose="020B0604030504040204" pitchFamily="34" charset="0"/>
                  <a:cs typeface="Tahoma" panose="020B0604030504040204" pitchFamily="34" charset="0"/>
                </a:rPr>
                <a:t>8</a:t>
              </a:r>
              <a:r>
                <a:rPr lang="es-MX" sz="450" dirty="0" smtClean="0">
                  <a:solidFill>
                    <a:schemeClr val="tx1"/>
                  </a:solidFill>
                  <a:latin typeface="Tahoma" panose="020B0604030504040204" pitchFamily="34" charset="0"/>
                  <a:ea typeface="Tahoma" panose="020B0604030504040204" pitchFamily="34" charset="0"/>
                  <a:cs typeface="Tahoma" panose="020B0604030504040204" pitchFamily="34" charset="0"/>
                </a:rPr>
                <a:t>. OTRAS</a:t>
              </a:r>
              <a:endParaRPr lang="es-MX" sz="45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eaLnBrk="1" fontAlgn="auto" hangingPunct="1">
                <a:spcBef>
                  <a:spcPts val="0"/>
                </a:spcBef>
                <a:spcAft>
                  <a:spcPts val="0"/>
                </a:spcAft>
                <a:defRPr/>
              </a:pPr>
              <a:endParaRPr lang="es-MX" sz="450" dirty="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es-MX" sz="45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grpSp>
          <p:nvGrpSpPr>
            <p:cNvPr id="21" name="Grupo 20"/>
            <p:cNvGrpSpPr/>
            <p:nvPr/>
          </p:nvGrpSpPr>
          <p:grpSpPr>
            <a:xfrm>
              <a:off x="7008988" y="2965316"/>
              <a:ext cx="481040" cy="3679365"/>
              <a:chOff x="6737907" y="2965316"/>
              <a:chExt cx="481040" cy="3679365"/>
            </a:xfrm>
          </p:grpSpPr>
          <p:sp>
            <p:nvSpPr>
              <p:cNvPr id="342" name="Line 377"/>
              <p:cNvSpPr>
                <a:spLocks noChangeShapeType="1"/>
              </p:cNvSpPr>
              <p:nvPr/>
            </p:nvSpPr>
            <p:spPr bwMode="auto">
              <a:xfrm>
                <a:off x="6914294" y="3783633"/>
                <a:ext cx="0" cy="5400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grpSp>
            <p:nvGrpSpPr>
              <p:cNvPr id="343" name="Grupo 342"/>
              <p:cNvGrpSpPr/>
              <p:nvPr/>
            </p:nvGrpSpPr>
            <p:grpSpPr>
              <a:xfrm>
                <a:off x="6737907" y="2965316"/>
                <a:ext cx="481040" cy="3330595"/>
                <a:chOff x="6737907" y="2965316"/>
                <a:chExt cx="481040" cy="3330595"/>
              </a:xfrm>
            </p:grpSpPr>
            <p:sp>
              <p:nvSpPr>
                <p:cNvPr id="348" name="Text Box 368"/>
                <p:cNvSpPr txBox="1">
                  <a:spLocks noChangeArrowheads="1"/>
                </p:cNvSpPr>
                <p:nvPr/>
              </p:nvSpPr>
              <p:spPr bwMode="auto">
                <a:xfrm>
                  <a:off x="6737907" y="2965316"/>
                  <a:ext cx="481040" cy="19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smtClean="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a:t>
                  </a:r>
                  <a:r>
                    <a:rPr lang="es-ES_tradnl" altLang="es-MX" sz="500" b="1" dirty="0" smtClean="0"/>
                    <a:t>vez</a:t>
                  </a:r>
                </a:p>
              </p:txBody>
            </p:sp>
            <p:sp>
              <p:nvSpPr>
                <p:cNvPr id="349" name="Text Box 368"/>
                <p:cNvSpPr txBox="1">
                  <a:spLocks noChangeArrowheads="1"/>
                </p:cNvSpPr>
                <p:nvPr/>
              </p:nvSpPr>
              <p:spPr bwMode="auto">
                <a:xfrm>
                  <a:off x="6737908" y="3784573"/>
                  <a:ext cx="481039" cy="19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smtClean="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a:t>
                  </a:r>
                  <a:r>
                    <a:rPr lang="es-ES_tradnl" altLang="es-MX" sz="500" b="1" dirty="0" smtClean="0"/>
                    <a:t>vez</a:t>
                  </a:r>
                </a:p>
              </p:txBody>
            </p:sp>
            <p:sp>
              <p:nvSpPr>
                <p:cNvPr id="350" name="Text Box 368"/>
                <p:cNvSpPr txBox="1">
                  <a:spLocks noChangeArrowheads="1"/>
                </p:cNvSpPr>
                <p:nvPr/>
              </p:nvSpPr>
              <p:spPr bwMode="auto">
                <a:xfrm>
                  <a:off x="6737908" y="4540634"/>
                  <a:ext cx="481039" cy="19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smtClean="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a:t>
                  </a:r>
                  <a:r>
                    <a:rPr lang="es-ES_tradnl" altLang="es-MX" sz="500" b="1" dirty="0" smtClean="0"/>
                    <a:t>vez</a:t>
                  </a:r>
                </a:p>
              </p:txBody>
            </p:sp>
            <p:sp>
              <p:nvSpPr>
                <p:cNvPr id="351" name="Text Box 368"/>
                <p:cNvSpPr txBox="1">
                  <a:spLocks noChangeArrowheads="1"/>
                </p:cNvSpPr>
                <p:nvPr/>
              </p:nvSpPr>
              <p:spPr bwMode="auto">
                <a:xfrm>
                  <a:off x="6737908" y="5321790"/>
                  <a:ext cx="481039" cy="19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smtClean="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a:t>
                  </a:r>
                  <a:r>
                    <a:rPr lang="es-ES_tradnl" altLang="es-MX" sz="500" b="1" dirty="0" smtClean="0"/>
                    <a:t>vez</a:t>
                  </a:r>
                </a:p>
              </p:txBody>
            </p:sp>
            <p:sp>
              <p:nvSpPr>
                <p:cNvPr id="352" name="Text Box 368"/>
                <p:cNvSpPr txBox="1">
                  <a:spLocks noChangeArrowheads="1"/>
                </p:cNvSpPr>
                <p:nvPr/>
              </p:nvSpPr>
              <p:spPr bwMode="auto">
                <a:xfrm>
                  <a:off x="6737908" y="6105063"/>
                  <a:ext cx="481039" cy="190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smtClean="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a:t>
                  </a:r>
                  <a:r>
                    <a:rPr lang="es-ES_tradnl" altLang="es-MX" sz="500" b="1" dirty="0" smtClean="0"/>
                    <a:t>vez</a:t>
                  </a:r>
                </a:p>
              </p:txBody>
            </p:sp>
          </p:grpSp>
          <p:sp>
            <p:nvSpPr>
              <p:cNvPr id="344" name="Line 377"/>
              <p:cNvSpPr>
                <a:spLocks noChangeShapeType="1"/>
              </p:cNvSpPr>
              <p:nvPr/>
            </p:nvSpPr>
            <p:spPr bwMode="auto">
              <a:xfrm>
                <a:off x="6914294" y="2993890"/>
                <a:ext cx="0" cy="5400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45" name="Line 377"/>
              <p:cNvSpPr>
                <a:spLocks noChangeShapeType="1"/>
              </p:cNvSpPr>
              <p:nvPr/>
            </p:nvSpPr>
            <p:spPr bwMode="auto">
              <a:xfrm>
                <a:off x="6914294" y="5348883"/>
                <a:ext cx="0" cy="5220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46" name="Line 377"/>
              <p:cNvSpPr>
                <a:spLocks noChangeShapeType="1"/>
              </p:cNvSpPr>
              <p:nvPr/>
            </p:nvSpPr>
            <p:spPr bwMode="auto">
              <a:xfrm>
                <a:off x="6914294" y="4563902"/>
                <a:ext cx="0" cy="5400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47" name="Line 377"/>
              <p:cNvSpPr>
                <a:spLocks noChangeShapeType="1"/>
              </p:cNvSpPr>
              <p:nvPr/>
            </p:nvSpPr>
            <p:spPr bwMode="auto">
              <a:xfrm>
                <a:off x="6914294" y="6129881"/>
                <a:ext cx="0" cy="5148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grpSp>
        <p:sp>
          <p:nvSpPr>
            <p:cNvPr id="22" name="Rectángulo 21"/>
            <p:cNvSpPr/>
            <p:nvPr/>
          </p:nvSpPr>
          <p:spPr bwMode="auto">
            <a:xfrm>
              <a:off x="8069554" y="2642718"/>
              <a:ext cx="108916" cy="90000"/>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600" b="0" i="0" u="none" strike="noStrike" cap="none" normalizeH="0" baseline="0" smtClean="0">
                <a:ln>
                  <a:noFill/>
                </a:ln>
                <a:effectLst/>
                <a:latin typeface="Arial" charset="0"/>
              </a:endParaRPr>
            </a:p>
          </p:txBody>
        </p:sp>
        <p:sp>
          <p:nvSpPr>
            <p:cNvPr id="23" name="Rectángulo 22"/>
            <p:cNvSpPr/>
            <p:nvPr/>
          </p:nvSpPr>
          <p:spPr bwMode="auto">
            <a:xfrm>
              <a:off x="10151988" y="2642717"/>
              <a:ext cx="115200" cy="90000"/>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600" b="0" i="0" u="none" strike="noStrike" cap="none" normalizeH="0" baseline="0" smtClean="0">
                <a:ln>
                  <a:noFill/>
                </a:ln>
                <a:effectLst/>
                <a:latin typeface="Arial" charset="0"/>
              </a:endParaRPr>
            </a:p>
          </p:txBody>
        </p:sp>
        <p:grpSp>
          <p:nvGrpSpPr>
            <p:cNvPr id="24" name="Grupo 23"/>
            <p:cNvGrpSpPr/>
            <p:nvPr/>
          </p:nvGrpSpPr>
          <p:grpSpPr>
            <a:xfrm>
              <a:off x="4866518" y="3257939"/>
              <a:ext cx="2545200" cy="3142800"/>
              <a:chOff x="4826703" y="3257939"/>
              <a:chExt cx="2303648" cy="3131402"/>
            </a:xfrm>
          </p:grpSpPr>
          <p:cxnSp>
            <p:nvCxnSpPr>
              <p:cNvPr id="337" name="Conector recto 336"/>
              <p:cNvCxnSpPr/>
              <p:nvPr/>
            </p:nvCxnSpPr>
            <p:spPr bwMode="auto">
              <a:xfrm>
                <a:off x="4826703" y="3257939"/>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338" name="Conector recto 337"/>
              <p:cNvCxnSpPr/>
              <p:nvPr/>
            </p:nvCxnSpPr>
            <p:spPr bwMode="auto">
              <a:xfrm>
                <a:off x="4826703" y="4049736"/>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339" name="Conector recto 338"/>
              <p:cNvCxnSpPr/>
              <p:nvPr/>
            </p:nvCxnSpPr>
            <p:spPr bwMode="auto">
              <a:xfrm>
                <a:off x="4826703" y="4832146"/>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340" name="Conector recto 339"/>
              <p:cNvCxnSpPr/>
              <p:nvPr/>
            </p:nvCxnSpPr>
            <p:spPr bwMode="auto">
              <a:xfrm>
                <a:off x="4826703" y="5609825"/>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341" name="Conector recto 340"/>
              <p:cNvCxnSpPr/>
              <p:nvPr/>
            </p:nvCxnSpPr>
            <p:spPr bwMode="auto">
              <a:xfrm>
                <a:off x="4826703" y="6389341"/>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sp>
          <p:nvSpPr>
            <p:cNvPr id="25" name="Rectángulo 24"/>
            <p:cNvSpPr/>
            <p:nvPr/>
          </p:nvSpPr>
          <p:spPr bwMode="auto">
            <a:xfrm>
              <a:off x="11798528" y="2642718"/>
              <a:ext cx="367200" cy="90000"/>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600" b="0" i="0" u="none" strike="noStrike" cap="none" normalizeH="0" baseline="0" smtClean="0">
                <a:ln>
                  <a:noFill/>
                </a:ln>
                <a:effectLst/>
                <a:latin typeface="Arial" charset="0"/>
              </a:endParaRPr>
            </a:p>
          </p:txBody>
        </p:sp>
        <p:sp>
          <p:nvSpPr>
            <p:cNvPr id="26" name="Rectángulo 25"/>
            <p:cNvSpPr/>
            <p:nvPr/>
          </p:nvSpPr>
          <p:spPr bwMode="auto">
            <a:xfrm>
              <a:off x="11227170" y="2642718"/>
              <a:ext cx="432000" cy="90000"/>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600" b="0" i="0" u="none" strike="noStrike" cap="none" normalizeH="0" baseline="0" smtClean="0">
                <a:ln>
                  <a:noFill/>
                </a:ln>
                <a:effectLst/>
                <a:latin typeface="Arial" charset="0"/>
              </a:endParaRPr>
            </a:p>
          </p:txBody>
        </p:sp>
        <p:sp>
          <p:nvSpPr>
            <p:cNvPr id="27" name="Rectángulo 26"/>
            <p:cNvSpPr/>
            <p:nvPr/>
          </p:nvSpPr>
          <p:spPr bwMode="auto">
            <a:xfrm>
              <a:off x="10497374" y="2642718"/>
              <a:ext cx="359587" cy="90000"/>
            </a:xfrm>
            <a:prstGeom prst="rect">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600" b="0" i="0" u="none" strike="noStrike" cap="none" normalizeH="0" baseline="0" smtClean="0">
                <a:ln>
                  <a:noFill/>
                </a:ln>
                <a:effectLst/>
                <a:latin typeface="Arial" charset="0"/>
              </a:endParaRPr>
            </a:p>
          </p:txBody>
        </p:sp>
        <p:sp>
          <p:nvSpPr>
            <p:cNvPr id="28" name="CuadroTexto 27"/>
            <p:cNvSpPr txBox="1"/>
            <p:nvPr/>
          </p:nvSpPr>
          <p:spPr>
            <a:xfrm>
              <a:off x="7482917" y="2601309"/>
              <a:ext cx="287475" cy="184666"/>
            </a:xfrm>
            <a:prstGeom prst="rect">
              <a:avLst/>
            </a:prstGeom>
            <a:noFill/>
          </p:spPr>
          <p:txBody>
            <a:bodyPr wrap="square" rtlCol="0">
              <a:spAutoFit/>
            </a:bodyPr>
            <a:lstStyle/>
            <a:p>
              <a:r>
                <a:rPr lang="es-MX" sz="600" b="1" dirty="0" smtClean="0"/>
                <a:t>RT</a:t>
              </a:r>
              <a:endParaRPr lang="es-MX" sz="600" b="1" dirty="0"/>
            </a:p>
          </p:txBody>
        </p:sp>
        <p:sp>
          <p:nvSpPr>
            <p:cNvPr id="29" name="CuadroTexto 28"/>
            <p:cNvSpPr txBox="1"/>
            <p:nvPr/>
          </p:nvSpPr>
          <p:spPr>
            <a:xfrm>
              <a:off x="32851" y="652504"/>
              <a:ext cx="12250589" cy="400110"/>
            </a:xfrm>
            <a:prstGeom prst="rect">
              <a:avLst/>
            </a:prstGeom>
            <a:noFill/>
          </p:spPr>
          <p:txBody>
            <a:bodyPr wrap="square" rtlCol="0">
              <a:spAutoFit/>
            </a:bodyPr>
            <a:lstStyle/>
            <a:p>
              <a:r>
                <a:rPr lang="es-MX" sz="400" b="1" dirty="0">
                  <a:latin typeface="Tahoma" panose="020B0604030504040204" pitchFamily="34" charset="0"/>
                  <a:ea typeface="Tahoma" panose="020B0604030504040204" pitchFamily="34" charset="0"/>
                  <a:cs typeface="Tahoma" panose="020B0604030504040204" pitchFamily="34" charset="0"/>
                </a:rPr>
                <a:t>TIPO DE </a:t>
              </a:r>
              <a:r>
                <a:rPr lang="es-MX" sz="400" b="1" dirty="0" smtClean="0">
                  <a:latin typeface="Tahoma" panose="020B0604030504040204" pitchFamily="34" charset="0"/>
                  <a:ea typeface="Tahoma" panose="020B0604030504040204" pitchFamily="34" charset="0"/>
                  <a:cs typeface="Tahoma" panose="020B0604030504040204" pitchFamily="34" charset="0"/>
                </a:rPr>
                <a:t>PERSONAL:</a:t>
              </a:r>
              <a:r>
                <a:rPr lang="es-MX" sz="400" dirty="0" smtClean="0">
                  <a:latin typeface="Tahoma" panose="020B0604030504040204" pitchFamily="34" charset="0"/>
                  <a:ea typeface="Tahoma" panose="020B0604030504040204" pitchFamily="34" charset="0"/>
                  <a:cs typeface="Tahoma" panose="020B0604030504040204" pitchFamily="34" charset="0"/>
                </a:rPr>
                <a:t> </a:t>
              </a:r>
              <a:r>
                <a:rPr lang="es-MX" sz="400" b="1" dirty="0" smtClean="0">
                  <a:latin typeface="Tahoma" panose="020B0604030504040204" pitchFamily="34" charset="0"/>
                  <a:ea typeface="Tahoma" panose="020B0604030504040204" pitchFamily="34" charset="0"/>
                  <a:cs typeface="Tahoma" panose="020B0604030504040204" pitchFamily="34" charset="0"/>
                </a:rPr>
                <a:t>1</a:t>
              </a:r>
              <a:r>
                <a:rPr lang="es-MX" sz="400" dirty="0" smtClean="0">
                  <a:latin typeface="Tahoma" panose="020B0604030504040204" pitchFamily="34" charset="0"/>
                  <a:ea typeface="Tahoma" panose="020B0604030504040204" pitchFamily="34" charset="0"/>
                  <a:cs typeface="Tahoma" panose="020B0604030504040204" pitchFamily="34" charset="0"/>
                </a:rPr>
                <a:t>.MÉDICO PASANTE, </a:t>
              </a:r>
              <a:r>
                <a:rPr lang="es-MX" sz="400" b="1" dirty="0" smtClean="0">
                  <a:latin typeface="Tahoma" panose="020B0604030504040204" pitchFamily="34" charset="0"/>
                  <a:ea typeface="Tahoma" panose="020B0604030504040204" pitchFamily="34" charset="0"/>
                  <a:cs typeface="Tahoma" panose="020B0604030504040204" pitchFamily="34" charset="0"/>
                </a:rPr>
                <a:t>2</a:t>
              </a:r>
              <a:r>
                <a:rPr lang="es-MX" sz="400" dirty="0" smtClean="0">
                  <a:latin typeface="Tahoma" panose="020B0604030504040204" pitchFamily="34" charset="0"/>
                  <a:ea typeface="Tahoma" panose="020B0604030504040204" pitchFamily="34" charset="0"/>
                  <a:cs typeface="Tahoma" panose="020B0604030504040204" pitchFamily="34" charset="0"/>
                </a:rPr>
                <a:t>.MÉDICO GENERAL, </a:t>
              </a:r>
              <a:r>
                <a:rPr lang="es-MX" sz="400" b="1" dirty="0" smtClean="0">
                  <a:latin typeface="Tahoma" panose="020B0604030504040204" pitchFamily="34" charset="0"/>
                  <a:ea typeface="Tahoma" panose="020B0604030504040204" pitchFamily="34" charset="0"/>
                  <a:cs typeface="Tahoma" panose="020B0604030504040204" pitchFamily="34" charset="0"/>
                </a:rPr>
                <a:t>3</a:t>
              </a:r>
              <a:r>
                <a:rPr lang="es-MX" sz="400" dirty="0" smtClean="0">
                  <a:latin typeface="Tahoma" panose="020B0604030504040204" pitchFamily="34" charset="0"/>
                  <a:ea typeface="Tahoma" panose="020B0604030504040204" pitchFamily="34" charset="0"/>
                  <a:cs typeface="Tahoma" panose="020B0604030504040204" pitchFamily="34" charset="0"/>
                </a:rPr>
                <a:t>.MÉDICO RESIDENTE, </a:t>
              </a:r>
              <a:r>
                <a:rPr lang="es-MX" sz="400" b="1" dirty="0" smtClean="0">
                  <a:latin typeface="Tahoma" panose="020B0604030504040204" pitchFamily="34" charset="0"/>
                  <a:ea typeface="Tahoma" panose="020B0604030504040204" pitchFamily="34" charset="0"/>
                  <a:cs typeface="Tahoma" panose="020B0604030504040204" pitchFamily="34" charset="0"/>
                </a:rPr>
                <a:t>4</a:t>
              </a:r>
              <a:r>
                <a:rPr lang="es-MX" sz="400" dirty="0" smtClean="0">
                  <a:latin typeface="Tahoma" panose="020B0604030504040204" pitchFamily="34" charset="0"/>
                  <a:ea typeface="Tahoma" panose="020B0604030504040204" pitchFamily="34" charset="0"/>
                  <a:cs typeface="Tahoma" panose="020B0604030504040204" pitchFamily="34" charset="0"/>
                </a:rPr>
                <a:t>.MÉDICO ESPECIALISTA, </a:t>
              </a:r>
              <a:r>
                <a:rPr lang="es-MX" sz="400" b="1" dirty="0" smtClean="0">
                  <a:latin typeface="Tahoma" panose="020B0604030504040204" pitchFamily="34" charset="0"/>
                  <a:ea typeface="Tahoma" panose="020B0604030504040204" pitchFamily="34" charset="0"/>
                  <a:cs typeface="Tahoma" panose="020B0604030504040204" pitchFamily="34" charset="0"/>
                </a:rPr>
                <a:t>5</a:t>
              </a:r>
              <a:r>
                <a:rPr lang="es-MX" sz="400" dirty="0" smtClean="0">
                  <a:latin typeface="Tahoma" panose="020B0604030504040204" pitchFamily="34" charset="0"/>
                  <a:ea typeface="Tahoma" panose="020B0604030504040204" pitchFamily="34" charset="0"/>
                  <a:cs typeface="Tahoma" panose="020B0604030504040204" pitchFamily="34" charset="0"/>
                </a:rPr>
                <a:t>.PASANTE DE ENFERMERÍA, </a:t>
              </a:r>
              <a:r>
                <a:rPr lang="es-MX" sz="400" b="1" dirty="0" smtClean="0">
                  <a:latin typeface="Tahoma" panose="020B0604030504040204" pitchFamily="34" charset="0"/>
                  <a:ea typeface="Tahoma" panose="020B0604030504040204" pitchFamily="34" charset="0"/>
                  <a:cs typeface="Tahoma" panose="020B0604030504040204" pitchFamily="34" charset="0"/>
                </a:rPr>
                <a:t>6</a:t>
              </a:r>
              <a:r>
                <a:rPr lang="es-MX" sz="400" dirty="0" smtClean="0">
                  <a:latin typeface="Tahoma" panose="020B0604030504040204" pitchFamily="34" charset="0"/>
                  <a:ea typeface="Tahoma" panose="020B0604030504040204" pitchFamily="34" charset="0"/>
                  <a:cs typeface="Tahoma" panose="020B0604030504040204" pitchFamily="34" charset="0"/>
                </a:rPr>
                <a:t>.ENFERMERA, </a:t>
              </a:r>
              <a:r>
                <a:rPr lang="es-MX" sz="400" b="1" dirty="0" smtClean="0">
                  <a:latin typeface="Tahoma" panose="020B0604030504040204" pitchFamily="34" charset="0"/>
                  <a:ea typeface="Tahoma" panose="020B0604030504040204" pitchFamily="34" charset="0"/>
                  <a:cs typeface="Tahoma" panose="020B0604030504040204" pitchFamily="34" charset="0"/>
                </a:rPr>
                <a:t>7</a:t>
              </a:r>
              <a:r>
                <a:rPr lang="es-MX" sz="400" dirty="0" smtClean="0">
                  <a:latin typeface="Tahoma" panose="020B0604030504040204" pitchFamily="34" charset="0"/>
                  <a:ea typeface="Tahoma" panose="020B0604030504040204" pitchFamily="34" charset="0"/>
                  <a:cs typeface="Tahoma" panose="020B0604030504040204" pitchFamily="34" charset="0"/>
                </a:rPr>
                <a:t>.PASANTE DE NUTRICIÓN, </a:t>
              </a:r>
              <a:r>
                <a:rPr lang="es-MX" sz="400" b="1" dirty="0" smtClean="0">
                  <a:latin typeface="Tahoma" panose="020B0604030504040204" pitchFamily="34" charset="0"/>
                  <a:ea typeface="Tahoma" panose="020B0604030504040204" pitchFamily="34" charset="0"/>
                  <a:cs typeface="Tahoma" panose="020B0604030504040204" pitchFamily="34" charset="0"/>
                </a:rPr>
                <a:t>8</a:t>
              </a:r>
              <a:r>
                <a:rPr lang="es-MX" sz="400" dirty="0" smtClean="0">
                  <a:latin typeface="Tahoma" panose="020B0604030504040204" pitchFamily="34" charset="0"/>
                  <a:ea typeface="Tahoma" panose="020B0604030504040204" pitchFamily="34" charset="0"/>
                  <a:cs typeface="Tahoma" panose="020B0604030504040204" pitchFamily="34" charset="0"/>
                </a:rPr>
                <a:t>.NUTRIÓLOGO, </a:t>
              </a:r>
              <a:r>
                <a:rPr lang="es-MX" sz="400" b="1" dirty="0" smtClean="0">
                  <a:latin typeface="Tahoma" panose="020B0604030504040204" pitchFamily="34" charset="0"/>
                  <a:ea typeface="Tahoma" panose="020B0604030504040204" pitchFamily="34" charset="0"/>
                  <a:cs typeface="Tahoma" panose="020B0604030504040204" pitchFamily="34" charset="0"/>
                </a:rPr>
                <a:t>9</a:t>
              </a:r>
              <a:r>
                <a:rPr lang="es-MX" sz="400" dirty="0" smtClean="0">
                  <a:latin typeface="Tahoma" panose="020B0604030504040204" pitchFamily="34" charset="0"/>
                  <a:ea typeface="Tahoma" panose="020B0604030504040204" pitchFamily="34" charset="0"/>
                  <a:cs typeface="Tahoma" panose="020B0604030504040204" pitchFamily="34" charset="0"/>
                </a:rPr>
                <a:t>.HOMEÓPATA, </a:t>
              </a:r>
              <a:r>
                <a:rPr lang="es-MX" sz="400" b="1" dirty="0" smtClean="0">
                  <a:latin typeface="Tahoma" panose="020B0604030504040204" pitchFamily="34" charset="0"/>
                  <a:ea typeface="Tahoma" panose="020B0604030504040204" pitchFamily="34" charset="0"/>
                  <a:cs typeface="Tahoma" panose="020B0604030504040204" pitchFamily="34" charset="0"/>
                </a:rPr>
                <a:t>10</a:t>
              </a:r>
              <a:r>
                <a:rPr lang="es-MX" sz="400" dirty="0" smtClean="0">
                  <a:latin typeface="Tahoma" panose="020B0604030504040204" pitchFamily="34" charset="0"/>
                  <a:ea typeface="Tahoma" panose="020B0604030504040204" pitchFamily="34" charset="0"/>
                  <a:cs typeface="Tahoma" panose="020B0604030504040204" pitchFamily="34" charset="0"/>
                </a:rPr>
                <a:t>.MÉDICO TRADICIONAL, </a:t>
              </a:r>
              <a:r>
                <a:rPr lang="es-MX" sz="400" b="1" dirty="0" smtClean="0">
                  <a:latin typeface="Tahoma" panose="020B0604030504040204" pitchFamily="34" charset="0"/>
                  <a:ea typeface="Tahoma" panose="020B0604030504040204" pitchFamily="34" charset="0"/>
                  <a:cs typeface="Tahoma" panose="020B0604030504040204" pitchFamily="34" charset="0"/>
                </a:rPr>
                <a:t>11</a:t>
              </a:r>
              <a:r>
                <a:rPr lang="es-MX" sz="400" dirty="0" smtClean="0">
                  <a:latin typeface="Tahoma" panose="020B0604030504040204" pitchFamily="34" charset="0"/>
                  <a:ea typeface="Tahoma" panose="020B0604030504040204" pitchFamily="34" charset="0"/>
                  <a:cs typeface="Tahoma" panose="020B0604030504040204" pitchFamily="34" charset="0"/>
                </a:rPr>
                <a:t>.TAPS, </a:t>
              </a:r>
              <a:r>
                <a:rPr lang="es-MX" sz="400" b="1" dirty="0">
                  <a:latin typeface="Tahoma" panose="020B0604030504040204" pitchFamily="34" charset="0"/>
                  <a:ea typeface="Tahoma" panose="020B0604030504040204" pitchFamily="34" charset="0"/>
                  <a:cs typeface="Tahoma" panose="020B0604030504040204" pitchFamily="34" charset="0"/>
                </a:rPr>
                <a:t>15</a:t>
              </a:r>
              <a:r>
                <a:rPr lang="es-MX" sz="400" dirty="0">
                  <a:latin typeface="Tahoma" panose="020B0604030504040204" pitchFamily="34" charset="0"/>
                  <a:ea typeface="Tahoma" panose="020B0604030504040204" pitchFamily="34" charset="0"/>
                  <a:cs typeface="Tahoma" panose="020B0604030504040204" pitchFamily="34" charset="0"/>
                </a:rPr>
                <a:t>.PASANTE DE PSICOLOGÍA, </a:t>
              </a:r>
              <a:r>
                <a:rPr lang="es-MX" sz="400" b="1" dirty="0">
                  <a:latin typeface="Tahoma" panose="020B0604030504040204" pitchFamily="34" charset="0"/>
                  <a:ea typeface="Tahoma" panose="020B0604030504040204" pitchFamily="34" charset="0"/>
                  <a:cs typeface="Tahoma" panose="020B0604030504040204" pitchFamily="34" charset="0"/>
                </a:rPr>
                <a:t>16</a:t>
              </a:r>
              <a:r>
                <a:rPr lang="es-MX" sz="400" dirty="0">
                  <a:latin typeface="Tahoma" panose="020B0604030504040204" pitchFamily="34" charset="0"/>
                  <a:ea typeface="Tahoma" panose="020B0604030504040204" pitchFamily="34" charset="0"/>
                  <a:cs typeface="Tahoma" panose="020B0604030504040204" pitchFamily="34" charset="0"/>
                </a:rPr>
                <a:t>.PSICÓLOGO, </a:t>
              </a:r>
              <a:r>
                <a:rPr lang="es-MX" sz="400" b="1" dirty="0" smtClean="0">
                  <a:latin typeface="Tahoma" panose="020B0604030504040204" pitchFamily="34" charset="0"/>
                  <a:ea typeface="Tahoma" panose="020B0604030504040204" pitchFamily="34" charset="0"/>
                  <a:cs typeface="Tahoma" panose="020B0604030504040204" pitchFamily="34" charset="0"/>
                </a:rPr>
                <a:t>20</a:t>
              </a:r>
              <a:r>
                <a:rPr lang="es-MX" sz="400" dirty="0" smtClean="0">
                  <a:latin typeface="Tahoma" panose="020B0604030504040204" pitchFamily="34" charset="0"/>
                  <a:ea typeface="Tahoma" panose="020B0604030504040204" pitchFamily="34" charset="0"/>
                  <a:cs typeface="Tahoma" panose="020B0604030504040204" pitchFamily="34" charset="0"/>
                </a:rPr>
                <a:t>.LICENCIADA </a:t>
              </a:r>
              <a:r>
                <a:rPr lang="es-MX" sz="400" dirty="0">
                  <a:latin typeface="Tahoma" panose="020B0604030504040204" pitchFamily="34" charset="0"/>
                  <a:ea typeface="Tahoma" panose="020B0604030504040204" pitchFamily="34" charset="0"/>
                  <a:cs typeface="Tahoma" panose="020B0604030504040204" pitchFamily="34" charset="0"/>
                </a:rPr>
                <a:t>EN ENFERMERÍA Y OBSTÉTRICIA, </a:t>
              </a:r>
              <a:r>
                <a:rPr lang="es-MX" sz="400" b="1" dirty="0">
                  <a:latin typeface="Tahoma" panose="020B0604030504040204" pitchFamily="34" charset="0"/>
                  <a:ea typeface="Tahoma" panose="020B0604030504040204" pitchFamily="34" charset="0"/>
                  <a:cs typeface="Tahoma" panose="020B0604030504040204" pitchFamily="34" charset="0"/>
                </a:rPr>
                <a:t>21</a:t>
              </a:r>
              <a:r>
                <a:rPr lang="es-MX" sz="400" dirty="0">
                  <a:latin typeface="Tahoma" panose="020B0604030504040204" pitchFamily="34" charset="0"/>
                  <a:ea typeface="Tahoma" panose="020B0604030504040204" pitchFamily="34" charset="0"/>
                  <a:cs typeface="Tahoma" panose="020B0604030504040204" pitchFamily="34" charset="0"/>
                </a:rPr>
                <a:t>.PARTERA </a:t>
              </a:r>
              <a:r>
                <a:rPr lang="es-MX" sz="400" dirty="0" smtClean="0">
                  <a:latin typeface="Tahoma" panose="020B0604030504040204" pitchFamily="34" charset="0"/>
                  <a:ea typeface="Tahoma" panose="020B0604030504040204" pitchFamily="34" charset="0"/>
                  <a:cs typeface="Tahoma" panose="020B0604030504040204" pitchFamily="34" charset="0"/>
                </a:rPr>
                <a:t>TÉCNICA, </a:t>
              </a:r>
              <a:r>
                <a:rPr lang="es-MX" sz="400" b="1" dirty="0" smtClean="0">
                  <a:latin typeface="Tahoma" panose="020B0604030504040204" pitchFamily="34" charset="0"/>
                  <a:ea typeface="Tahoma" panose="020B0604030504040204" pitchFamily="34" charset="0"/>
                  <a:cs typeface="Tahoma" panose="020B0604030504040204" pitchFamily="34" charset="0"/>
                </a:rPr>
                <a:t>22</a:t>
              </a:r>
              <a:r>
                <a:rPr lang="es-MX" sz="400" dirty="0" smtClean="0">
                  <a:latin typeface="Tahoma" panose="020B0604030504040204" pitchFamily="34" charset="0"/>
                  <a:ea typeface="Tahoma" panose="020B0604030504040204" pitchFamily="34" charset="0"/>
                  <a:cs typeface="Tahoma" panose="020B0604030504040204" pitchFamily="34" charset="0"/>
                </a:rPr>
                <a:t>. PROMOTOR DE SALUD, </a:t>
              </a:r>
              <a:r>
                <a:rPr lang="es-MX" sz="400" b="1" dirty="0" smtClean="0">
                  <a:latin typeface="Tahoma" panose="020B0604030504040204" pitchFamily="34" charset="0"/>
                  <a:ea typeface="Tahoma" panose="020B0604030504040204" pitchFamily="34" charset="0"/>
                  <a:cs typeface="Tahoma" panose="020B0604030504040204" pitchFamily="34" charset="0"/>
                </a:rPr>
                <a:t>88</a:t>
              </a:r>
              <a:r>
                <a:rPr lang="es-MX" sz="400" dirty="0" smtClean="0">
                  <a:latin typeface="Tahoma" panose="020B0604030504040204" pitchFamily="34" charset="0"/>
                  <a:ea typeface="Tahoma" panose="020B0604030504040204" pitchFamily="34" charset="0"/>
                  <a:cs typeface="Tahoma" panose="020B0604030504040204" pitchFamily="34" charset="0"/>
                </a:rPr>
                <a:t>.OTROS</a:t>
              </a:r>
            </a:p>
            <a:p>
              <a:r>
                <a:rPr lang="es-MX" sz="400" b="1" dirty="0" smtClean="0">
                  <a:latin typeface="Tahoma" panose="020B0604030504040204" pitchFamily="34" charset="0"/>
                  <a:ea typeface="Tahoma" panose="020B0604030504040204" pitchFamily="34" charset="0"/>
                  <a:cs typeface="Tahoma" panose="020B0604030504040204" pitchFamily="34" charset="0"/>
                </a:rPr>
                <a:t>SERVICIO:</a:t>
              </a:r>
              <a:r>
                <a:rPr lang="es-MX" sz="400" dirty="0" smtClean="0">
                  <a:latin typeface="Tahoma" panose="020B0604030504040204" pitchFamily="34" charset="0"/>
                  <a:ea typeface="Tahoma" panose="020B0604030504040204" pitchFamily="34" charset="0"/>
                  <a:cs typeface="Tahoma" panose="020B0604030504040204" pitchFamily="34" charset="0"/>
                </a:rPr>
                <a:t> </a:t>
              </a:r>
              <a:r>
                <a:rPr lang="es-MX" sz="400" b="1" dirty="0">
                  <a:latin typeface="Tahoma" panose="020B0604030504040204" pitchFamily="34" charset="0"/>
                  <a:ea typeface="Tahoma" panose="020B0604030504040204" pitchFamily="34" charset="0"/>
                  <a:cs typeface="Tahoma" panose="020B0604030504040204" pitchFamily="34" charset="0"/>
                </a:rPr>
                <a:t>3</a:t>
              </a:r>
              <a:r>
                <a:rPr lang="es-MX" sz="400" dirty="0">
                  <a:latin typeface="Tahoma" panose="020B0604030504040204" pitchFamily="34" charset="0"/>
                  <a:ea typeface="Tahoma" panose="020B0604030504040204" pitchFamily="34" charset="0"/>
                  <a:cs typeface="Tahoma" panose="020B0604030504040204" pitchFamily="34" charset="0"/>
                </a:rPr>
                <a:t>.CIRUGÍA</a:t>
              </a:r>
              <a:r>
                <a:rPr lang="es-MX" sz="400" b="1" dirty="0">
                  <a:latin typeface="Tahoma" panose="020B0604030504040204" pitchFamily="34" charset="0"/>
                  <a:ea typeface="Tahoma" panose="020B0604030504040204" pitchFamily="34" charset="0"/>
                  <a:cs typeface="Tahoma" panose="020B0604030504040204" pitchFamily="34" charset="0"/>
                </a:rPr>
                <a:t>, 4</a:t>
              </a:r>
              <a:r>
                <a:rPr lang="es-MX" sz="400" dirty="0">
                  <a:latin typeface="Tahoma" panose="020B0604030504040204" pitchFamily="34" charset="0"/>
                  <a:ea typeface="Tahoma" panose="020B0604030504040204" pitchFamily="34" charset="0"/>
                  <a:cs typeface="Tahoma" panose="020B0604030504040204" pitchFamily="34" charset="0"/>
                </a:rPr>
                <a:t>.CONSULTA </a:t>
              </a:r>
              <a:r>
                <a:rPr lang="es-MX" sz="400" dirty="0" smtClean="0">
                  <a:latin typeface="Tahoma" panose="020B0604030504040204" pitchFamily="34" charset="0"/>
                  <a:ea typeface="Tahoma" panose="020B0604030504040204" pitchFamily="34" charset="0"/>
                  <a:cs typeface="Tahoma" panose="020B0604030504040204" pitchFamily="34" charset="0"/>
                </a:rPr>
                <a:t>EXTERNA GENERAL</a:t>
              </a:r>
              <a:r>
                <a:rPr lang="es-MX" sz="400" dirty="0">
                  <a:latin typeface="Tahoma" panose="020B0604030504040204" pitchFamily="34" charset="0"/>
                  <a:ea typeface="Tahoma" panose="020B0604030504040204" pitchFamily="34" charset="0"/>
                  <a:cs typeface="Tahoma" panose="020B0604030504040204" pitchFamily="34" charset="0"/>
                </a:rPr>
                <a:t>, </a:t>
              </a:r>
              <a:r>
                <a:rPr lang="es-MX" sz="400" b="1" dirty="0">
                  <a:latin typeface="Tahoma" panose="020B0604030504040204" pitchFamily="34" charset="0"/>
                  <a:ea typeface="Tahoma" panose="020B0604030504040204" pitchFamily="34" charset="0"/>
                  <a:cs typeface="Tahoma" panose="020B0604030504040204" pitchFamily="34" charset="0"/>
                </a:rPr>
                <a:t>5</a:t>
              </a:r>
              <a:r>
                <a:rPr lang="es-MX" sz="400" dirty="0">
                  <a:latin typeface="Tahoma" panose="020B0604030504040204" pitchFamily="34" charset="0"/>
                  <a:ea typeface="Tahoma" panose="020B0604030504040204" pitchFamily="34" charset="0"/>
                  <a:cs typeface="Tahoma" panose="020B0604030504040204" pitchFamily="34" charset="0"/>
                </a:rPr>
                <a:t>.GINECOOBSTETRICIA, </a:t>
              </a:r>
              <a:r>
                <a:rPr lang="es-MX" sz="400" b="1" dirty="0">
                  <a:latin typeface="Tahoma" panose="020B0604030504040204" pitchFamily="34" charset="0"/>
                  <a:ea typeface="Tahoma" panose="020B0604030504040204" pitchFamily="34" charset="0"/>
                  <a:cs typeface="Tahoma" panose="020B0604030504040204" pitchFamily="34" charset="0"/>
                </a:rPr>
                <a:t>6</a:t>
              </a:r>
              <a:r>
                <a:rPr lang="es-MX" sz="400" dirty="0">
                  <a:latin typeface="Tahoma" panose="020B0604030504040204" pitchFamily="34" charset="0"/>
                  <a:ea typeface="Tahoma" panose="020B0604030504040204" pitchFamily="34" charset="0"/>
                  <a:cs typeface="Tahoma" panose="020B0604030504040204" pitchFamily="34" charset="0"/>
                </a:rPr>
                <a:t>.HOMEOPATÍA, </a:t>
              </a:r>
              <a:r>
                <a:rPr lang="es-MX" sz="400" b="1" dirty="0">
                  <a:latin typeface="Tahoma" panose="020B0604030504040204" pitchFamily="34" charset="0"/>
                  <a:ea typeface="Tahoma" panose="020B0604030504040204" pitchFamily="34" charset="0"/>
                  <a:cs typeface="Tahoma" panose="020B0604030504040204" pitchFamily="34" charset="0"/>
                </a:rPr>
                <a:t>7</a:t>
              </a:r>
              <a:r>
                <a:rPr lang="es-MX" sz="400" dirty="0">
                  <a:latin typeface="Tahoma" panose="020B0604030504040204" pitchFamily="34" charset="0"/>
                  <a:ea typeface="Tahoma" panose="020B0604030504040204" pitchFamily="34" charset="0"/>
                  <a:cs typeface="Tahoma" panose="020B0604030504040204" pitchFamily="34" charset="0"/>
                </a:rPr>
                <a:t>.MEDICINA, INTERNA, </a:t>
              </a:r>
              <a:r>
                <a:rPr lang="es-MX" sz="400" b="1" dirty="0">
                  <a:latin typeface="Tahoma" panose="020B0604030504040204" pitchFamily="34" charset="0"/>
                  <a:ea typeface="Tahoma" panose="020B0604030504040204" pitchFamily="34" charset="0"/>
                  <a:cs typeface="Tahoma" panose="020B0604030504040204" pitchFamily="34" charset="0"/>
                </a:rPr>
                <a:t>8</a:t>
              </a:r>
              <a:r>
                <a:rPr lang="es-MX" sz="400" dirty="0">
                  <a:latin typeface="Tahoma" panose="020B0604030504040204" pitchFamily="34" charset="0"/>
                  <a:ea typeface="Tahoma" panose="020B0604030504040204" pitchFamily="34" charset="0"/>
                  <a:cs typeface="Tahoma" panose="020B0604030504040204" pitchFamily="34" charset="0"/>
                </a:rPr>
                <a:t>.MEDICINA PREVENTIVA, </a:t>
              </a:r>
              <a:r>
                <a:rPr lang="es-MX" sz="400" b="1" dirty="0">
                  <a:latin typeface="Tahoma" panose="020B0604030504040204" pitchFamily="34" charset="0"/>
                  <a:ea typeface="Tahoma" panose="020B0604030504040204" pitchFamily="34" charset="0"/>
                  <a:cs typeface="Tahoma" panose="020B0604030504040204" pitchFamily="34" charset="0"/>
                </a:rPr>
                <a:t>9</a:t>
              </a:r>
              <a:r>
                <a:rPr lang="es-MX" sz="400" dirty="0">
                  <a:latin typeface="Tahoma" panose="020B0604030504040204" pitchFamily="34" charset="0"/>
                  <a:ea typeface="Tahoma" panose="020B0604030504040204" pitchFamily="34" charset="0"/>
                  <a:cs typeface="Tahoma" panose="020B0604030504040204" pitchFamily="34" charset="0"/>
                </a:rPr>
                <a:t>.MEDICINA TRADICIONAL, </a:t>
              </a:r>
              <a:r>
                <a:rPr lang="es-MX" sz="400" b="1" dirty="0">
                  <a:latin typeface="Tahoma" panose="020B0604030504040204" pitchFamily="34" charset="0"/>
                  <a:ea typeface="Tahoma" panose="020B0604030504040204" pitchFamily="34" charset="0"/>
                  <a:cs typeface="Tahoma" panose="020B0604030504040204" pitchFamily="34" charset="0"/>
                </a:rPr>
                <a:t>13</a:t>
              </a:r>
              <a:r>
                <a:rPr lang="es-MX" sz="400" dirty="0">
                  <a:latin typeface="Tahoma" panose="020B0604030504040204" pitchFamily="34" charset="0"/>
                  <a:ea typeface="Tahoma" panose="020B0604030504040204" pitchFamily="34" charset="0"/>
                  <a:cs typeface="Tahoma" panose="020B0604030504040204" pitchFamily="34" charset="0"/>
                </a:rPr>
                <a:t>.OFTALMOLOGÍA, </a:t>
              </a:r>
              <a:r>
                <a:rPr lang="es-MX" sz="400" b="1" dirty="0">
                  <a:latin typeface="Tahoma" panose="020B0604030504040204" pitchFamily="34" charset="0"/>
                  <a:ea typeface="Tahoma" panose="020B0604030504040204" pitchFamily="34" charset="0"/>
                  <a:cs typeface="Tahoma" panose="020B0604030504040204" pitchFamily="34" charset="0"/>
                </a:rPr>
                <a:t>14</a:t>
              </a:r>
              <a:r>
                <a:rPr lang="es-MX" sz="400" dirty="0">
                  <a:latin typeface="Tahoma" panose="020B0604030504040204" pitchFamily="34" charset="0"/>
                  <a:ea typeface="Tahoma" panose="020B0604030504040204" pitchFamily="34" charset="0"/>
                  <a:cs typeface="Tahoma" panose="020B0604030504040204" pitchFamily="34" charset="0"/>
                </a:rPr>
                <a:t>.OTORRINOLARINGOLOGÍA, </a:t>
              </a:r>
              <a:r>
                <a:rPr lang="es-MX" sz="400" b="1" dirty="0">
                  <a:latin typeface="Tahoma" panose="020B0604030504040204" pitchFamily="34" charset="0"/>
                  <a:ea typeface="Tahoma" panose="020B0604030504040204" pitchFamily="34" charset="0"/>
                  <a:cs typeface="Tahoma" panose="020B0604030504040204" pitchFamily="34" charset="0"/>
                </a:rPr>
                <a:t>16</a:t>
              </a:r>
              <a:r>
                <a:rPr lang="es-MX" sz="400" dirty="0">
                  <a:latin typeface="Tahoma" panose="020B0604030504040204" pitchFamily="34" charset="0"/>
                  <a:ea typeface="Tahoma" panose="020B0604030504040204" pitchFamily="34" charset="0"/>
                  <a:cs typeface="Tahoma" panose="020B0604030504040204" pitchFamily="34" charset="0"/>
                </a:rPr>
                <a:t>.PEDIATRÍA, </a:t>
              </a:r>
              <a:r>
                <a:rPr lang="es-MX" sz="400" b="1" dirty="0">
                  <a:latin typeface="Tahoma" panose="020B0604030504040204" pitchFamily="34" charset="0"/>
                  <a:ea typeface="Tahoma" panose="020B0604030504040204" pitchFamily="34" charset="0"/>
                  <a:cs typeface="Tahoma" panose="020B0604030504040204" pitchFamily="34" charset="0"/>
                </a:rPr>
                <a:t>22</a:t>
              </a:r>
              <a:r>
                <a:rPr lang="es-MX" sz="400" dirty="0">
                  <a:latin typeface="Tahoma" panose="020B0604030504040204" pitchFamily="34" charset="0"/>
                  <a:ea typeface="Tahoma" panose="020B0604030504040204" pitchFamily="34" charset="0"/>
                  <a:cs typeface="Tahoma" panose="020B0604030504040204" pitchFamily="34" charset="0"/>
                </a:rPr>
                <a:t>.SERVICIO AMIGABLE, </a:t>
              </a:r>
              <a:r>
                <a:rPr lang="es-MX" sz="400" b="1" dirty="0">
                  <a:latin typeface="Tahoma" panose="020B0604030504040204" pitchFamily="34" charset="0"/>
                  <a:ea typeface="Tahoma" panose="020B0604030504040204" pitchFamily="34" charset="0"/>
                  <a:cs typeface="Tahoma" panose="020B0604030504040204" pitchFamily="34" charset="0"/>
                </a:rPr>
                <a:t>23</a:t>
              </a:r>
              <a:r>
                <a:rPr lang="es-MX" sz="400" dirty="0">
                  <a:latin typeface="Tahoma" panose="020B0604030504040204" pitchFamily="34" charset="0"/>
                  <a:ea typeface="Tahoma" panose="020B0604030504040204" pitchFamily="34" charset="0"/>
                  <a:cs typeface="Tahoma" panose="020B0604030504040204" pitchFamily="34" charset="0"/>
                </a:rPr>
                <a:t>.TRAUMATOLOGÍA Y ORTOPEDIA, </a:t>
              </a:r>
              <a:r>
                <a:rPr lang="es-MX" sz="400" b="1" dirty="0">
                  <a:latin typeface="Tahoma" panose="020B0604030504040204" pitchFamily="34" charset="0"/>
                  <a:ea typeface="Tahoma" panose="020B0604030504040204" pitchFamily="34" charset="0"/>
                  <a:cs typeface="Tahoma" panose="020B0604030504040204" pitchFamily="34" charset="0"/>
                </a:rPr>
                <a:t>24</a:t>
              </a:r>
              <a:r>
                <a:rPr lang="es-MX" sz="400" dirty="0">
                  <a:latin typeface="Tahoma" panose="020B0604030504040204" pitchFamily="34" charset="0"/>
                  <a:ea typeface="Tahoma" panose="020B0604030504040204" pitchFamily="34" charset="0"/>
                  <a:cs typeface="Tahoma" panose="020B0604030504040204" pitchFamily="34" charset="0"/>
                </a:rPr>
                <a:t>.ACUPUNTURA, </a:t>
              </a:r>
              <a:r>
                <a:rPr lang="es-MX" sz="400" b="1" dirty="0">
                  <a:latin typeface="Tahoma" panose="020B0604030504040204" pitchFamily="34" charset="0"/>
                  <a:ea typeface="Tahoma" panose="020B0604030504040204" pitchFamily="34" charset="0"/>
                  <a:cs typeface="Tahoma" panose="020B0604030504040204" pitchFamily="34" charset="0"/>
                </a:rPr>
                <a:t>25</a:t>
              </a:r>
              <a:r>
                <a:rPr lang="es-MX" sz="400" dirty="0">
                  <a:latin typeface="Tahoma" panose="020B0604030504040204" pitchFamily="34" charset="0"/>
                  <a:ea typeface="Tahoma" panose="020B0604030504040204" pitchFamily="34" charset="0"/>
                  <a:cs typeface="Tahoma" panose="020B0604030504040204" pitchFamily="34" charset="0"/>
                </a:rPr>
                <a:t>.ALERGOLOGÍA, </a:t>
              </a:r>
              <a:r>
                <a:rPr lang="es-MX" sz="400" b="1" dirty="0">
                  <a:latin typeface="Tahoma" panose="020B0604030504040204" pitchFamily="34" charset="0"/>
                  <a:ea typeface="Tahoma" panose="020B0604030504040204" pitchFamily="34" charset="0"/>
                  <a:cs typeface="Tahoma" panose="020B0604030504040204" pitchFamily="34" charset="0"/>
                </a:rPr>
                <a:t>26</a:t>
              </a:r>
              <a:r>
                <a:rPr lang="es-MX" sz="400" dirty="0">
                  <a:latin typeface="Tahoma" panose="020B0604030504040204" pitchFamily="34" charset="0"/>
                  <a:ea typeface="Tahoma" panose="020B0604030504040204" pitchFamily="34" charset="0"/>
                  <a:cs typeface="Tahoma" panose="020B0604030504040204" pitchFamily="34" charset="0"/>
                </a:rPr>
                <a:t>.ANESTESIOLOGÍA </a:t>
              </a:r>
              <a:r>
                <a:rPr lang="es-MX" sz="400" strike="sngStrike" dirty="0">
                  <a:solidFill>
                    <a:srgbClr val="FF0000"/>
                  </a:solidFill>
                  <a:latin typeface="Tahoma" panose="020B0604030504040204" pitchFamily="34" charset="0"/>
                  <a:ea typeface="Tahoma" panose="020B0604030504040204" pitchFamily="34" charset="0"/>
                  <a:cs typeface="Tahoma" panose="020B0604030504040204" pitchFamily="34" charset="0"/>
                </a:rPr>
                <a:t>Y PALIATIVOS</a:t>
              </a:r>
              <a:r>
                <a:rPr lang="es-MX" sz="400" dirty="0">
                  <a:latin typeface="Tahoma" panose="020B0604030504040204" pitchFamily="34" charset="0"/>
                  <a:ea typeface="Tahoma" panose="020B0604030504040204" pitchFamily="34" charset="0"/>
                  <a:cs typeface="Tahoma" panose="020B0604030504040204" pitchFamily="34" charset="0"/>
                </a:rPr>
                <a:t>, </a:t>
              </a:r>
              <a:r>
                <a:rPr lang="es-MX" sz="400" b="1" dirty="0">
                  <a:latin typeface="Tahoma" panose="020B0604030504040204" pitchFamily="34" charset="0"/>
                  <a:ea typeface="Tahoma" panose="020B0604030504040204" pitchFamily="34" charset="0"/>
                  <a:cs typeface="Tahoma" panose="020B0604030504040204" pitchFamily="34" charset="0"/>
                </a:rPr>
                <a:t>27</a:t>
              </a:r>
              <a:r>
                <a:rPr lang="es-MX" sz="400" dirty="0">
                  <a:latin typeface="Tahoma" panose="020B0604030504040204" pitchFamily="34" charset="0"/>
                  <a:ea typeface="Tahoma" panose="020B0604030504040204" pitchFamily="34" charset="0"/>
                  <a:cs typeface="Tahoma" panose="020B0604030504040204" pitchFamily="34" charset="0"/>
                </a:rPr>
                <a:t>.ANGIOLOGÍA, </a:t>
              </a:r>
              <a:r>
                <a:rPr lang="es-MX" sz="400" b="1" dirty="0">
                  <a:latin typeface="Tahoma" panose="020B0604030504040204" pitchFamily="34" charset="0"/>
                  <a:ea typeface="Tahoma" panose="020B0604030504040204" pitchFamily="34" charset="0"/>
                  <a:cs typeface="Tahoma" panose="020B0604030504040204" pitchFamily="34" charset="0"/>
                </a:rPr>
                <a:t>28</a:t>
              </a:r>
              <a:r>
                <a:rPr lang="es-MX" sz="400" dirty="0">
                  <a:latin typeface="Tahoma" panose="020B0604030504040204" pitchFamily="34" charset="0"/>
                  <a:ea typeface="Tahoma" panose="020B0604030504040204" pitchFamily="34" charset="0"/>
                  <a:cs typeface="Tahoma" panose="020B0604030504040204" pitchFamily="34" charset="0"/>
                </a:rPr>
                <a:t>.AUDIOLOGÍA, OTONEUROLOGÍA Y FONIATRÍA, </a:t>
              </a:r>
              <a:r>
                <a:rPr lang="es-MX" sz="400" b="1" dirty="0">
                  <a:latin typeface="Tahoma" panose="020B0604030504040204" pitchFamily="34" charset="0"/>
                  <a:ea typeface="Tahoma" panose="020B0604030504040204" pitchFamily="34" charset="0"/>
                  <a:cs typeface="Tahoma" panose="020B0604030504040204" pitchFamily="34" charset="0"/>
                </a:rPr>
                <a:t>29</a:t>
              </a:r>
              <a:r>
                <a:rPr lang="es-MX" sz="400" dirty="0">
                  <a:latin typeface="Tahoma" panose="020B0604030504040204" pitchFamily="34" charset="0"/>
                  <a:ea typeface="Tahoma" panose="020B0604030504040204" pitchFamily="34" charset="0"/>
                  <a:cs typeface="Tahoma" panose="020B0604030504040204" pitchFamily="34" charset="0"/>
                </a:rPr>
                <a:t>.BRIGADA O CONSULTA EN CASA, </a:t>
              </a:r>
              <a:r>
                <a:rPr lang="es-MX" sz="400" b="1" dirty="0">
                  <a:latin typeface="Tahoma" panose="020B0604030504040204" pitchFamily="34" charset="0"/>
                  <a:ea typeface="Tahoma" panose="020B0604030504040204" pitchFamily="34" charset="0"/>
                  <a:cs typeface="Tahoma" panose="020B0604030504040204" pitchFamily="34" charset="0"/>
                </a:rPr>
                <a:t>30</a:t>
              </a:r>
              <a:r>
                <a:rPr lang="es-MX" sz="400" dirty="0">
                  <a:latin typeface="Tahoma" panose="020B0604030504040204" pitchFamily="34" charset="0"/>
                  <a:ea typeface="Tahoma" panose="020B0604030504040204" pitchFamily="34" charset="0"/>
                  <a:cs typeface="Tahoma" panose="020B0604030504040204" pitchFamily="34" charset="0"/>
                </a:rPr>
                <a:t>.CARDIOLOGÍA, </a:t>
              </a:r>
              <a:r>
                <a:rPr lang="es-MX" sz="400" b="1" dirty="0">
                  <a:latin typeface="Tahoma" panose="020B0604030504040204" pitchFamily="34" charset="0"/>
                  <a:ea typeface="Tahoma" panose="020B0604030504040204" pitchFamily="34" charset="0"/>
                  <a:cs typeface="Tahoma" panose="020B0604030504040204" pitchFamily="34" charset="0"/>
                </a:rPr>
                <a:t>31</a:t>
              </a:r>
              <a:r>
                <a:rPr lang="es-MX" sz="400" dirty="0">
                  <a:latin typeface="Tahoma" panose="020B0604030504040204" pitchFamily="34" charset="0"/>
                  <a:ea typeface="Tahoma" panose="020B0604030504040204" pitchFamily="34" charset="0"/>
                  <a:cs typeface="Tahoma" panose="020B0604030504040204" pitchFamily="34" charset="0"/>
                </a:rPr>
                <a:t>.CIRUGÍA MAXILOFACIAL, </a:t>
              </a:r>
              <a:r>
                <a:rPr lang="es-MX" sz="400" b="1" dirty="0">
                  <a:latin typeface="Tahoma" panose="020B0604030504040204" pitchFamily="34" charset="0"/>
                  <a:ea typeface="Tahoma" panose="020B0604030504040204" pitchFamily="34" charset="0"/>
                  <a:cs typeface="Tahoma" panose="020B0604030504040204" pitchFamily="34" charset="0"/>
                </a:rPr>
                <a:t>32</a:t>
              </a:r>
              <a:r>
                <a:rPr lang="es-MX" sz="400" dirty="0">
                  <a:latin typeface="Tahoma" panose="020B0604030504040204" pitchFamily="34" charset="0"/>
                  <a:ea typeface="Tahoma" panose="020B0604030504040204" pitchFamily="34" charset="0"/>
                  <a:cs typeface="Tahoma" panose="020B0604030504040204" pitchFamily="34" charset="0"/>
                </a:rPr>
                <a:t>.CIRUGÍA PLÁSTICA Y RECONSTRUCTIVA, </a:t>
              </a:r>
              <a:r>
                <a:rPr lang="es-MX" sz="400" b="1" dirty="0">
                  <a:latin typeface="Tahoma" panose="020B0604030504040204" pitchFamily="34" charset="0"/>
                  <a:ea typeface="Tahoma" panose="020B0604030504040204" pitchFamily="34" charset="0"/>
                  <a:cs typeface="Tahoma" panose="020B0604030504040204" pitchFamily="34" charset="0"/>
                </a:rPr>
                <a:t>33</a:t>
              </a:r>
              <a:r>
                <a:rPr lang="es-MX" sz="400" dirty="0">
                  <a:latin typeface="Tahoma" panose="020B0604030504040204" pitchFamily="34" charset="0"/>
                  <a:ea typeface="Tahoma" panose="020B0604030504040204" pitchFamily="34" charset="0"/>
                  <a:cs typeface="Tahoma" panose="020B0604030504040204" pitchFamily="34" charset="0"/>
                </a:rPr>
                <a:t>.CLÍNICA DE DOWN, </a:t>
              </a:r>
              <a:r>
                <a:rPr lang="es-MX" sz="400" b="1" dirty="0">
                  <a:latin typeface="Tahoma" panose="020B0604030504040204" pitchFamily="34" charset="0"/>
                  <a:ea typeface="Tahoma" panose="020B0604030504040204" pitchFamily="34" charset="0"/>
                  <a:cs typeface="Tahoma" panose="020B0604030504040204" pitchFamily="34" charset="0"/>
                </a:rPr>
                <a:t>34</a:t>
              </a:r>
              <a:r>
                <a:rPr lang="es-MX" sz="400" dirty="0">
                  <a:latin typeface="Tahoma" panose="020B0604030504040204" pitchFamily="34" charset="0"/>
                  <a:ea typeface="Tahoma" panose="020B0604030504040204" pitchFamily="34" charset="0"/>
                  <a:cs typeface="Tahoma" panose="020B0604030504040204" pitchFamily="34" charset="0"/>
                </a:rPr>
                <a:t>.DERMATOLOGÍA, </a:t>
              </a:r>
              <a:r>
                <a:rPr lang="es-MX" sz="400" b="1" dirty="0">
                  <a:latin typeface="Tahoma" panose="020B0604030504040204" pitchFamily="34" charset="0"/>
                  <a:ea typeface="Tahoma" panose="020B0604030504040204" pitchFamily="34" charset="0"/>
                  <a:cs typeface="Tahoma" panose="020B0604030504040204" pitchFamily="34" charset="0"/>
                </a:rPr>
                <a:t>35</a:t>
              </a:r>
              <a:r>
                <a:rPr lang="es-MX" sz="400" dirty="0">
                  <a:latin typeface="Tahoma" panose="020B0604030504040204" pitchFamily="34" charset="0"/>
                  <a:ea typeface="Tahoma" panose="020B0604030504040204" pitchFamily="34" charset="0"/>
                  <a:cs typeface="Tahoma" panose="020B0604030504040204" pitchFamily="34" charset="0"/>
                </a:rPr>
                <a:t>.ENDOCRINOLOGÍA, </a:t>
              </a:r>
              <a:r>
                <a:rPr lang="es-MX" sz="400" b="1" dirty="0">
                  <a:latin typeface="Tahoma" panose="020B0604030504040204" pitchFamily="34" charset="0"/>
                  <a:ea typeface="Tahoma" panose="020B0604030504040204" pitchFamily="34" charset="0"/>
                  <a:cs typeface="Tahoma" panose="020B0604030504040204" pitchFamily="34" charset="0"/>
                </a:rPr>
                <a:t>36</a:t>
              </a:r>
              <a:r>
                <a:rPr lang="es-MX" sz="400" dirty="0">
                  <a:latin typeface="Tahoma" panose="020B0604030504040204" pitchFamily="34" charset="0"/>
                  <a:ea typeface="Tahoma" panose="020B0604030504040204" pitchFamily="34" charset="0"/>
                  <a:cs typeface="Tahoma" panose="020B0604030504040204" pitchFamily="34" charset="0"/>
                </a:rPr>
                <a:t>.EPIDEMIOLOGÍA, </a:t>
              </a:r>
              <a:r>
                <a:rPr lang="es-MX" sz="400" b="1" dirty="0">
                  <a:latin typeface="Tahoma" panose="020B0604030504040204" pitchFamily="34" charset="0"/>
                  <a:ea typeface="Tahoma" panose="020B0604030504040204" pitchFamily="34" charset="0"/>
                  <a:cs typeface="Tahoma" panose="020B0604030504040204" pitchFamily="34" charset="0"/>
                </a:rPr>
                <a:t>37</a:t>
              </a:r>
              <a:r>
                <a:rPr lang="es-MX" sz="400" dirty="0">
                  <a:latin typeface="Tahoma" panose="020B0604030504040204" pitchFamily="34" charset="0"/>
                  <a:ea typeface="Tahoma" panose="020B0604030504040204" pitchFamily="34" charset="0"/>
                  <a:cs typeface="Tahoma" panose="020B0604030504040204" pitchFamily="34" charset="0"/>
                </a:rPr>
                <a:t>.GASTROENTEROLOGÍA, </a:t>
              </a:r>
              <a:r>
                <a:rPr lang="es-MX" sz="400" b="1" dirty="0">
                  <a:latin typeface="Tahoma" panose="020B0604030504040204" pitchFamily="34" charset="0"/>
                  <a:ea typeface="Tahoma" panose="020B0604030504040204" pitchFamily="34" charset="0"/>
                  <a:cs typeface="Tahoma" panose="020B0604030504040204" pitchFamily="34" charset="0"/>
                </a:rPr>
                <a:t>38</a:t>
              </a:r>
              <a:r>
                <a:rPr lang="es-MX" sz="400" dirty="0">
                  <a:latin typeface="Tahoma" panose="020B0604030504040204" pitchFamily="34" charset="0"/>
                  <a:ea typeface="Tahoma" panose="020B0604030504040204" pitchFamily="34" charset="0"/>
                  <a:cs typeface="Tahoma" panose="020B0604030504040204" pitchFamily="34" charset="0"/>
                </a:rPr>
                <a:t>.GENÉTICA, </a:t>
              </a:r>
              <a:r>
                <a:rPr lang="es-MX" sz="400" b="1" dirty="0">
                  <a:latin typeface="Tahoma" panose="020B0604030504040204" pitchFamily="34" charset="0"/>
                  <a:ea typeface="Tahoma" panose="020B0604030504040204" pitchFamily="34" charset="0"/>
                  <a:cs typeface="Tahoma" panose="020B0604030504040204" pitchFamily="34" charset="0"/>
                </a:rPr>
                <a:t>39</a:t>
              </a:r>
              <a:r>
                <a:rPr lang="es-MX" sz="400" dirty="0">
                  <a:latin typeface="Tahoma" panose="020B0604030504040204" pitchFamily="34" charset="0"/>
                  <a:ea typeface="Tahoma" panose="020B0604030504040204" pitchFamily="34" charset="0"/>
                  <a:cs typeface="Tahoma" panose="020B0604030504040204" pitchFamily="34" charset="0"/>
                </a:rPr>
                <a:t>.GERIATRÍA, </a:t>
              </a:r>
              <a:r>
                <a:rPr lang="es-MX" sz="400" b="1" dirty="0">
                  <a:latin typeface="Tahoma" panose="020B0604030504040204" pitchFamily="34" charset="0"/>
                  <a:ea typeface="Tahoma" panose="020B0604030504040204" pitchFamily="34" charset="0"/>
                  <a:cs typeface="Tahoma" panose="020B0604030504040204" pitchFamily="34" charset="0"/>
                </a:rPr>
                <a:t>40</a:t>
              </a:r>
              <a:r>
                <a:rPr lang="es-MX" sz="400" dirty="0">
                  <a:latin typeface="Tahoma" panose="020B0604030504040204" pitchFamily="34" charset="0"/>
                  <a:ea typeface="Tahoma" panose="020B0604030504040204" pitchFamily="34" charset="0"/>
                  <a:cs typeface="Tahoma" panose="020B0604030504040204" pitchFamily="34" charset="0"/>
                </a:rPr>
                <a:t>.HEMATOLOGÍA, </a:t>
              </a:r>
              <a:r>
                <a:rPr lang="es-MX" sz="400" b="1" dirty="0">
                  <a:latin typeface="Tahoma" panose="020B0604030504040204" pitchFamily="34" charset="0"/>
                  <a:ea typeface="Tahoma" panose="020B0604030504040204" pitchFamily="34" charset="0"/>
                  <a:cs typeface="Tahoma" panose="020B0604030504040204" pitchFamily="34" charset="0"/>
                </a:rPr>
                <a:t>41</a:t>
              </a:r>
              <a:r>
                <a:rPr lang="es-MX" sz="400" dirty="0">
                  <a:latin typeface="Tahoma" panose="020B0604030504040204" pitchFamily="34" charset="0"/>
                  <a:ea typeface="Tahoma" panose="020B0604030504040204" pitchFamily="34" charset="0"/>
                  <a:cs typeface="Tahoma" panose="020B0604030504040204" pitchFamily="34" charset="0"/>
                </a:rPr>
                <a:t>.INFECTOLOGÍA, </a:t>
              </a:r>
              <a:r>
                <a:rPr lang="es-MX" sz="400" b="1" dirty="0">
                  <a:latin typeface="Tahoma" panose="020B0604030504040204" pitchFamily="34" charset="0"/>
                  <a:ea typeface="Tahoma" panose="020B0604030504040204" pitchFamily="34" charset="0"/>
                  <a:cs typeface="Tahoma" panose="020B0604030504040204" pitchFamily="34" charset="0"/>
                </a:rPr>
                <a:t>42</a:t>
              </a:r>
              <a:r>
                <a:rPr lang="es-MX" sz="400" dirty="0">
                  <a:latin typeface="Tahoma" panose="020B0604030504040204" pitchFamily="34" charset="0"/>
                  <a:ea typeface="Tahoma" panose="020B0604030504040204" pitchFamily="34" charset="0"/>
                  <a:cs typeface="Tahoma" panose="020B0604030504040204" pitchFamily="34" charset="0"/>
                </a:rPr>
                <a:t>.INMUNOLOGÍA, </a:t>
              </a:r>
              <a:r>
                <a:rPr lang="es-MX" sz="400" b="1" dirty="0">
                  <a:latin typeface="Tahoma" panose="020B0604030504040204" pitchFamily="34" charset="0"/>
                  <a:ea typeface="Tahoma" panose="020B0604030504040204" pitchFamily="34" charset="0"/>
                  <a:cs typeface="Tahoma" panose="020B0604030504040204" pitchFamily="34" charset="0"/>
                </a:rPr>
                <a:t>43</a:t>
              </a:r>
              <a:r>
                <a:rPr lang="es-MX" sz="400" dirty="0">
                  <a:latin typeface="Tahoma" panose="020B0604030504040204" pitchFamily="34" charset="0"/>
                  <a:ea typeface="Tahoma" panose="020B0604030504040204" pitchFamily="34" charset="0"/>
                  <a:cs typeface="Tahoma" panose="020B0604030504040204" pitchFamily="34" charset="0"/>
                </a:rPr>
                <a:t>.MEDICINA INTEGRADA, </a:t>
              </a:r>
              <a:r>
                <a:rPr lang="es-MX" sz="400" b="1" dirty="0">
                  <a:latin typeface="Tahoma" panose="020B0604030504040204" pitchFamily="34" charset="0"/>
                  <a:ea typeface="Tahoma" panose="020B0604030504040204" pitchFamily="34" charset="0"/>
                  <a:cs typeface="Tahoma" panose="020B0604030504040204" pitchFamily="34" charset="0"/>
                </a:rPr>
                <a:t>44</a:t>
              </a:r>
              <a:r>
                <a:rPr lang="es-MX" sz="400" dirty="0">
                  <a:latin typeface="Tahoma" panose="020B0604030504040204" pitchFamily="34" charset="0"/>
                  <a:ea typeface="Tahoma" panose="020B0604030504040204" pitchFamily="34" charset="0"/>
                  <a:cs typeface="Tahoma" panose="020B0604030504040204" pitchFamily="34" charset="0"/>
                </a:rPr>
                <a:t>.MEDICINA NUCLEAR E IMAGENOLOGÍA MOLECULAR, </a:t>
              </a:r>
              <a:r>
                <a:rPr lang="es-MX" sz="400" b="1" dirty="0">
                  <a:latin typeface="Tahoma" panose="020B0604030504040204" pitchFamily="34" charset="0"/>
                  <a:ea typeface="Tahoma" panose="020B0604030504040204" pitchFamily="34" charset="0"/>
                  <a:cs typeface="Tahoma" panose="020B0604030504040204" pitchFamily="34" charset="0"/>
                </a:rPr>
                <a:t>45</a:t>
              </a:r>
              <a:r>
                <a:rPr lang="es-MX" sz="400" dirty="0">
                  <a:latin typeface="Tahoma" panose="020B0604030504040204" pitchFamily="34" charset="0"/>
                  <a:ea typeface="Tahoma" panose="020B0604030504040204" pitchFamily="34" charset="0"/>
                  <a:cs typeface="Tahoma" panose="020B0604030504040204" pitchFamily="34" charset="0"/>
                </a:rPr>
                <a:t>.NEFROLOGÍA, </a:t>
              </a:r>
              <a:r>
                <a:rPr lang="es-MX" sz="400" b="1" dirty="0">
                  <a:latin typeface="Tahoma" panose="020B0604030504040204" pitchFamily="34" charset="0"/>
                  <a:ea typeface="Tahoma" panose="020B0604030504040204" pitchFamily="34" charset="0"/>
                  <a:cs typeface="Tahoma" panose="020B0604030504040204" pitchFamily="34" charset="0"/>
                </a:rPr>
                <a:t>46</a:t>
              </a:r>
              <a:r>
                <a:rPr lang="es-MX" sz="400" dirty="0">
                  <a:latin typeface="Tahoma" panose="020B0604030504040204" pitchFamily="34" charset="0"/>
                  <a:ea typeface="Tahoma" panose="020B0604030504040204" pitchFamily="34" charset="0"/>
                  <a:cs typeface="Tahoma" panose="020B0604030504040204" pitchFamily="34" charset="0"/>
                </a:rPr>
                <a:t>.NEONATOLOGÍA, </a:t>
              </a:r>
              <a:r>
                <a:rPr lang="es-MX" sz="400" b="1" dirty="0">
                  <a:latin typeface="Tahoma" panose="020B0604030504040204" pitchFamily="34" charset="0"/>
                  <a:ea typeface="Tahoma" panose="020B0604030504040204" pitchFamily="34" charset="0"/>
                  <a:cs typeface="Tahoma" panose="020B0604030504040204" pitchFamily="34" charset="0"/>
                </a:rPr>
                <a:t>47</a:t>
              </a:r>
              <a:r>
                <a:rPr lang="es-MX" sz="400" dirty="0">
                  <a:latin typeface="Tahoma" panose="020B0604030504040204" pitchFamily="34" charset="0"/>
                  <a:ea typeface="Tahoma" panose="020B0604030504040204" pitchFamily="34" charset="0"/>
                  <a:cs typeface="Tahoma" panose="020B0604030504040204" pitchFamily="34" charset="0"/>
                </a:rPr>
                <a:t>.NEUMOLOGÍA, </a:t>
              </a:r>
              <a:r>
                <a:rPr lang="es-MX" sz="400" b="1" dirty="0">
                  <a:latin typeface="Tahoma" panose="020B0604030504040204" pitchFamily="34" charset="0"/>
                  <a:ea typeface="Tahoma" panose="020B0604030504040204" pitchFamily="34" charset="0"/>
                  <a:cs typeface="Tahoma" panose="020B0604030504040204" pitchFamily="34" charset="0"/>
                </a:rPr>
                <a:t>48</a:t>
              </a:r>
              <a:r>
                <a:rPr lang="es-MX" sz="400" dirty="0">
                  <a:latin typeface="Tahoma" panose="020B0604030504040204" pitchFamily="34" charset="0"/>
                  <a:ea typeface="Tahoma" panose="020B0604030504040204" pitchFamily="34" charset="0"/>
                  <a:cs typeface="Tahoma" panose="020B0604030504040204" pitchFamily="34" charset="0"/>
                </a:rPr>
                <a:t>.NEUROCIRUGÍA, </a:t>
              </a:r>
              <a:r>
                <a:rPr lang="es-MX" sz="400" b="1" dirty="0">
                  <a:latin typeface="Tahoma" panose="020B0604030504040204" pitchFamily="34" charset="0"/>
                  <a:ea typeface="Tahoma" panose="020B0604030504040204" pitchFamily="34" charset="0"/>
                  <a:cs typeface="Tahoma" panose="020B0604030504040204" pitchFamily="34" charset="0"/>
                </a:rPr>
                <a:t>49</a:t>
              </a:r>
              <a:r>
                <a:rPr lang="es-MX" sz="400" dirty="0">
                  <a:latin typeface="Tahoma" panose="020B0604030504040204" pitchFamily="34" charset="0"/>
                  <a:ea typeface="Tahoma" panose="020B0604030504040204" pitchFamily="34" charset="0"/>
                  <a:cs typeface="Tahoma" panose="020B0604030504040204" pitchFamily="34" charset="0"/>
                </a:rPr>
                <a:t>.NEUROLOGÍA, </a:t>
              </a:r>
              <a:r>
                <a:rPr lang="es-MX" sz="400" b="1" dirty="0">
                  <a:latin typeface="Tahoma" panose="020B0604030504040204" pitchFamily="34" charset="0"/>
                  <a:ea typeface="Tahoma" panose="020B0604030504040204" pitchFamily="34" charset="0"/>
                  <a:cs typeface="Tahoma" panose="020B0604030504040204" pitchFamily="34" charset="0"/>
                </a:rPr>
                <a:t>50</a:t>
              </a:r>
              <a:r>
                <a:rPr lang="es-MX" sz="400" dirty="0">
                  <a:latin typeface="Tahoma" panose="020B0604030504040204" pitchFamily="34" charset="0"/>
                  <a:ea typeface="Tahoma" panose="020B0604030504040204" pitchFamily="34" charset="0"/>
                  <a:cs typeface="Tahoma" panose="020B0604030504040204" pitchFamily="34" charset="0"/>
                </a:rPr>
                <a:t>.NUTRICIÓN, </a:t>
              </a:r>
              <a:r>
                <a:rPr lang="es-MX" sz="400" b="1" dirty="0">
                  <a:latin typeface="Tahoma" panose="020B0604030504040204" pitchFamily="34" charset="0"/>
                  <a:ea typeface="Tahoma" panose="020B0604030504040204" pitchFamily="34" charset="0"/>
                  <a:cs typeface="Tahoma" panose="020B0604030504040204" pitchFamily="34" charset="0"/>
                </a:rPr>
                <a:t>51</a:t>
              </a:r>
              <a:r>
                <a:rPr lang="es-MX" sz="400" dirty="0">
                  <a:latin typeface="Tahoma" panose="020B0604030504040204" pitchFamily="34" charset="0"/>
                  <a:ea typeface="Tahoma" panose="020B0604030504040204" pitchFamily="34" charset="0"/>
                  <a:cs typeface="Tahoma" panose="020B0604030504040204" pitchFamily="34" charset="0"/>
                </a:rPr>
                <a:t>.ONCOLOGÍA, </a:t>
              </a:r>
              <a:r>
                <a:rPr lang="es-MX" sz="400" b="1" dirty="0">
                  <a:latin typeface="Tahoma" panose="020B0604030504040204" pitchFamily="34" charset="0"/>
                  <a:ea typeface="Tahoma" panose="020B0604030504040204" pitchFamily="34" charset="0"/>
                  <a:cs typeface="Tahoma" panose="020B0604030504040204" pitchFamily="34" charset="0"/>
                </a:rPr>
                <a:t>52</a:t>
              </a:r>
              <a:r>
                <a:rPr lang="es-MX" sz="400" dirty="0">
                  <a:latin typeface="Tahoma" panose="020B0604030504040204" pitchFamily="34" charset="0"/>
                  <a:ea typeface="Tahoma" panose="020B0604030504040204" pitchFamily="34" charset="0"/>
                  <a:cs typeface="Tahoma" panose="020B0604030504040204" pitchFamily="34" charset="0"/>
                </a:rPr>
                <a:t>.OPTOMETRIA, </a:t>
              </a:r>
              <a:r>
                <a:rPr lang="es-MX" sz="400" b="1" dirty="0">
                  <a:latin typeface="Tahoma" panose="020B0604030504040204" pitchFamily="34" charset="0"/>
                  <a:ea typeface="Tahoma" panose="020B0604030504040204" pitchFamily="34" charset="0"/>
                  <a:cs typeface="Tahoma" panose="020B0604030504040204" pitchFamily="34" charset="0"/>
                </a:rPr>
                <a:t>53</a:t>
              </a:r>
              <a:r>
                <a:rPr lang="es-MX" sz="400" dirty="0">
                  <a:latin typeface="Tahoma" panose="020B0604030504040204" pitchFamily="34" charset="0"/>
                  <a:ea typeface="Tahoma" panose="020B0604030504040204" pitchFamily="34" charset="0"/>
                  <a:cs typeface="Tahoma" panose="020B0604030504040204" pitchFamily="34" charset="0"/>
                </a:rPr>
                <a:t>.PROCTOLOGÍA, </a:t>
              </a:r>
              <a:r>
                <a:rPr lang="es-MX" sz="400" b="1" dirty="0">
                  <a:latin typeface="Tahoma" panose="020B0604030504040204" pitchFamily="34" charset="0"/>
                  <a:ea typeface="Tahoma" panose="020B0604030504040204" pitchFamily="34" charset="0"/>
                  <a:cs typeface="Tahoma" panose="020B0604030504040204" pitchFamily="34" charset="0"/>
                </a:rPr>
                <a:t>54</a:t>
              </a:r>
              <a:r>
                <a:rPr lang="es-MX" sz="400" dirty="0">
                  <a:latin typeface="Tahoma" panose="020B0604030504040204" pitchFamily="34" charset="0"/>
                  <a:ea typeface="Tahoma" panose="020B0604030504040204" pitchFamily="34" charset="0"/>
                  <a:cs typeface="Tahoma" panose="020B0604030504040204" pitchFamily="34" charset="0"/>
                </a:rPr>
                <a:t>.REHABILITACIÓN</a:t>
              </a:r>
              <a:r>
                <a:rPr lang="es-MX" sz="400" b="1" dirty="0">
                  <a:latin typeface="Tahoma" panose="020B0604030504040204" pitchFamily="34" charset="0"/>
                  <a:ea typeface="Tahoma" panose="020B0604030504040204" pitchFamily="34" charset="0"/>
                  <a:cs typeface="Tahoma" panose="020B0604030504040204" pitchFamily="34" charset="0"/>
                </a:rPr>
                <a:t>, 55</a:t>
              </a:r>
              <a:r>
                <a:rPr lang="es-MX" sz="400" dirty="0">
                  <a:latin typeface="Tahoma" panose="020B0604030504040204" pitchFamily="34" charset="0"/>
                  <a:ea typeface="Tahoma" panose="020B0604030504040204" pitchFamily="34" charset="0"/>
                  <a:cs typeface="Tahoma" panose="020B0604030504040204" pitchFamily="34" charset="0"/>
                </a:rPr>
                <a:t>.REUMATOLOGÍA, </a:t>
              </a:r>
              <a:r>
                <a:rPr lang="es-MX" sz="400" b="1" dirty="0">
                  <a:latin typeface="Tahoma" panose="020B0604030504040204" pitchFamily="34" charset="0"/>
                  <a:ea typeface="Tahoma" panose="020B0604030504040204" pitchFamily="34" charset="0"/>
                  <a:cs typeface="Tahoma" panose="020B0604030504040204" pitchFamily="34" charset="0"/>
                </a:rPr>
                <a:t>56</a:t>
              </a:r>
              <a:r>
                <a:rPr lang="es-MX" sz="400" dirty="0">
                  <a:latin typeface="Tahoma" panose="020B0604030504040204" pitchFamily="34" charset="0"/>
                  <a:ea typeface="Tahoma" panose="020B0604030504040204" pitchFamily="34" charset="0"/>
                  <a:cs typeface="Tahoma" panose="020B0604030504040204" pitchFamily="34" charset="0"/>
                </a:rPr>
                <a:t>.TAES, </a:t>
              </a:r>
              <a:r>
                <a:rPr lang="es-MX" sz="400" b="1" dirty="0">
                  <a:latin typeface="Tahoma" panose="020B0604030504040204" pitchFamily="34" charset="0"/>
                  <a:ea typeface="Tahoma" panose="020B0604030504040204" pitchFamily="34" charset="0"/>
                  <a:cs typeface="Tahoma" panose="020B0604030504040204" pitchFamily="34" charset="0"/>
                </a:rPr>
                <a:t>57</a:t>
              </a:r>
              <a:r>
                <a:rPr lang="es-MX" sz="400" dirty="0">
                  <a:latin typeface="Tahoma" panose="020B0604030504040204" pitchFamily="34" charset="0"/>
                  <a:ea typeface="Tahoma" panose="020B0604030504040204" pitchFamily="34" charset="0"/>
                  <a:cs typeface="Tahoma" panose="020B0604030504040204" pitchFamily="34" charset="0"/>
                </a:rPr>
                <a:t>.TRANSPLANTES, </a:t>
              </a:r>
              <a:r>
                <a:rPr lang="es-MX" sz="400" b="1" dirty="0">
                  <a:latin typeface="Tahoma" panose="020B0604030504040204" pitchFamily="34" charset="0"/>
                  <a:ea typeface="Tahoma" panose="020B0604030504040204" pitchFamily="34" charset="0"/>
                  <a:cs typeface="Tahoma" panose="020B0604030504040204" pitchFamily="34" charset="0"/>
                </a:rPr>
                <a:t>58</a:t>
              </a:r>
              <a:r>
                <a:rPr lang="es-MX" sz="400" dirty="0">
                  <a:latin typeface="Tahoma" panose="020B0604030504040204" pitchFamily="34" charset="0"/>
                  <a:ea typeface="Tahoma" panose="020B0604030504040204" pitchFamily="34" charset="0"/>
                  <a:cs typeface="Tahoma" panose="020B0604030504040204" pitchFamily="34" charset="0"/>
                </a:rPr>
                <a:t>.UNIDAD DE QUEMADOS, </a:t>
              </a:r>
              <a:r>
                <a:rPr lang="es-MX" sz="400" b="1" dirty="0">
                  <a:latin typeface="Tahoma" panose="020B0604030504040204" pitchFamily="34" charset="0"/>
                  <a:ea typeface="Tahoma" panose="020B0604030504040204" pitchFamily="34" charset="0"/>
                  <a:cs typeface="Tahoma" panose="020B0604030504040204" pitchFamily="34" charset="0"/>
                </a:rPr>
                <a:t>59</a:t>
              </a:r>
              <a:r>
                <a:rPr lang="es-MX" sz="400" dirty="0">
                  <a:latin typeface="Tahoma" panose="020B0604030504040204" pitchFamily="34" charset="0"/>
                  <a:ea typeface="Tahoma" panose="020B0604030504040204" pitchFamily="34" charset="0"/>
                  <a:cs typeface="Tahoma" panose="020B0604030504040204" pitchFamily="34" charset="0"/>
                </a:rPr>
                <a:t>.UROLOGÍA, </a:t>
              </a:r>
              <a:r>
                <a:rPr lang="es-MX" sz="400" b="1" dirty="0">
                  <a:solidFill>
                    <a:srgbClr val="FF0000"/>
                  </a:solidFill>
                  <a:latin typeface="Tahoma" panose="020B0604030504040204" pitchFamily="34" charset="0"/>
                  <a:ea typeface="Tahoma" panose="020B0604030504040204" pitchFamily="34" charset="0"/>
                  <a:cs typeface="Tahoma" panose="020B0604030504040204" pitchFamily="34" charset="0"/>
                </a:rPr>
                <a:t>61</a:t>
              </a:r>
              <a:r>
                <a:rPr lang="es-MX" sz="400" dirty="0">
                  <a:solidFill>
                    <a:srgbClr val="FF0000"/>
                  </a:solidFill>
                  <a:latin typeface="Tahoma" panose="020B0604030504040204" pitchFamily="34" charset="0"/>
                  <a:ea typeface="Tahoma" panose="020B0604030504040204" pitchFamily="34" charset="0"/>
                  <a:cs typeface="Tahoma" panose="020B0604030504040204" pitchFamily="34" charset="0"/>
                </a:rPr>
                <a:t>.CUIDADOS PALIATIVOS, </a:t>
              </a:r>
              <a:r>
                <a:rPr lang="es-MX" sz="400" b="1" dirty="0">
                  <a:solidFill>
                    <a:srgbClr val="FF0000"/>
                  </a:solidFill>
                  <a:latin typeface="Tahoma" panose="020B0604030504040204" pitchFamily="34" charset="0"/>
                  <a:ea typeface="Tahoma" panose="020B0604030504040204" pitchFamily="34" charset="0"/>
                  <a:cs typeface="Tahoma" panose="020B0604030504040204" pitchFamily="34" charset="0"/>
                </a:rPr>
                <a:t>62</a:t>
              </a:r>
              <a:r>
                <a:rPr lang="es-MX" sz="400" dirty="0">
                  <a:solidFill>
                    <a:srgbClr val="FF0000"/>
                  </a:solidFill>
                  <a:latin typeface="Tahoma" panose="020B0604030504040204" pitchFamily="34" charset="0"/>
                  <a:ea typeface="Tahoma" panose="020B0604030504040204" pitchFamily="34" charset="0"/>
                  <a:cs typeface="Tahoma" panose="020B0604030504040204" pitchFamily="34" charset="0"/>
                </a:rPr>
                <a:t>.GERONTOLOGÍA,</a:t>
              </a:r>
              <a:r>
                <a:rPr lang="es-MX" sz="400" dirty="0">
                  <a:latin typeface="Tahoma" panose="020B0604030504040204" pitchFamily="34" charset="0"/>
                  <a:ea typeface="Tahoma" panose="020B0604030504040204" pitchFamily="34" charset="0"/>
                  <a:cs typeface="Tahoma" panose="020B0604030504040204" pitchFamily="34" charset="0"/>
                </a:rPr>
                <a:t> </a:t>
              </a:r>
              <a:r>
                <a:rPr lang="es-MX" sz="400" b="1" dirty="0" smtClean="0">
                  <a:latin typeface="Tahoma" panose="020B0604030504040204" pitchFamily="34" charset="0"/>
                  <a:ea typeface="Tahoma" panose="020B0604030504040204" pitchFamily="34" charset="0"/>
                  <a:cs typeface="Tahoma" panose="020B0604030504040204" pitchFamily="34" charset="0"/>
                </a:rPr>
                <a:t>88</a:t>
              </a:r>
              <a:r>
                <a:rPr lang="es-MX" sz="400" dirty="0" smtClean="0">
                  <a:latin typeface="Tahoma" panose="020B0604030504040204" pitchFamily="34" charset="0"/>
                  <a:ea typeface="Tahoma" panose="020B0604030504040204" pitchFamily="34" charset="0"/>
                  <a:cs typeface="Tahoma" panose="020B0604030504040204" pitchFamily="34" charset="0"/>
                </a:rPr>
                <a:t>.OTROS</a:t>
              </a:r>
              <a:endParaRPr lang="es-MX" sz="400" dirty="0">
                <a:latin typeface="Tahoma" panose="020B0604030504040204" pitchFamily="34" charset="0"/>
                <a:ea typeface="Tahoma" panose="020B0604030504040204" pitchFamily="34" charset="0"/>
                <a:cs typeface="Tahoma" panose="020B0604030504040204" pitchFamily="34" charset="0"/>
              </a:endParaRPr>
            </a:p>
          </p:txBody>
        </p:sp>
        <p:sp>
          <p:nvSpPr>
            <p:cNvPr id="30" name="Text Box 376"/>
            <p:cNvSpPr txBox="1">
              <a:spLocks noChangeArrowheads="1"/>
            </p:cNvSpPr>
            <p:nvPr/>
          </p:nvSpPr>
          <p:spPr bwMode="auto">
            <a:xfrm>
              <a:off x="7723819" y="388864"/>
              <a:ext cx="1414593" cy="184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smtClean="0"/>
                <a:t>TIPO DE PERSONAL:</a:t>
              </a:r>
              <a:endParaRPr lang="es-ES_tradnl" altLang="es-MX" sz="700" b="1" dirty="0"/>
            </a:p>
          </p:txBody>
        </p:sp>
        <p:sp>
          <p:nvSpPr>
            <p:cNvPr id="31" name="Text Box 376"/>
            <p:cNvSpPr txBox="1">
              <a:spLocks noChangeArrowheads="1"/>
            </p:cNvSpPr>
            <p:nvPr/>
          </p:nvSpPr>
          <p:spPr bwMode="auto">
            <a:xfrm>
              <a:off x="3218768" y="506528"/>
              <a:ext cx="2017300"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smtClean="0"/>
                <a:t>NOMBRE DEL PRESTADOR DE SERVICIO:</a:t>
              </a:r>
              <a:endParaRPr lang="es-ES_tradnl" altLang="es-MX" sz="700" b="1" dirty="0"/>
            </a:p>
          </p:txBody>
        </p:sp>
        <p:sp>
          <p:nvSpPr>
            <p:cNvPr id="32" name="Line 36"/>
            <p:cNvSpPr>
              <a:spLocks noChangeShapeType="1"/>
            </p:cNvSpPr>
            <p:nvPr/>
          </p:nvSpPr>
          <p:spPr bwMode="auto">
            <a:xfrm>
              <a:off x="9658921" y="1833487"/>
              <a:ext cx="0" cy="4824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3" name="Text Box 95"/>
            <p:cNvSpPr txBox="1">
              <a:spLocks noChangeArrowheads="1"/>
            </p:cNvSpPr>
            <p:nvPr/>
          </p:nvSpPr>
          <p:spPr bwMode="auto">
            <a:xfrm>
              <a:off x="1250983" y="388864"/>
              <a:ext cx="986810"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90000"/>
                </a:spcBef>
              </a:pPr>
              <a:r>
                <a:rPr lang="es-ES_tradnl" altLang="es-MX" sz="700" b="1" dirty="0"/>
                <a:t>NOMBRE UNIDAD:</a:t>
              </a:r>
              <a:endParaRPr lang="es-ES_tradnl" altLang="es-MX" sz="800" b="1" dirty="0"/>
            </a:p>
          </p:txBody>
        </p:sp>
        <p:sp>
          <p:nvSpPr>
            <p:cNvPr id="34" name="Line 371"/>
            <p:cNvSpPr>
              <a:spLocks noChangeShapeType="1"/>
            </p:cNvSpPr>
            <p:nvPr/>
          </p:nvSpPr>
          <p:spPr bwMode="auto">
            <a:xfrm>
              <a:off x="7787990" y="424322"/>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5" name="Text Box 374"/>
            <p:cNvSpPr txBox="1">
              <a:spLocks noChangeArrowheads="1"/>
            </p:cNvSpPr>
            <p:nvPr/>
          </p:nvSpPr>
          <p:spPr bwMode="auto">
            <a:xfrm>
              <a:off x="30518" y="388864"/>
              <a:ext cx="974397"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a:t>CLUES:</a:t>
              </a:r>
            </a:p>
          </p:txBody>
        </p:sp>
        <p:sp>
          <p:nvSpPr>
            <p:cNvPr id="36" name="Text Box 375"/>
            <p:cNvSpPr txBox="1">
              <a:spLocks noChangeArrowheads="1"/>
            </p:cNvSpPr>
            <p:nvPr/>
          </p:nvSpPr>
          <p:spPr bwMode="auto">
            <a:xfrm>
              <a:off x="10851202" y="388864"/>
              <a:ext cx="775794"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a:t>SERVICIO:</a:t>
              </a:r>
            </a:p>
          </p:txBody>
        </p:sp>
        <p:sp>
          <p:nvSpPr>
            <p:cNvPr id="37" name="Text Box 376"/>
            <p:cNvSpPr txBox="1">
              <a:spLocks noChangeArrowheads="1"/>
            </p:cNvSpPr>
            <p:nvPr/>
          </p:nvSpPr>
          <p:spPr bwMode="auto">
            <a:xfrm>
              <a:off x="9432560" y="388864"/>
              <a:ext cx="1414593" cy="184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0"/>
                </a:spcBef>
              </a:pPr>
              <a:r>
                <a:rPr lang="es-ES_tradnl" altLang="es-MX" sz="700" b="1" dirty="0" smtClean="0">
                  <a:solidFill>
                    <a:srgbClr val="0070C0"/>
                  </a:solidFill>
                </a:rPr>
                <a:t>CÉDULA PROFESIONAL:</a:t>
              </a:r>
              <a:endParaRPr lang="es-ES_tradnl" altLang="es-MX" sz="700" b="1" dirty="0">
                <a:solidFill>
                  <a:srgbClr val="0070C0"/>
                </a:solidFill>
              </a:endParaRPr>
            </a:p>
          </p:txBody>
        </p:sp>
        <p:sp>
          <p:nvSpPr>
            <p:cNvPr id="38" name="Line 372"/>
            <p:cNvSpPr>
              <a:spLocks noChangeShapeType="1"/>
            </p:cNvSpPr>
            <p:nvPr/>
          </p:nvSpPr>
          <p:spPr bwMode="auto">
            <a:xfrm>
              <a:off x="1321888" y="424322"/>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9" name="Line 373"/>
            <p:cNvSpPr>
              <a:spLocks noChangeShapeType="1"/>
            </p:cNvSpPr>
            <p:nvPr/>
          </p:nvSpPr>
          <p:spPr bwMode="auto">
            <a:xfrm>
              <a:off x="10909068" y="424322"/>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0" name="Line 57"/>
            <p:cNvSpPr>
              <a:spLocks noChangeShapeType="1"/>
            </p:cNvSpPr>
            <p:nvPr/>
          </p:nvSpPr>
          <p:spPr bwMode="auto">
            <a:xfrm>
              <a:off x="11543132" y="1284977"/>
              <a:ext cx="0" cy="5364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1" name="Line 377"/>
            <p:cNvSpPr>
              <a:spLocks noChangeShapeType="1"/>
            </p:cNvSpPr>
            <p:nvPr/>
          </p:nvSpPr>
          <p:spPr bwMode="auto">
            <a:xfrm>
              <a:off x="8582472" y="1203466"/>
              <a:ext cx="0" cy="543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2" name="Line 57"/>
            <p:cNvSpPr>
              <a:spLocks noChangeShapeType="1"/>
            </p:cNvSpPr>
            <p:nvPr/>
          </p:nvSpPr>
          <p:spPr bwMode="auto">
            <a:xfrm>
              <a:off x="7936994" y="1327300"/>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3" name="Line 58"/>
            <p:cNvSpPr>
              <a:spLocks noChangeShapeType="1"/>
            </p:cNvSpPr>
            <p:nvPr/>
          </p:nvSpPr>
          <p:spPr bwMode="auto">
            <a:xfrm>
              <a:off x="8057299" y="1327301"/>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4" name="Line 338"/>
            <p:cNvSpPr>
              <a:spLocks noChangeShapeType="1"/>
            </p:cNvSpPr>
            <p:nvPr/>
          </p:nvSpPr>
          <p:spPr bwMode="auto">
            <a:xfrm>
              <a:off x="8185442" y="1327300"/>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5" name="Line 59"/>
            <p:cNvSpPr>
              <a:spLocks noChangeShapeType="1"/>
            </p:cNvSpPr>
            <p:nvPr/>
          </p:nvSpPr>
          <p:spPr bwMode="auto">
            <a:xfrm>
              <a:off x="8308745" y="1327300"/>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6" name="Line 59"/>
            <p:cNvSpPr>
              <a:spLocks noChangeShapeType="1"/>
            </p:cNvSpPr>
            <p:nvPr/>
          </p:nvSpPr>
          <p:spPr bwMode="auto">
            <a:xfrm>
              <a:off x="11102334" y="1327301"/>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7" name="Line 61"/>
            <p:cNvSpPr>
              <a:spLocks noChangeShapeType="1"/>
            </p:cNvSpPr>
            <p:nvPr/>
          </p:nvSpPr>
          <p:spPr bwMode="auto">
            <a:xfrm>
              <a:off x="10729196" y="1327301"/>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8" name="Line 60"/>
            <p:cNvSpPr>
              <a:spLocks noChangeShapeType="1"/>
            </p:cNvSpPr>
            <p:nvPr/>
          </p:nvSpPr>
          <p:spPr bwMode="auto">
            <a:xfrm>
              <a:off x="10983999" y="1327301"/>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9" name="Line 60"/>
            <p:cNvSpPr>
              <a:spLocks noChangeShapeType="1"/>
            </p:cNvSpPr>
            <p:nvPr/>
          </p:nvSpPr>
          <p:spPr bwMode="auto">
            <a:xfrm>
              <a:off x="10495500" y="1327301"/>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0" name="Line 61"/>
            <p:cNvSpPr>
              <a:spLocks noChangeShapeType="1"/>
            </p:cNvSpPr>
            <p:nvPr/>
          </p:nvSpPr>
          <p:spPr bwMode="auto">
            <a:xfrm>
              <a:off x="10382937" y="1327301"/>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1" name="Line 60"/>
            <p:cNvSpPr>
              <a:spLocks noChangeShapeType="1"/>
            </p:cNvSpPr>
            <p:nvPr/>
          </p:nvSpPr>
          <p:spPr bwMode="auto">
            <a:xfrm>
              <a:off x="10601863" y="1327301"/>
              <a:ext cx="0" cy="532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2" name="Line 20"/>
            <p:cNvSpPr>
              <a:spLocks noChangeShapeType="1"/>
            </p:cNvSpPr>
            <p:nvPr/>
          </p:nvSpPr>
          <p:spPr bwMode="auto">
            <a:xfrm>
              <a:off x="9000216" y="1776381"/>
              <a:ext cx="0" cy="4878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3" name="Line 367"/>
            <p:cNvSpPr>
              <a:spLocks noChangeShapeType="1"/>
            </p:cNvSpPr>
            <p:nvPr/>
          </p:nvSpPr>
          <p:spPr bwMode="auto">
            <a:xfrm flipH="1">
              <a:off x="102289" y="684820"/>
              <a:ext cx="120708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4" name="Line 371"/>
            <p:cNvSpPr>
              <a:spLocks noChangeShapeType="1"/>
            </p:cNvSpPr>
            <p:nvPr/>
          </p:nvSpPr>
          <p:spPr bwMode="auto">
            <a:xfrm>
              <a:off x="9492103" y="419710"/>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5" name="Line 59"/>
            <p:cNvSpPr>
              <a:spLocks noChangeShapeType="1"/>
            </p:cNvSpPr>
            <p:nvPr/>
          </p:nvSpPr>
          <p:spPr bwMode="auto">
            <a:xfrm>
              <a:off x="7687032" y="1746219"/>
              <a:ext cx="0" cy="489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6" name="Line 103"/>
            <p:cNvSpPr>
              <a:spLocks noChangeShapeType="1"/>
            </p:cNvSpPr>
            <p:nvPr/>
          </p:nvSpPr>
          <p:spPr bwMode="auto">
            <a:xfrm>
              <a:off x="102288" y="3529422"/>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7" name="Line 104"/>
            <p:cNvSpPr>
              <a:spLocks noChangeShapeType="1"/>
            </p:cNvSpPr>
            <p:nvPr/>
          </p:nvSpPr>
          <p:spPr bwMode="auto">
            <a:xfrm>
              <a:off x="102288" y="4314266"/>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8" name="Line 107"/>
            <p:cNvSpPr>
              <a:spLocks noChangeShapeType="1"/>
            </p:cNvSpPr>
            <p:nvPr/>
          </p:nvSpPr>
          <p:spPr bwMode="auto">
            <a:xfrm>
              <a:off x="102289" y="5881388"/>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9" name="Line 110"/>
            <p:cNvSpPr>
              <a:spLocks noChangeShapeType="1"/>
            </p:cNvSpPr>
            <p:nvPr/>
          </p:nvSpPr>
          <p:spPr bwMode="auto">
            <a:xfrm>
              <a:off x="102289" y="6649980"/>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0" name="Line 363"/>
            <p:cNvSpPr>
              <a:spLocks noChangeShapeType="1"/>
            </p:cNvSpPr>
            <p:nvPr/>
          </p:nvSpPr>
          <p:spPr bwMode="auto">
            <a:xfrm>
              <a:off x="102288" y="5101456"/>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1" name="Line 34"/>
            <p:cNvSpPr>
              <a:spLocks noChangeShapeType="1"/>
            </p:cNvSpPr>
            <p:nvPr/>
          </p:nvSpPr>
          <p:spPr bwMode="auto">
            <a:xfrm>
              <a:off x="9525159"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2" name="Line 20"/>
            <p:cNvSpPr>
              <a:spLocks noChangeShapeType="1"/>
            </p:cNvSpPr>
            <p:nvPr/>
          </p:nvSpPr>
          <p:spPr bwMode="auto">
            <a:xfrm>
              <a:off x="9265328"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3" name="Line 32"/>
            <p:cNvSpPr>
              <a:spLocks noChangeShapeType="1"/>
            </p:cNvSpPr>
            <p:nvPr/>
          </p:nvSpPr>
          <p:spPr bwMode="auto">
            <a:xfrm>
              <a:off x="9790376"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4" name="Line 41"/>
            <p:cNvSpPr>
              <a:spLocks noChangeShapeType="1"/>
            </p:cNvSpPr>
            <p:nvPr/>
          </p:nvSpPr>
          <p:spPr bwMode="auto">
            <a:xfrm>
              <a:off x="9404106"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5" name="Line 382"/>
            <p:cNvSpPr>
              <a:spLocks noChangeShapeType="1"/>
            </p:cNvSpPr>
            <p:nvPr/>
          </p:nvSpPr>
          <p:spPr bwMode="auto">
            <a:xfrm>
              <a:off x="10268485" y="1200629"/>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6" name="Line 46"/>
            <p:cNvSpPr>
              <a:spLocks noChangeShapeType="1"/>
            </p:cNvSpPr>
            <p:nvPr/>
          </p:nvSpPr>
          <p:spPr bwMode="auto">
            <a:xfrm>
              <a:off x="7811204"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7" name="Line 60"/>
            <p:cNvSpPr>
              <a:spLocks noChangeShapeType="1"/>
            </p:cNvSpPr>
            <p:nvPr/>
          </p:nvSpPr>
          <p:spPr bwMode="auto">
            <a:xfrm>
              <a:off x="10850649"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8" name="Line 30"/>
            <p:cNvSpPr>
              <a:spLocks noChangeShapeType="1"/>
            </p:cNvSpPr>
            <p:nvPr/>
          </p:nvSpPr>
          <p:spPr bwMode="auto">
            <a:xfrm>
              <a:off x="10143764"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69" name="Line 377"/>
            <p:cNvSpPr>
              <a:spLocks noChangeShapeType="1"/>
            </p:cNvSpPr>
            <p:nvPr/>
          </p:nvSpPr>
          <p:spPr bwMode="auto">
            <a:xfrm>
              <a:off x="8450709"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0" name="Line 30"/>
            <p:cNvSpPr>
              <a:spLocks noChangeShapeType="1"/>
            </p:cNvSpPr>
            <p:nvPr/>
          </p:nvSpPr>
          <p:spPr bwMode="auto">
            <a:xfrm>
              <a:off x="9991365"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1" name="Line 46"/>
            <p:cNvSpPr>
              <a:spLocks noChangeShapeType="1"/>
            </p:cNvSpPr>
            <p:nvPr/>
          </p:nvSpPr>
          <p:spPr bwMode="auto">
            <a:xfrm>
              <a:off x="11227053" y="1195867"/>
              <a:ext cx="0" cy="544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2" name="Line 338"/>
            <p:cNvSpPr>
              <a:spLocks noChangeShapeType="1"/>
            </p:cNvSpPr>
            <p:nvPr/>
          </p:nvSpPr>
          <p:spPr bwMode="auto">
            <a:xfrm>
              <a:off x="11790989" y="1017014"/>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3" name="Line 38"/>
            <p:cNvSpPr>
              <a:spLocks noChangeShapeType="1"/>
            </p:cNvSpPr>
            <p:nvPr/>
          </p:nvSpPr>
          <p:spPr bwMode="auto">
            <a:xfrm>
              <a:off x="8859008" y="1007696"/>
              <a:ext cx="0" cy="565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4" name="Line 43"/>
            <p:cNvSpPr>
              <a:spLocks noChangeShapeType="1"/>
            </p:cNvSpPr>
            <p:nvPr/>
          </p:nvSpPr>
          <p:spPr bwMode="auto">
            <a:xfrm>
              <a:off x="8718860" y="1018568"/>
              <a:ext cx="0" cy="562385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5" name="Line 58"/>
            <p:cNvSpPr>
              <a:spLocks noChangeShapeType="1"/>
            </p:cNvSpPr>
            <p:nvPr/>
          </p:nvSpPr>
          <p:spPr bwMode="auto">
            <a:xfrm>
              <a:off x="11665583" y="1011031"/>
              <a:ext cx="0" cy="564503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6" name="Line 339"/>
            <p:cNvSpPr>
              <a:spLocks noChangeShapeType="1"/>
            </p:cNvSpPr>
            <p:nvPr/>
          </p:nvSpPr>
          <p:spPr bwMode="auto">
            <a:xfrm>
              <a:off x="12057395" y="1021673"/>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7" name="Line 46"/>
            <p:cNvSpPr>
              <a:spLocks noChangeShapeType="1"/>
            </p:cNvSpPr>
            <p:nvPr/>
          </p:nvSpPr>
          <p:spPr bwMode="auto">
            <a:xfrm>
              <a:off x="11411203" y="1011031"/>
              <a:ext cx="0" cy="5645035"/>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8" name="Line 59"/>
            <p:cNvSpPr>
              <a:spLocks noChangeShapeType="1"/>
            </p:cNvSpPr>
            <p:nvPr/>
          </p:nvSpPr>
          <p:spPr bwMode="auto">
            <a:xfrm>
              <a:off x="11920686" y="1017014"/>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79" name="Line 20"/>
            <p:cNvSpPr>
              <a:spLocks noChangeShapeType="1"/>
            </p:cNvSpPr>
            <p:nvPr/>
          </p:nvSpPr>
          <p:spPr bwMode="auto">
            <a:xfrm>
              <a:off x="9136741" y="1021673"/>
              <a:ext cx="0" cy="5634393"/>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80" name="Line 59"/>
            <p:cNvSpPr>
              <a:spLocks noChangeShapeType="1"/>
            </p:cNvSpPr>
            <p:nvPr/>
          </p:nvSpPr>
          <p:spPr bwMode="auto">
            <a:xfrm>
              <a:off x="7555892" y="1018568"/>
              <a:ext cx="0" cy="5625734"/>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81" name="CuadroTexto 80"/>
            <p:cNvSpPr txBox="1"/>
            <p:nvPr/>
          </p:nvSpPr>
          <p:spPr>
            <a:xfrm rot="16200000">
              <a:off x="7324408" y="1351488"/>
              <a:ext cx="745792" cy="230832"/>
            </a:xfrm>
            <a:prstGeom prst="rect">
              <a:avLst/>
            </a:prstGeom>
            <a:noFill/>
          </p:spPr>
          <p:txBody>
            <a:bodyPr wrap="square" rtlCol="0">
              <a:spAutoFit/>
            </a:bodyPr>
            <a:lstStyle/>
            <a:p>
              <a:pPr algn="ctr"/>
              <a:r>
                <a:rPr lang="es-MX" sz="440" b="1" dirty="0" smtClean="0"/>
                <a:t>ATENCIÓN </a:t>
              </a:r>
            </a:p>
            <a:p>
              <a:pPr algn="ctr"/>
              <a:r>
                <a:rPr lang="es-MX" sz="440" b="1" dirty="0" smtClean="0"/>
                <a:t>PREGESTACIONAL</a:t>
              </a:r>
              <a:endParaRPr lang="es-MX" sz="440" b="1" dirty="0"/>
            </a:p>
          </p:txBody>
        </p:sp>
        <p:sp>
          <p:nvSpPr>
            <p:cNvPr id="82" name="Rectángulo 81"/>
            <p:cNvSpPr/>
            <p:nvPr/>
          </p:nvSpPr>
          <p:spPr bwMode="auto">
            <a:xfrm>
              <a:off x="4862330" y="2640823"/>
              <a:ext cx="2547743" cy="82800"/>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effectLst/>
                <a:latin typeface="Arial" charset="0"/>
              </a:endParaRPr>
            </a:p>
          </p:txBody>
        </p:sp>
        <p:sp>
          <p:nvSpPr>
            <p:cNvPr id="83" name="Rectángulo 82"/>
            <p:cNvSpPr/>
            <p:nvPr/>
          </p:nvSpPr>
          <p:spPr bwMode="auto">
            <a:xfrm>
              <a:off x="8732002" y="2642718"/>
              <a:ext cx="112877" cy="90000"/>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600" b="0" i="0" u="none" strike="noStrike" cap="none" normalizeH="0" baseline="0" smtClean="0">
                <a:ln>
                  <a:noFill/>
                </a:ln>
                <a:effectLst/>
                <a:latin typeface="Arial" charset="0"/>
              </a:endParaRPr>
            </a:p>
          </p:txBody>
        </p:sp>
        <p:sp>
          <p:nvSpPr>
            <p:cNvPr id="84" name="Text Box 351"/>
            <p:cNvSpPr txBox="1">
              <a:spLocks noChangeArrowheads="1"/>
            </p:cNvSpPr>
            <p:nvPr/>
          </p:nvSpPr>
          <p:spPr bwMode="auto">
            <a:xfrm>
              <a:off x="10822175" y="1149313"/>
              <a:ext cx="433025" cy="198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700" b="1" dirty="0" smtClean="0"/>
                <a:t>IRA’s</a:t>
              </a:r>
              <a:endParaRPr lang="es-ES_tradnl" altLang="es-MX" dirty="0"/>
            </a:p>
          </p:txBody>
        </p:sp>
        <p:sp>
          <p:nvSpPr>
            <p:cNvPr id="85" name="Line 367"/>
            <p:cNvSpPr>
              <a:spLocks noChangeShapeType="1"/>
            </p:cNvSpPr>
            <p:nvPr/>
          </p:nvSpPr>
          <p:spPr bwMode="auto">
            <a:xfrm flipH="1">
              <a:off x="102289" y="1015673"/>
              <a:ext cx="120708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86" name="Text Box 351"/>
            <p:cNvSpPr txBox="1">
              <a:spLocks noChangeArrowheads="1"/>
            </p:cNvSpPr>
            <p:nvPr/>
          </p:nvSpPr>
          <p:spPr bwMode="auto">
            <a:xfrm>
              <a:off x="7533884" y="1007606"/>
              <a:ext cx="1221001"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600" b="1" dirty="0" smtClean="0"/>
                <a:t>SALUD REPRODUCTIVA</a:t>
              </a:r>
              <a:endParaRPr lang="es-ES_tradnl" altLang="es-MX" sz="900" dirty="0"/>
            </a:p>
          </p:txBody>
        </p:sp>
        <p:sp>
          <p:nvSpPr>
            <p:cNvPr id="87" name="Text Box 349"/>
            <p:cNvSpPr txBox="1">
              <a:spLocks noChangeArrowheads="1"/>
            </p:cNvSpPr>
            <p:nvPr/>
          </p:nvSpPr>
          <p:spPr bwMode="auto">
            <a:xfrm>
              <a:off x="8747592" y="1008837"/>
              <a:ext cx="2574148"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700" b="1" dirty="0" smtClean="0"/>
                <a:t>S A L U D   </a:t>
              </a:r>
              <a:r>
                <a:rPr lang="es-ES_tradnl" altLang="es-MX" sz="700" b="1" dirty="0" err="1" smtClean="0"/>
                <a:t>D</a:t>
              </a:r>
              <a:r>
                <a:rPr lang="es-ES_tradnl" altLang="es-MX" sz="700" b="1" dirty="0" smtClean="0"/>
                <a:t> E L   N I Ñ O</a:t>
              </a:r>
              <a:endParaRPr lang="es-ES_tradnl" altLang="es-MX" dirty="0"/>
            </a:p>
          </p:txBody>
        </p:sp>
        <p:sp>
          <p:nvSpPr>
            <p:cNvPr id="88" name="Line 345"/>
            <p:cNvSpPr>
              <a:spLocks noChangeShapeType="1"/>
            </p:cNvSpPr>
            <p:nvPr/>
          </p:nvSpPr>
          <p:spPr bwMode="auto">
            <a:xfrm>
              <a:off x="7560252" y="1193102"/>
              <a:ext cx="1152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89" name="Line 348"/>
            <p:cNvSpPr>
              <a:spLocks noChangeShapeType="1"/>
            </p:cNvSpPr>
            <p:nvPr/>
          </p:nvSpPr>
          <p:spPr bwMode="auto">
            <a:xfrm>
              <a:off x="9137481" y="1200989"/>
              <a:ext cx="2268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90" name="Text Box 368"/>
            <p:cNvSpPr txBox="1">
              <a:spLocks noChangeArrowheads="1"/>
            </p:cNvSpPr>
            <p:nvPr/>
          </p:nvSpPr>
          <p:spPr bwMode="auto">
            <a:xfrm>
              <a:off x="4867703" y="1734175"/>
              <a:ext cx="2532730" cy="18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spcBef>
                  <a:spcPct val="50000"/>
                </a:spcBef>
              </a:pPr>
              <a:r>
                <a:rPr lang="es-ES_tradnl" altLang="es-MX" sz="800" b="1" dirty="0"/>
                <a:t>D  I  A  G  N  Ó  S  T  I  C  O</a:t>
              </a:r>
            </a:p>
          </p:txBody>
        </p:sp>
        <p:sp>
          <p:nvSpPr>
            <p:cNvPr id="91" name="Text Box 369"/>
            <p:cNvSpPr txBox="1">
              <a:spLocks noChangeArrowheads="1"/>
            </p:cNvSpPr>
            <p:nvPr/>
          </p:nvSpPr>
          <p:spPr bwMode="auto">
            <a:xfrm rot="16200000">
              <a:off x="9268715" y="1356321"/>
              <a:ext cx="789476" cy="30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600" b="1" dirty="0"/>
                <a:t>PRUEBA EDI &lt; </a:t>
              </a:r>
              <a:r>
                <a:rPr lang="es-ES_tradnl" altLang="es-MX" sz="600" b="1" dirty="0" smtClean="0">
                  <a:solidFill>
                    <a:srgbClr val="FF0000"/>
                  </a:solidFill>
                </a:rPr>
                <a:t>6</a:t>
              </a:r>
              <a:r>
                <a:rPr lang="es-ES_tradnl" altLang="es-MX" sz="600" b="1" dirty="0" smtClean="0"/>
                <a:t> </a:t>
              </a:r>
              <a:r>
                <a:rPr lang="es-ES_tradnl" altLang="es-MX" sz="600" b="1" dirty="0"/>
                <a:t>AÑOS</a:t>
              </a:r>
              <a:endParaRPr lang="es-ES_tradnl" altLang="es-MX" sz="900" dirty="0"/>
            </a:p>
          </p:txBody>
        </p:sp>
        <p:sp>
          <p:nvSpPr>
            <p:cNvPr id="92" name="Line 370"/>
            <p:cNvSpPr>
              <a:spLocks noChangeShapeType="1"/>
            </p:cNvSpPr>
            <p:nvPr/>
          </p:nvSpPr>
          <p:spPr bwMode="auto">
            <a:xfrm>
              <a:off x="8849482" y="1767468"/>
              <a:ext cx="287358"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93" name="Text Box 351"/>
            <p:cNvSpPr txBox="1">
              <a:spLocks noChangeArrowheads="1"/>
            </p:cNvSpPr>
            <p:nvPr/>
          </p:nvSpPr>
          <p:spPr bwMode="auto">
            <a:xfrm>
              <a:off x="7868039" y="1184164"/>
              <a:ext cx="579171" cy="74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500" b="1" dirty="0" smtClean="0"/>
                <a:t>EMBARAZO</a:t>
              </a:r>
              <a:endParaRPr lang="es-ES_tradnl" altLang="es-MX" sz="400" dirty="0"/>
            </a:p>
          </p:txBody>
        </p:sp>
        <p:sp>
          <p:nvSpPr>
            <p:cNvPr id="94" name="Rectángulo 93"/>
            <p:cNvSpPr/>
            <p:nvPr/>
          </p:nvSpPr>
          <p:spPr>
            <a:xfrm rot="16200000">
              <a:off x="8672321" y="1232768"/>
              <a:ext cx="63292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es-MX" sz="700" b="1" dirty="0"/>
                <a:t>OTROS </a:t>
              </a:r>
            </a:p>
            <a:p>
              <a:pPr algn="ctr"/>
              <a:r>
                <a:rPr lang="es-MX" sz="700" b="1" dirty="0"/>
                <a:t>EVENTOS</a:t>
              </a:r>
            </a:p>
          </p:txBody>
        </p:sp>
        <p:sp>
          <p:nvSpPr>
            <p:cNvPr id="95" name="Line 370"/>
            <p:cNvSpPr>
              <a:spLocks noChangeShapeType="1"/>
            </p:cNvSpPr>
            <p:nvPr/>
          </p:nvSpPr>
          <p:spPr bwMode="auto">
            <a:xfrm>
              <a:off x="9521985" y="1830968"/>
              <a:ext cx="274742"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96" name="Line 345"/>
            <p:cNvSpPr>
              <a:spLocks noChangeShapeType="1"/>
            </p:cNvSpPr>
            <p:nvPr/>
          </p:nvSpPr>
          <p:spPr bwMode="auto">
            <a:xfrm>
              <a:off x="10269587" y="1331913"/>
              <a:ext cx="961201"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97" name="Text Box 351"/>
            <p:cNvSpPr txBox="1">
              <a:spLocks noChangeArrowheads="1"/>
            </p:cNvSpPr>
            <p:nvPr/>
          </p:nvSpPr>
          <p:spPr bwMode="auto">
            <a:xfrm>
              <a:off x="10238610" y="1149313"/>
              <a:ext cx="711078" cy="1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700" b="1" dirty="0" smtClean="0"/>
                <a:t>EDA’s</a:t>
              </a:r>
              <a:endParaRPr lang="es-ES_tradnl" altLang="es-MX" dirty="0"/>
            </a:p>
          </p:txBody>
        </p:sp>
        <p:sp>
          <p:nvSpPr>
            <p:cNvPr id="98" name="Text Box 351"/>
            <p:cNvSpPr txBox="1">
              <a:spLocks noChangeArrowheads="1"/>
            </p:cNvSpPr>
            <p:nvPr/>
          </p:nvSpPr>
          <p:spPr bwMode="auto">
            <a:xfrm>
              <a:off x="11298638" y="964240"/>
              <a:ext cx="467723" cy="198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400" b="1" dirty="0" smtClean="0"/>
                <a:t>PROMO-CIÓN DE LA </a:t>
              </a:r>
            </a:p>
            <a:p>
              <a:pPr algn="ctr"/>
              <a:r>
                <a:rPr lang="es-ES_tradnl" altLang="es-MX" sz="400" b="1" dirty="0" smtClean="0"/>
                <a:t>SALUD</a:t>
              </a:r>
              <a:endParaRPr lang="es-ES_tradnl" altLang="es-MX" sz="700" dirty="0"/>
            </a:p>
          </p:txBody>
        </p:sp>
        <p:sp>
          <p:nvSpPr>
            <p:cNvPr id="99" name="Line 345"/>
            <p:cNvSpPr>
              <a:spLocks noChangeShapeType="1"/>
            </p:cNvSpPr>
            <p:nvPr/>
          </p:nvSpPr>
          <p:spPr bwMode="auto">
            <a:xfrm>
              <a:off x="11412587" y="1303506"/>
              <a:ext cx="252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00" name="Rectángulo 99"/>
            <p:cNvSpPr/>
            <p:nvPr/>
          </p:nvSpPr>
          <p:spPr>
            <a:xfrm rot="16200000">
              <a:off x="6850871" y="1973909"/>
              <a:ext cx="1260231" cy="184666"/>
            </a:xfrm>
            <a:prstGeom prst="rect">
              <a:avLst/>
            </a:prstGeom>
          </p:spPr>
          <p:txBody>
            <a:bodyPr wrap="none">
              <a:spAutoFit/>
            </a:bodyPr>
            <a:lstStyle/>
            <a:p>
              <a:pPr defTabSz="720000">
                <a:spcBef>
                  <a:spcPts val="0"/>
                </a:spcBef>
                <a:spcAft>
                  <a:spcPts val="297"/>
                </a:spcAft>
              </a:pPr>
              <a:r>
                <a:rPr lang="es-ES_tradnl" altLang="es-MX" sz="600" b="1" dirty="0" smtClean="0"/>
                <a:t>PROGRAMA SEGÚN MOTIVO</a:t>
              </a:r>
              <a:endParaRPr lang="es-ES_tradnl" altLang="es-MX" sz="600" b="1" dirty="0"/>
            </a:p>
          </p:txBody>
        </p:sp>
        <p:sp>
          <p:nvSpPr>
            <p:cNvPr id="101" name="Rectángulo 100"/>
            <p:cNvSpPr/>
            <p:nvPr/>
          </p:nvSpPr>
          <p:spPr>
            <a:xfrm rot="16200000">
              <a:off x="7105424" y="2084509"/>
              <a:ext cx="1039033" cy="184665"/>
            </a:xfrm>
            <a:prstGeom prst="rect">
              <a:avLst/>
            </a:prstGeom>
          </p:spPr>
          <p:txBody>
            <a:bodyPr wrap="none">
              <a:spAutoFit/>
            </a:bodyPr>
            <a:lstStyle/>
            <a:p>
              <a:pPr defTabSz="720000">
                <a:spcBef>
                  <a:spcPts val="0"/>
                </a:spcBef>
                <a:spcAft>
                  <a:spcPts val="446"/>
                </a:spcAft>
              </a:pPr>
              <a:r>
                <a:rPr lang="es-ES_tradnl" altLang="es-MX" sz="600" b="1" dirty="0" smtClean="0"/>
                <a:t>RELACIÓN TEMPORAL</a:t>
              </a:r>
              <a:endParaRPr lang="es-ES_tradnl" altLang="es-MX" sz="600" b="1" dirty="0"/>
            </a:p>
          </p:txBody>
        </p:sp>
        <p:sp>
          <p:nvSpPr>
            <p:cNvPr id="102" name="Rectángulo 101"/>
            <p:cNvSpPr/>
            <p:nvPr/>
          </p:nvSpPr>
          <p:spPr>
            <a:xfrm rot="16200000">
              <a:off x="7499798" y="2352193"/>
              <a:ext cx="503664" cy="184666"/>
            </a:xfrm>
            <a:prstGeom prst="rect">
              <a:avLst/>
            </a:prstGeom>
          </p:spPr>
          <p:txBody>
            <a:bodyPr wrap="none">
              <a:spAutoFit/>
            </a:bodyPr>
            <a:lstStyle/>
            <a:p>
              <a:r>
                <a:rPr lang="es-ES_tradnl" altLang="es-MX" sz="600" b="1" dirty="0" smtClean="0"/>
                <a:t>RIESGO </a:t>
              </a:r>
              <a:endParaRPr lang="es-MX" sz="700" dirty="0"/>
            </a:p>
          </p:txBody>
        </p:sp>
        <p:sp>
          <p:nvSpPr>
            <p:cNvPr id="103" name="Rectángulo 102"/>
            <p:cNvSpPr/>
            <p:nvPr/>
          </p:nvSpPr>
          <p:spPr>
            <a:xfrm rot="16200000">
              <a:off x="7352189" y="2084509"/>
              <a:ext cx="1039033" cy="184665"/>
            </a:xfrm>
            <a:prstGeom prst="rect">
              <a:avLst/>
            </a:prstGeom>
          </p:spPr>
          <p:txBody>
            <a:bodyPr wrap="none">
              <a:spAutoFit/>
            </a:bodyPr>
            <a:lstStyle/>
            <a:p>
              <a:pPr defTabSz="720000">
                <a:spcBef>
                  <a:spcPts val="0"/>
                </a:spcBef>
                <a:spcAft>
                  <a:spcPts val="446"/>
                </a:spcAft>
              </a:pPr>
              <a:r>
                <a:rPr lang="es-ES_tradnl" altLang="es-MX" sz="600" b="1" dirty="0" smtClean="0"/>
                <a:t>RELACIÓN TEMPORAL</a:t>
              </a:r>
              <a:endParaRPr lang="es-ES_tradnl" altLang="es-MX" sz="600" b="1" dirty="0"/>
            </a:p>
          </p:txBody>
        </p:sp>
        <p:sp>
          <p:nvSpPr>
            <p:cNvPr id="104" name="Rectángulo 103"/>
            <p:cNvSpPr/>
            <p:nvPr/>
          </p:nvSpPr>
          <p:spPr>
            <a:xfrm rot="16200000">
              <a:off x="7395501" y="1999551"/>
              <a:ext cx="1208949" cy="184665"/>
            </a:xfrm>
            <a:prstGeom prst="rect">
              <a:avLst/>
            </a:prstGeom>
          </p:spPr>
          <p:txBody>
            <a:bodyPr wrap="none">
              <a:spAutoFit/>
            </a:bodyPr>
            <a:lstStyle/>
            <a:p>
              <a:pPr defTabSz="720000">
                <a:spcBef>
                  <a:spcPts val="0"/>
                </a:spcBef>
                <a:spcAft>
                  <a:spcPts val="297"/>
                </a:spcAft>
              </a:pPr>
              <a:r>
                <a:rPr lang="es-ES_tradnl" altLang="es-MX" sz="600" b="1" dirty="0" smtClean="0"/>
                <a:t>TRIMESTRE GESTACIONAL</a:t>
              </a:r>
              <a:endParaRPr lang="es-ES_tradnl" altLang="es-MX" sz="600" b="1" dirty="0"/>
            </a:p>
          </p:txBody>
        </p:sp>
        <p:sp>
          <p:nvSpPr>
            <p:cNvPr id="105" name="Rectángulo 104"/>
            <p:cNvSpPr/>
            <p:nvPr/>
          </p:nvSpPr>
          <p:spPr>
            <a:xfrm rot="16200000">
              <a:off x="7492142" y="1974704"/>
              <a:ext cx="1258643" cy="184665"/>
            </a:xfrm>
            <a:prstGeom prst="rect">
              <a:avLst/>
            </a:prstGeom>
          </p:spPr>
          <p:txBody>
            <a:bodyPr wrap="none">
              <a:spAutoFit/>
            </a:bodyPr>
            <a:lstStyle/>
            <a:p>
              <a:pPr defTabSz="720000">
                <a:spcBef>
                  <a:spcPts val="0"/>
                </a:spcBef>
                <a:spcAft>
                  <a:spcPts val="297"/>
                </a:spcAft>
              </a:pPr>
              <a:r>
                <a:rPr lang="es-ES_tradnl" altLang="es-MX" sz="600" b="1" dirty="0" smtClean="0"/>
                <a:t>ALTO RIESGO PRIMERA VEZ</a:t>
              </a:r>
              <a:endParaRPr lang="es-ES_tradnl" altLang="es-MX" sz="600" b="1" dirty="0"/>
            </a:p>
          </p:txBody>
        </p:sp>
        <p:sp>
          <p:nvSpPr>
            <p:cNvPr id="106" name="Rectángulo 105"/>
            <p:cNvSpPr/>
            <p:nvPr/>
          </p:nvSpPr>
          <p:spPr>
            <a:xfrm rot="16200000">
              <a:off x="7804179" y="2159043"/>
              <a:ext cx="889964" cy="184665"/>
            </a:xfrm>
            <a:prstGeom prst="rect">
              <a:avLst/>
            </a:prstGeom>
          </p:spPr>
          <p:txBody>
            <a:bodyPr wrap="none">
              <a:spAutoFit/>
            </a:bodyPr>
            <a:lstStyle/>
            <a:p>
              <a:pPr defTabSz="720000">
                <a:spcBef>
                  <a:spcPts val="0"/>
                </a:spcBef>
                <a:spcAft>
                  <a:spcPts val="297"/>
                </a:spcAft>
              </a:pPr>
              <a:r>
                <a:rPr lang="es-ES_tradnl" altLang="es-MX" sz="600" b="1" dirty="0" smtClean="0"/>
                <a:t>COMPLICACIONES</a:t>
              </a:r>
              <a:endParaRPr lang="es-ES_tradnl" altLang="es-MX" sz="600" b="1" dirty="0"/>
            </a:p>
          </p:txBody>
        </p:sp>
        <p:sp>
          <p:nvSpPr>
            <p:cNvPr id="107" name="Rectángulo 106"/>
            <p:cNvSpPr/>
            <p:nvPr/>
          </p:nvSpPr>
          <p:spPr>
            <a:xfrm rot="16200000">
              <a:off x="7938291" y="2163050"/>
              <a:ext cx="881950" cy="184665"/>
            </a:xfrm>
            <a:prstGeom prst="rect">
              <a:avLst/>
            </a:prstGeom>
          </p:spPr>
          <p:txBody>
            <a:bodyPr wrap="none">
              <a:spAutoFit/>
            </a:bodyPr>
            <a:lstStyle/>
            <a:p>
              <a:pPr defTabSz="720000">
                <a:spcBef>
                  <a:spcPts val="0"/>
                </a:spcBef>
                <a:spcAft>
                  <a:spcPts val="297"/>
                </a:spcAft>
              </a:pPr>
              <a:r>
                <a:rPr lang="es-ES_tradnl" altLang="es-MX" sz="600" b="1" dirty="0" smtClean="0"/>
                <a:t>OTRAS ACCIONES</a:t>
              </a:r>
              <a:endParaRPr lang="es-ES_tradnl" altLang="es-MX" sz="600" b="1" dirty="0"/>
            </a:p>
          </p:txBody>
        </p:sp>
        <p:sp>
          <p:nvSpPr>
            <p:cNvPr id="108" name="Rectángulo 107"/>
            <p:cNvSpPr/>
            <p:nvPr/>
          </p:nvSpPr>
          <p:spPr>
            <a:xfrm rot="16200000">
              <a:off x="7713584" y="1807988"/>
              <a:ext cx="1592074" cy="184666"/>
            </a:xfrm>
            <a:prstGeom prst="rect">
              <a:avLst/>
            </a:prstGeom>
          </p:spPr>
          <p:txBody>
            <a:bodyPr wrap="square">
              <a:spAutoFit/>
            </a:bodyPr>
            <a:lstStyle/>
            <a:p>
              <a:pPr defTabSz="720000">
                <a:spcBef>
                  <a:spcPts val="0"/>
                </a:spcBef>
                <a:spcAft>
                  <a:spcPts val="297"/>
                </a:spcAft>
              </a:pPr>
              <a:r>
                <a:rPr lang="es-ES_tradnl" altLang="es-MX" sz="600" b="1" dirty="0"/>
                <a:t>RELACIÓN </a:t>
              </a:r>
              <a:r>
                <a:rPr lang="es-ES_tradnl" altLang="es-MX" sz="600" b="1" dirty="0" smtClean="0"/>
                <a:t>TEMPORAL PUERPERIO</a:t>
              </a:r>
              <a:endParaRPr lang="es-ES_tradnl" altLang="es-MX" sz="600" b="1" dirty="0"/>
            </a:p>
          </p:txBody>
        </p:sp>
        <p:sp>
          <p:nvSpPr>
            <p:cNvPr id="109" name="Rectángulo 108"/>
            <p:cNvSpPr/>
            <p:nvPr/>
          </p:nvSpPr>
          <p:spPr>
            <a:xfrm rot="16200000">
              <a:off x="7993828" y="1947451"/>
              <a:ext cx="1313148" cy="184665"/>
            </a:xfrm>
            <a:prstGeom prst="rect">
              <a:avLst/>
            </a:prstGeom>
          </p:spPr>
          <p:txBody>
            <a:bodyPr wrap="none">
              <a:spAutoFit/>
            </a:bodyPr>
            <a:lstStyle/>
            <a:p>
              <a:pPr defTabSz="720000">
                <a:spcBef>
                  <a:spcPts val="0"/>
                </a:spcBef>
                <a:spcAft>
                  <a:spcPts val="0"/>
                </a:spcAft>
              </a:pPr>
              <a:r>
                <a:rPr lang="es-MX" altLang="es-MX" sz="600" b="1" dirty="0" smtClean="0"/>
                <a:t>POR INFECCIÓN PUERPERAL </a:t>
              </a:r>
              <a:endParaRPr lang="es-MX" altLang="es-MX" sz="600" b="1" dirty="0"/>
            </a:p>
          </p:txBody>
        </p:sp>
        <p:sp>
          <p:nvSpPr>
            <p:cNvPr id="110" name="Rectángulo 109"/>
            <p:cNvSpPr/>
            <p:nvPr/>
          </p:nvSpPr>
          <p:spPr>
            <a:xfrm rot="5400000" flipH="1" flipV="1">
              <a:off x="8043117" y="1780018"/>
              <a:ext cx="1056751" cy="184666"/>
            </a:xfrm>
            <a:prstGeom prst="rect">
              <a:avLst/>
            </a:prstGeom>
          </p:spPr>
          <p:txBody>
            <a:bodyPr wrap="square">
              <a:spAutoFit/>
            </a:bodyPr>
            <a:lstStyle/>
            <a:p>
              <a:pPr defTabSz="720000">
                <a:spcBef>
                  <a:spcPts val="0"/>
                </a:spcBef>
                <a:spcAft>
                  <a:spcPts val="0"/>
                </a:spcAft>
              </a:pPr>
              <a:r>
                <a:rPr lang="es-ES_tradnl" altLang="es-MX" sz="600" b="1" strike="sngStrike" dirty="0" smtClean="0">
                  <a:solidFill>
                    <a:srgbClr val="FF0000"/>
                  </a:solidFill>
                </a:rPr>
                <a:t>ACEPTANTE DE PF</a:t>
              </a:r>
            </a:p>
          </p:txBody>
        </p:sp>
        <p:sp>
          <p:nvSpPr>
            <p:cNvPr id="111" name="Rectángulo 110"/>
            <p:cNvSpPr/>
            <p:nvPr/>
          </p:nvSpPr>
          <p:spPr>
            <a:xfrm rot="16200000">
              <a:off x="7990267" y="1807989"/>
              <a:ext cx="1592072" cy="184665"/>
            </a:xfrm>
            <a:prstGeom prst="rect">
              <a:avLst/>
            </a:prstGeom>
          </p:spPr>
          <p:txBody>
            <a:bodyPr wrap="none">
              <a:spAutoFit/>
            </a:bodyPr>
            <a:lstStyle/>
            <a:p>
              <a:r>
                <a:rPr lang="es-ES_tradnl" altLang="es-MX" sz="600" b="1" dirty="0" smtClean="0"/>
                <a:t>TERAPIA HORMONAL (MENOPAUSIA)</a:t>
              </a:r>
              <a:endParaRPr lang="es-MX" sz="600" dirty="0"/>
            </a:p>
          </p:txBody>
        </p:sp>
        <p:sp>
          <p:nvSpPr>
            <p:cNvPr id="112" name="Rectángulo 111"/>
            <p:cNvSpPr/>
            <p:nvPr/>
          </p:nvSpPr>
          <p:spPr>
            <a:xfrm rot="16200000">
              <a:off x="8563215" y="2238387"/>
              <a:ext cx="731277" cy="184665"/>
            </a:xfrm>
            <a:prstGeom prst="rect">
              <a:avLst/>
            </a:prstGeom>
          </p:spPr>
          <p:txBody>
            <a:bodyPr wrap="none">
              <a:spAutoFit/>
            </a:bodyPr>
            <a:lstStyle/>
            <a:p>
              <a:pPr defTabSz="720000">
                <a:spcBef>
                  <a:spcPts val="0"/>
                </a:spcBef>
                <a:spcAft>
                  <a:spcPts val="0"/>
                </a:spcAft>
              </a:pPr>
              <a:r>
                <a:rPr lang="es-ES_tradnl" altLang="es-MX" sz="600" b="1" dirty="0"/>
                <a:t>P</a:t>
              </a:r>
              <a:r>
                <a:rPr lang="es-ES_tradnl" altLang="es-MX" sz="600" b="1" dirty="0" smtClean="0"/>
                <a:t>RIMERA VEZ </a:t>
              </a:r>
              <a:endParaRPr lang="es-ES_tradnl" altLang="es-MX" sz="600" b="1" dirty="0"/>
            </a:p>
          </p:txBody>
        </p:sp>
        <p:sp>
          <p:nvSpPr>
            <p:cNvPr id="113" name="Rectángulo 112"/>
            <p:cNvSpPr/>
            <p:nvPr/>
          </p:nvSpPr>
          <p:spPr>
            <a:xfrm rot="16200000">
              <a:off x="8684476" y="2219952"/>
              <a:ext cx="768147" cy="184665"/>
            </a:xfrm>
            <a:prstGeom prst="rect">
              <a:avLst/>
            </a:prstGeom>
          </p:spPr>
          <p:txBody>
            <a:bodyPr wrap="none">
              <a:spAutoFit/>
            </a:bodyPr>
            <a:lstStyle/>
            <a:p>
              <a:pPr defTabSz="720000">
                <a:spcBef>
                  <a:spcPts val="0"/>
                </a:spcBef>
                <a:spcAft>
                  <a:spcPts val="0"/>
                </a:spcAft>
              </a:pPr>
              <a:r>
                <a:rPr lang="es-ES_tradnl" altLang="es-MX" sz="600" b="1" dirty="0" smtClean="0"/>
                <a:t>SUBSECUENTE</a:t>
              </a:r>
              <a:endParaRPr lang="es-ES_tradnl" altLang="es-MX" sz="600" b="1" dirty="0"/>
            </a:p>
          </p:txBody>
        </p:sp>
        <p:sp>
          <p:nvSpPr>
            <p:cNvPr id="114" name="Rectángulo 113"/>
            <p:cNvSpPr/>
            <p:nvPr/>
          </p:nvSpPr>
          <p:spPr>
            <a:xfrm rot="16200000">
              <a:off x="8903324" y="2293688"/>
              <a:ext cx="620674" cy="184665"/>
            </a:xfrm>
            <a:prstGeom prst="rect">
              <a:avLst/>
            </a:prstGeom>
          </p:spPr>
          <p:txBody>
            <a:bodyPr wrap="none">
              <a:spAutoFit/>
            </a:bodyPr>
            <a:lstStyle/>
            <a:p>
              <a:pPr defTabSz="720000">
                <a:spcBef>
                  <a:spcPts val="297"/>
                </a:spcBef>
                <a:spcAft>
                  <a:spcPts val="297"/>
                </a:spcAft>
              </a:pPr>
              <a:r>
                <a:rPr lang="es-ES_tradnl" altLang="es-MX" sz="600" b="1" dirty="0" smtClean="0"/>
                <a:t>NIÑO SANO</a:t>
              </a:r>
              <a:endParaRPr lang="es-ES_tradnl" altLang="es-MX" sz="600" b="1" dirty="0"/>
            </a:p>
          </p:txBody>
        </p:sp>
        <p:sp>
          <p:nvSpPr>
            <p:cNvPr id="115" name="Rectángulo 114"/>
            <p:cNvSpPr/>
            <p:nvPr/>
          </p:nvSpPr>
          <p:spPr>
            <a:xfrm rot="16200000">
              <a:off x="8616884" y="1889738"/>
              <a:ext cx="1428575" cy="184665"/>
            </a:xfrm>
            <a:prstGeom prst="rect">
              <a:avLst/>
            </a:prstGeom>
          </p:spPr>
          <p:txBody>
            <a:bodyPr wrap="none">
              <a:spAutoFit/>
            </a:bodyPr>
            <a:lstStyle/>
            <a:p>
              <a:pPr defTabSz="720000">
                <a:spcBef>
                  <a:spcPts val="0"/>
                </a:spcBef>
                <a:spcAft>
                  <a:spcPts val="297"/>
                </a:spcAft>
              </a:pPr>
              <a:r>
                <a:rPr lang="es-MX" altLang="es-MX" sz="600" b="1" dirty="0" smtClean="0"/>
                <a:t>PESO PARA LA TALLA  &lt; 5 AÑOS</a:t>
              </a:r>
              <a:endParaRPr lang="es-MX" altLang="es-MX" sz="600" b="1" dirty="0"/>
            </a:p>
          </p:txBody>
        </p:sp>
        <p:sp>
          <p:nvSpPr>
            <p:cNvPr id="116" name="Rectángulo 115"/>
            <p:cNvSpPr/>
            <p:nvPr/>
          </p:nvSpPr>
          <p:spPr>
            <a:xfrm rot="16200000">
              <a:off x="9060331" y="2195104"/>
              <a:ext cx="817842" cy="184665"/>
            </a:xfrm>
            <a:prstGeom prst="rect">
              <a:avLst/>
            </a:prstGeom>
          </p:spPr>
          <p:txBody>
            <a:bodyPr wrap="none">
              <a:spAutoFit/>
            </a:bodyPr>
            <a:lstStyle/>
            <a:p>
              <a:pPr defTabSz="720000">
                <a:spcBef>
                  <a:spcPts val="0"/>
                </a:spcBef>
                <a:spcAft>
                  <a:spcPts val="297"/>
                </a:spcAft>
              </a:pPr>
              <a:r>
                <a:rPr lang="es-MX" altLang="es-MX" sz="600" b="1" dirty="0" smtClean="0"/>
                <a:t>IMC 5 A 19 AÑOS</a:t>
              </a:r>
              <a:endParaRPr lang="es-MX" altLang="es-MX" sz="600" b="1" dirty="0"/>
            </a:p>
          </p:txBody>
        </p:sp>
        <p:sp>
          <p:nvSpPr>
            <p:cNvPr id="117" name="Rectángulo 116"/>
            <p:cNvSpPr/>
            <p:nvPr/>
          </p:nvSpPr>
          <p:spPr>
            <a:xfrm rot="16200000">
              <a:off x="9408095" y="2422728"/>
              <a:ext cx="362595" cy="184665"/>
            </a:xfrm>
            <a:prstGeom prst="rect">
              <a:avLst/>
            </a:prstGeom>
          </p:spPr>
          <p:txBody>
            <a:bodyPr wrap="none">
              <a:spAutoFit/>
            </a:bodyPr>
            <a:lstStyle/>
            <a:p>
              <a:r>
                <a:rPr lang="es-ES_tradnl" altLang="es-MX" sz="600" b="1" dirty="0" smtClean="0"/>
                <a:t>TIPO</a:t>
              </a:r>
              <a:endParaRPr lang="es-MX" sz="700" dirty="0"/>
            </a:p>
          </p:txBody>
        </p:sp>
        <p:sp>
          <p:nvSpPr>
            <p:cNvPr id="118" name="Rectángulo 117"/>
            <p:cNvSpPr/>
            <p:nvPr/>
          </p:nvSpPr>
          <p:spPr>
            <a:xfrm rot="16200000">
              <a:off x="9389425" y="2272048"/>
              <a:ext cx="663955" cy="184665"/>
            </a:xfrm>
            <a:prstGeom prst="rect">
              <a:avLst/>
            </a:prstGeom>
          </p:spPr>
          <p:txBody>
            <a:bodyPr wrap="none">
              <a:spAutoFit/>
            </a:bodyPr>
            <a:lstStyle/>
            <a:p>
              <a:r>
                <a:rPr lang="es-ES_tradnl" altLang="es-MX" sz="600" b="1" dirty="0" smtClean="0"/>
                <a:t>RESULTADO</a:t>
              </a:r>
              <a:endParaRPr lang="es-MX" sz="700" dirty="0"/>
            </a:p>
          </p:txBody>
        </p:sp>
        <p:sp>
          <p:nvSpPr>
            <p:cNvPr id="119" name="Rectángulo 118"/>
            <p:cNvSpPr/>
            <p:nvPr/>
          </p:nvSpPr>
          <p:spPr>
            <a:xfrm rot="16200000">
              <a:off x="9152331" y="1816320"/>
              <a:ext cx="1483077" cy="276999"/>
            </a:xfrm>
            <a:prstGeom prst="rect">
              <a:avLst/>
            </a:prstGeom>
          </p:spPr>
          <p:txBody>
            <a:bodyPr wrap="none">
              <a:spAutoFit/>
            </a:bodyPr>
            <a:lstStyle/>
            <a:p>
              <a:pPr defTabSz="720000">
                <a:spcBef>
                  <a:spcPts val="0"/>
                </a:spcBef>
                <a:spcAft>
                  <a:spcPts val="0"/>
                </a:spcAft>
              </a:pPr>
              <a:r>
                <a:rPr lang="es-MX" altLang="es-MX" sz="600" b="1" dirty="0" smtClean="0"/>
                <a:t>RESULTADO BATTELLE 16 MESES</a:t>
              </a:r>
            </a:p>
            <a:p>
              <a:pPr defTabSz="720000">
                <a:spcBef>
                  <a:spcPts val="0"/>
                </a:spcBef>
                <a:spcAft>
                  <a:spcPts val="0"/>
                </a:spcAft>
              </a:pPr>
              <a:r>
                <a:rPr lang="es-MX" altLang="es-MX" sz="600" b="1" dirty="0" smtClean="0"/>
                <a:t>A 4 AÑOS</a:t>
              </a:r>
            </a:p>
          </p:txBody>
        </p:sp>
        <p:sp>
          <p:nvSpPr>
            <p:cNvPr id="120" name="Rectángulo 119"/>
            <p:cNvSpPr/>
            <p:nvPr/>
          </p:nvSpPr>
          <p:spPr>
            <a:xfrm rot="16200000">
              <a:off x="9328919" y="1860080"/>
              <a:ext cx="1487891" cy="184665"/>
            </a:xfrm>
            <a:prstGeom prst="rect">
              <a:avLst/>
            </a:prstGeom>
          </p:spPr>
          <p:txBody>
            <a:bodyPr wrap="none">
              <a:spAutoFit/>
            </a:bodyPr>
            <a:lstStyle/>
            <a:p>
              <a:pPr defTabSz="720000"/>
              <a:r>
                <a:rPr lang="es-MX" altLang="es-MX" sz="600" b="1" dirty="0" smtClean="0"/>
                <a:t>APLICACIÓN CÉDULA DE CÁNCER</a:t>
              </a:r>
            </a:p>
          </p:txBody>
        </p:sp>
        <p:sp>
          <p:nvSpPr>
            <p:cNvPr id="121" name="Rectángulo 120"/>
            <p:cNvSpPr/>
            <p:nvPr/>
          </p:nvSpPr>
          <p:spPr>
            <a:xfrm rot="16200000">
              <a:off x="9575727" y="1967479"/>
              <a:ext cx="1273092" cy="184665"/>
            </a:xfrm>
            <a:prstGeom prst="rect">
              <a:avLst/>
            </a:prstGeom>
          </p:spPr>
          <p:txBody>
            <a:bodyPr wrap="none">
              <a:spAutoFit/>
            </a:bodyPr>
            <a:lstStyle/>
            <a:p>
              <a:pPr defTabSz="720000"/>
              <a:r>
                <a:rPr lang="es-ES_tradnl" altLang="es-MX" sz="600" b="1" dirty="0" smtClean="0"/>
                <a:t>CONFIRMACIÓN DE CÁNCER</a:t>
              </a:r>
              <a:endParaRPr lang="es-ES_tradnl" altLang="es-MX" sz="600" b="1" dirty="0"/>
            </a:p>
          </p:txBody>
        </p:sp>
        <p:sp>
          <p:nvSpPr>
            <p:cNvPr id="122" name="Rectángulo 121"/>
            <p:cNvSpPr/>
            <p:nvPr/>
          </p:nvSpPr>
          <p:spPr>
            <a:xfrm rot="16200000">
              <a:off x="9810845" y="2084498"/>
              <a:ext cx="1039055" cy="184665"/>
            </a:xfrm>
            <a:prstGeom prst="rect">
              <a:avLst/>
            </a:prstGeom>
          </p:spPr>
          <p:txBody>
            <a:bodyPr wrap="none">
              <a:spAutoFit/>
            </a:bodyPr>
            <a:lstStyle/>
            <a:p>
              <a:pPr defTabSz="720000">
                <a:spcBef>
                  <a:spcPts val="0"/>
                </a:spcBef>
                <a:spcAft>
                  <a:spcPts val="0"/>
                </a:spcAft>
              </a:pPr>
              <a:r>
                <a:rPr lang="es-ES_tradnl" altLang="es-MX" sz="600" b="1" dirty="0" smtClean="0"/>
                <a:t>RELACIÓN TEMPORAL</a:t>
              </a:r>
              <a:endParaRPr lang="es-ES_tradnl" altLang="es-MX" sz="600" b="1" dirty="0"/>
            </a:p>
          </p:txBody>
        </p:sp>
        <p:sp>
          <p:nvSpPr>
            <p:cNvPr id="123" name="Rectángulo 122"/>
            <p:cNvSpPr/>
            <p:nvPr/>
          </p:nvSpPr>
          <p:spPr>
            <a:xfrm rot="16200000">
              <a:off x="9889139" y="2052436"/>
              <a:ext cx="1103179" cy="184665"/>
            </a:xfrm>
            <a:prstGeom prst="rect">
              <a:avLst/>
            </a:prstGeom>
          </p:spPr>
          <p:txBody>
            <a:bodyPr wrap="none">
              <a:spAutoFit/>
            </a:bodyPr>
            <a:lstStyle/>
            <a:p>
              <a:pPr defTabSz="720000">
                <a:spcBef>
                  <a:spcPts val="0"/>
                </a:spcBef>
                <a:spcAft>
                  <a:spcPts val="0"/>
                </a:spcAft>
              </a:pPr>
              <a:r>
                <a:rPr lang="es-ES_tradnl" altLang="es-MX" sz="600" b="1" dirty="0" smtClean="0"/>
                <a:t>PLAN DE TRATAMIENTO</a:t>
              </a:r>
              <a:endParaRPr lang="es-ES_tradnl" altLang="es-MX" sz="600" b="1" dirty="0"/>
            </a:p>
          </p:txBody>
        </p:sp>
        <p:sp>
          <p:nvSpPr>
            <p:cNvPr id="124" name="Rectángulo 123"/>
            <p:cNvSpPr/>
            <p:nvPr/>
          </p:nvSpPr>
          <p:spPr>
            <a:xfrm rot="16200000">
              <a:off x="10183630" y="2237983"/>
              <a:ext cx="732084" cy="184665"/>
            </a:xfrm>
            <a:prstGeom prst="rect">
              <a:avLst/>
            </a:prstGeom>
          </p:spPr>
          <p:txBody>
            <a:bodyPr wrap="square">
              <a:spAutoFit/>
            </a:bodyPr>
            <a:lstStyle/>
            <a:p>
              <a:r>
                <a:rPr lang="es-ES_tradnl" altLang="es-MX" sz="600" b="1" dirty="0" smtClean="0"/>
                <a:t>RECUPERADO</a:t>
              </a:r>
              <a:endParaRPr lang="es-MX" sz="700" dirty="0"/>
            </a:p>
          </p:txBody>
        </p:sp>
        <p:sp>
          <p:nvSpPr>
            <p:cNvPr id="125" name="Rectángulo 124"/>
            <p:cNvSpPr/>
            <p:nvPr/>
          </p:nvSpPr>
          <p:spPr>
            <a:xfrm rot="16200000">
              <a:off x="9942533" y="1901974"/>
              <a:ext cx="1434841" cy="184666"/>
            </a:xfrm>
            <a:prstGeom prst="rect">
              <a:avLst/>
            </a:prstGeom>
          </p:spPr>
          <p:txBody>
            <a:bodyPr wrap="square">
              <a:spAutoFit/>
            </a:bodyPr>
            <a:lstStyle/>
            <a:p>
              <a:pPr defTabSz="720000">
                <a:spcBef>
                  <a:spcPts val="0"/>
                </a:spcBef>
                <a:spcAft>
                  <a:spcPts val="0"/>
                </a:spcAft>
              </a:pPr>
              <a:r>
                <a:rPr lang="es-ES_tradnl" altLang="es-MX" sz="600" b="1" dirty="0" smtClean="0"/>
                <a:t>No. SOBRES VSO TRATAMIENTO</a:t>
              </a:r>
              <a:endParaRPr lang="es-ES_tradnl" altLang="es-MX" sz="600" b="1" dirty="0"/>
            </a:p>
          </p:txBody>
        </p:sp>
        <p:sp>
          <p:nvSpPr>
            <p:cNvPr id="126" name="Rectángulo 125"/>
            <p:cNvSpPr/>
            <p:nvPr/>
          </p:nvSpPr>
          <p:spPr>
            <a:xfrm rot="16200000">
              <a:off x="10111998" y="1950598"/>
              <a:ext cx="1340432" cy="184666"/>
            </a:xfrm>
            <a:prstGeom prst="rect">
              <a:avLst/>
            </a:prstGeom>
          </p:spPr>
          <p:txBody>
            <a:bodyPr wrap="none">
              <a:spAutoFit/>
            </a:bodyPr>
            <a:lstStyle/>
            <a:p>
              <a:pPr defTabSz="720000">
                <a:spcBef>
                  <a:spcPts val="0"/>
                </a:spcBef>
                <a:spcAft>
                  <a:spcPts val="0"/>
                </a:spcAft>
              </a:pPr>
              <a:r>
                <a:rPr lang="es-ES_tradnl" altLang="es-MX" sz="600" b="1" dirty="0" smtClean="0"/>
                <a:t>No. SOBRES VSO PROMOCIÓN</a:t>
              </a:r>
              <a:endParaRPr lang="es-ES_tradnl" altLang="es-MX" sz="600" b="1" dirty="0"/>
            </a:p>
          </p:txBody>
        </p:sp>
        <p:sp>
          <p:nvSpPr>
            <p:cNvPr id="127" name="Rectángulo 126"/>
            <p:cNvSpPr/>
            <p:nvPr/>
          </p:nvSpPr>
          <p:spPr>
            <a:xfrm rot="16200000">
              <a:off x="10307240" y="1991975"/>
              <a:ext cx="1224100" cy="184665"/>
            </a:xfrm>
            <a:prstGeom prst="rect">
              <a:avLst/>
            </a:prstGeom>
          </p:spPr>
          <p:txBody>
            <a:bodyPr wrap="square">
              <a:spAutoFit/>
            </a:bodyPr>
            <a:lstStyle/>
            <a:p>
              <a:pPr defTabSz="720000">
                <a:spcBef>
                  <a:spcPts val="149"/>
                </a:spcBef>
                <a:spcAft>
                  <a:spcPts val="0"/>
                </a:spcAft>
              </a:pPr>
              <a:r>
                <a:rPr lang="es-ES_tradnl" altLang="es-MX" sz="600" b="1" dirty="0" smtClean="0"/>
                <a:t>RELACIÓN TEMPORAL</a:t>
              </a:r>
              <a:endParaRPr lang="es-ES_tradnl" altLang="es-MX" sz="600" b="1" dirty="0"/>
            </a:p>
          </p:txBody>
        </p:sp>
        <p:sp>
          <p:nvSpPr>
            <p:cNvPr id="128" name="Rectángulo 127"/>
            <p:cNvSpPr/>
            <p:nvPr/>
          </p:nvSpPr>
          <p:spPr>
            <a:xfrm rot="16200000">
              <a:off x="10414840" y="1976916"/>
              <a:ext cx="1254219" cy="184665"/>
            </a:xfrm>
            <a:prstGeom prst="rect">
              <a:avLst/>
            </a:prstGeom>
          </p:spPr>
          <p:txBody>
            <a:bodyPr wrap="square">
              <a:spAutoFit/>
            </a:bodyPr>
            <a:lstStyle/>
            <a:p>
              <a:pPr defTabSz="720000">
                <a:spcBef>
                  <a:spcPts val="149"/>
                </a:spcBef>
                <a:spcAft>
                  <a:spcPts val="297"/>
                </a:spcAft>
              </a:pPr>
              <a:r>
                <a:rPr lang="es-ES_tradnl" altLang="es-MX" sz="600" b="1" dirty="0" smtClean="0"/>
                <a:t>TIPO DE TRATAMIENTO</a:t>
              </a:r>
              <a:endParaRPr lang="es-ES_tradnl" altLang="es-MX" sz="600" b="1" dirty="0"/>
            </a:p>
          </p:txBody>
        </p:sp>
        <p:sp>
          <p:nvSpPr>
            <p:cNvPr id="129" name="Rectángulo 128"/>
            <p:cNvSpPr/>
            <p:nvPr/>
          </p:nvSpPr>
          <p:spPr>
            <a:xfrm rot="16200000">
              <a:off x="10864666" y="2301700"/>
              <a:ext cx="604650" cy="184665"/>
            </a:xfrm>
            <a:prstGeom prst="rect">
              <a:avLst/>
            </a:prstGeom>
          </p:spPr>
          <p:txBody>
            <a:bodyPr wrap="none">
              <a:spAutoFit/>
            </a:bodyPr>
            <a:lstStyle/>
            <a:p>
              <a:r>
                <a:rPr lang="es-ES_tradnl" altLang="es-MX" sz="600" b="1" dirty="0" smtClean="0"/>
                <a:t>NEUMONÍA</a:t>
              </a:r>
              <a:endParaRPr lang="es-MX" sz="700" dirty="0"/>
            </a:p>
          </p:txBody>
        </p:sp>
        <p:sp>
          <p:nvSpPr>
            <p:cNvPr id="130" name="Rectángulo 129"/>
            <p:cNvSpPr/>
            <p:nvPr/>
          </p:nvSpPr>
          <p:spPr>
            <a:xfrm rot="16200000">
              <a:off x="10626573" y="1874205"/>
              <a:ext cx="1398085" cy="246221"/>
            </a:xfrm>
            <a:prstGeom prst="rect">
              <a:avLst/>
            </a:prstGeom>
          </p:spPr>
          <p:txBody>
            <a:bodyPr wrap="none">
              <a:spAutoFit/>
            </a:bodyPr>
            <a:lstStyle/>
            <a:p>
              <a:pPr defTabSz="720000">
                <a:spcBef>
                  <a:spcPts val="0"/>
                </a:spcBef>
                <a:spcAft>
                  <a:spcPts val="0"/>
                </a:spcAft>
              </a:pPr>
              <a:r>
                <a:rPr lang="es-MX" altLang="es-MX" sz="500" b="1" dirty="0" smtClean="0"/>
                <a:t>MADRE INFORMADA EN PREVENCIÓN </a:t>
              </a:r>
            </a:p>
            <a:p>
              <a:pPr defTabSz="720000">
                <a:spcBef>
                  <a:spcPts val="0"/>
                </a:spcBef>
                <a:spcAft>
                  <a:spcPts val="0"/>
                </a:spcAft>
              </a:pPr>
              <a:r>
                <a:rPr lang="es-MX" altLang="es-MX" sz="500" b="1" dirty="0" smtClean="0"/>
                <a:t>ACCIDENTES</a:t>
              </a:r>
              <a:endParaRPr lang="es-MX" altLang="es-MX" sz="500" b="1" dirty="0"/>
            </a:p>
          </p:txBody>
        </p:sp>
        <p:sp>
          <p:nvSpPr>
            <p:cNvPr id="131" name="Rectángulo 130"/>
            <p:cNvSpPr/>
            <p:nvPr/>
          </p:nvSpPr>
          <p:spPr>
            <a:xfrm rot="16200000">
              <a:off x="10770968" y="1897421"/>
              <a:ext cx="1428597" cy="169276"/>
            </a:xfrm>
            <a:prstGeom prst="rect">
              <a:avLst/>
            </a:prstGeom>
          </p:spPr>
          <p:txBody>
            <a:bodyPr wrap="none">
              <a:spAutoFit/>
            </a:bodyPr>
            <a:lstStyle/>
            <a:p>
              <a:pPr defTabSz="720000">
                <a:spcBef>
                  <a:spcPts val="0"/>
                </a:spcBef>
                <a:spcAft>
                  <a:spcPts val="0"/>
                </a:spcAft>
              </a:pPr>
              <a:r>
                <a:rPr lang="es-MX" altLang="es-MX" sz="500" b="1" dirty="0" smtClean="0"/>
                <a:t>CONSULTA INTEGRADA LÍNEA DE VIDA</a:t>
              </a:r>
              <a:endParaRPr lang="es-MX" altLang="es-MX" sz="500" b="1" dirty="0"/>
            </a:p>
          </p:txBody>
        </p:sp>
        <p:sp>
          <p:nvSpPr>
            <p:cNvPr id="132" name="Rectángulo 131"/>
            <p:cNvSpPr/>
            <p:nvPr/>
          </p:nvSpPr>
          <p:spPr>
            <a:xfrm rot="16200000">
              <a:off x="11105170" y="2098922"/>
              <a:ext cx="1010206" cy="184665"/>
            </a:xfrm>
            <a:prstGeom prst="rect">
              <a:avLst/>
            </a:prstGeom>
          </p:spPr>
          <p:txBody>
            <a:bodyPr wrap="none">
              <a:spAutoFit/>
            </a:bodyPr>
            <a:lstStyle/>
            <a:p>
              <a:pPr defTabSz="720000">
                <a:spcBef>
                  <a:spcPts val="297"/>
                </a:spcBef>
                <a:spcAft>
                  <a:spcPts val="0"/>
                </a:spcAft>
              </a:pPr>
              <a:r>
                <a:rPr lang="es-ES_tradnl" altLang="es-MX" sz="600" b="1" dirty="0" smtClean="0"/>
                <a:t>PRESENTA CARTILLA</a:t>
              </a:r>
              <a:endParaRPr lang="es-ES_tradnl" altLang="es-MX" sz="600" b="1" dirty="0"/>
            </a:p>
          </p:txBody>
        </p:sp>
        <p:sp>
          <p:nvSpPr>
            <p:cNvPr id="133" name="Rectángulo 132"/>
            <p:cNvSpPr/>
            <p:nvPr/>
          </p:nvSpPr>
          <p:spPr>
            <a:xfrm rot="16200000">
              <a:off x="11338729" y="2206323"/>
              <a:ext cx="795404" cy="184665"/>
            </a:xfrm>
            <a:prstGeom prst="rect">
              <a:avLst/>
            </a:prstGeom>
          </p:spPr>
          <p:txBody>
            <a:bodyPr wrap="none">
              <a:spAutoFit/>
            </a:bodyPr>
            <a:lstStyle/>
            <a:p>
              <a:pPr defTabSz="720000">
                <a:spcBef>
                  <a:spcPts val="372"/>
                </a:spcBef>
                <a:spcAft>
                  <a:spcPts val="0"/>
                </a:spcAft>
              </a:pPr>
              <a:r>
                <a:rPr lang="es-ES_tradnl" altLang="es-MX" sz="600" b="1" dirty="0" smtClean="0"/>
                <a:t>REFERIDO POR:</a:t>
              </a:r>
              <a:endParaRPr lang="es-ES_tradnl" altLang="es-MX" sz="600" b="1" dirty="0"/>
            </a:p>
          </p:txBody>
        </p:sp>
        <p:sp>
          <p:nvSpPr>
            <p:cNvPr id="134" name="Rectángulo 133"/>
            <p:cNvSpPr/>
            <p:nvPr/>
          </p:nvSpPr>
          <p:spPr>
            <a:xfrm rot="16200000">
              <a:off x="11404189" y="2147813"/>
              <a:ext cx="912425" cy="184665"/>
            </a:xfrm>
            <a:prstGeom prst="rect">
              <a:avLst/>
            </a:prstGeom>
          </p:spPr>
          <p:txBody>
            <a:bodyPr wrap="none">
              <a:spAutoFit/>
            </a:bodyPr>
            <a:lstStyle/>
            <a:p>
              <a:r>
                <a:rPr lang="es-ES_tradnl" altLang="es-MX" sz="600" b="1" dirty="0" smtClean="0"/>
                <a:t>CONTRAREFERIDO</a:t>
              </a:r>
              <a:endParaRPr lang="es-MX" sz="600" dirty="0"/>
            </a:p>
          </p:txBody>
        </p:sp>
        <p:sp>
          <p:nvSpPr>
            <p:cNvPr id="135" name="Rectángulo 134"/>
            <p:cNvSpPr/>
            <p:nvPr/>
          </p:nvSpPr>
          <p:spPr>
            <a:xfrm rot="16200000">
              <a:off x="11142799" y="1750266"/>
              <a:ext cx="1707518" cy="184665"/>
            </a:xfrm>
            <a:prstGeom prst="rect">
              <a:avLst/>
            </a:prstGeom>
          </p:spPr>
          <p:txBody>
            <a:bodyPr wrap="none">
              <a:spAutoFit/>
            </a:bodyPr>
            <a:lstStyle/>
            <a:p>
              <a:pPr defTabSz="720000">
                <a:spcBef>
                  <a:spcPts val="372"/>
                </a:spcBef>
                <a:spcAft>
                  <a:spcPts val="0"/>
                </a:spcAft>
              </a:pPr>
              <a:r>
                <a:rPr lang="es-ES_tradnl" altLang="es-MX" sz="600" b="1" dirty="0" smtClean="0"/>
                <a:t>UNIDAD CONSULTANTE TELEMEDICINA</a:t>
              </a:r>
              <a:endParaRPr lang="es-ES_tradnl" altLang="es-MX" sz="600" b="1" dirty="0"/>
            </a:p>
          </p:txBody>
        </p:sp>
        <p:sp>
          <p:nvSpPr>
            <p:cNvPr id="136" name="Rectángulo 135"/>
            <p:cNvSpPr/>
            <p:nvPr/>
          </p:nvSpPr>
          <p:spPr>
            <a:xfrm rot="16200000">
              <a:off x="11605236" y="2088501"/>
              <a:ext cx="1031049" cy="184665"/>
            </a:xfrm>
            <a:prstGeom prst="rect">
              <a:avLst/>
            </a:prstGeom>
          </p:spPr>
          <p:txBody>
            <a:bodyPr wrap="none">
              <a:spAutoFit/>
            </a:bodyPr>
            <a:lstStyle/>
            <a:p>
              <a:pPr defTabSz="720000">
                <a:spcBef>
                  <a:spcPts val="372"/>
                </a:spcBef>
                <a:spcAft>
                  <a:spcPts val="0"/>
                </a:spcAft>
              </a:pPr>
              <a:r>
                <a:rPr lang="es-ES_tradnl" altLang="es-MX" sz="600" b="1" dirty="0" smtClean="0"/>
                <a:t>FECHA PRÓXIMA CITA</a:t>
              </a:r>
              <a:endParaRPr lang="es-ES_tradnl" altLang="es-MX" sz="600" dirty="0"/>
            </a:p>
          </p:txBody>
        </p:sp>
        <p:sp>
          <p:nvSpPr>
            <p:cNvPr id="137" name="Line 345"/>
            <p:cNvSpPr>
              <a:spLocks noChangeShapeType="1"/>
            </p:cNvSpPr>
            <p:nvPr/>
          </p:nvSpPr>
          <p:spPr bwMode="auto">
            <a:xfrm>
              <a:off x="7813848" y="1334294"/>
              <a:ext cx="6336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38" name="Line 345"/>
            <p:cNvSpPr>
              <a:spLocks noChangeShapeType="1"/>
            </p:cNvSpPr>
            <p:nvPr/>
          </p:nvSpPr>
          <p:spPr bwMode="auto">
            <a:xfrm>
              <a:off x="7561840" y="1743701"/>
              <a:ext cx="248844"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39" name="CuadroTexto 138"/>
            <p:cNvSpPr txBox="1"/>
            <p:nvPr/>
          </p:nvSpPr>
          <p:spPr>
            <a:xfrm>
              <a:off x="7404239" y="2601309"/>
              <a:ext cx="115718" cy="184666"/>
            </a:xfrm>
            <a:prstGeom prst="rect">
              <a:avLst/>
            </a:prstGeom>
            <a:noFill/>
          </p:spPr>
          <p:txBody>
            <a:bodyPr wrap="square" rtlCol="0">
              <a:spAutoFit/>
            </a:bodyPr>
            <a:lstStyle/>
            <a:p>
              <a:r>
                <a:rPr lang="es-MX" sz="600" b="1" dirty="0"/>
                <a:t>7</a:t>
              </a:r>
            </a:p>
          </p:txBody>
        </p:sp>
        <p:sp>
          <p:nvSpPr>
            <p:cNvPr id="140" name="CuadroTexto 139"/>
            <p:cNvSpPr txBox="1"/>
            <p:nvPr/>
          </p:nvSpPr>
          <p:spPr>
            <a:xfrm>
              <a:off x="7726960" y="2601309"/>
              <a:ext cx="287475" cy="184666"/>
            </a:xfrm>
            <a:prstGeom prst="rect">
              <a:avLst/>
            </a:prstGeom>
            <a:noFill/>
          </p:spPr>
          <p:txBody>
            <a:bodyPr wrap="square" rtlCol="0">
              <a:spAutoFit/>
            </a:bodyPr>
            <a:lstStyle/>
            <a:p>
              <a:r>
                <a:rPr lang="es-MX" sz="600" b="1" dirty="0" smtClean="0"/>
                <a:t>RT</a:t>
              </a:r>
              <a:endParaRPr lang="es-MX" sz="600" b="1" dirty="0"/>
            </a:p>
          </p:txBody>
        </p:sp>
        <p:sp>
          <p:nvSpPr>
            <p:cNvPr id="141" name="CuadroTexto 140"/>
            <p:cNvSpPr txBox="1"/>
            <p:nvPr/>
          </p:nvSpPr>
          <p:spPr>
            <a:xfrm>
              <a:off x="7675777" y="2601309"/>
              <a:ext cx="115718" cy="184666"/>
            </a:xfrm>
            <a:prstGeom prst="rect">
              <a:avLst/>
            </a:prstGeom>
            <a:noFill/>
          </p:spPr>
          <p:txBody>
            <a:bodyPr wrap="square" rtlCol="0">
              <a:spAutoFit/>
            </a:bodyPr>
            <a:lstStyle/>
            <a:p>
              <a:r>
                <a:rPr lang="es-MX" sz="600" b="1" dirty="0" smtClean="0"/>
                <a:t>8</a:t>
              </a:r>
              <a:endParaRPr lang="es-MX" sz="600" b="1" dirty="0"/>
            </a:p>
          </p:txBody>
        </p:sp>
        <p:sp>
          <p:nvSpPr>
            <p:cNvPr id="142" name="CuadroTexto 141"/>
            <p:cNvSpPr txBox="1"/>
            <p:nvPr/>
          </p:nvSpPr>
          <p:spPr>
            <a:xfrm>
              <a:off x="7901056" y="2601309"/>
              <a:ext cx="161069" cy="184666"/>
            </a:xfrm>
            <a:prstGeom prst="rect">
              <a:avLst/>
            </a:prstGeom>
            <a:noFill/>
          </p:spPr>
          <p:txBody>
            <a:bodyPr wrap="square" rtlCol="0">
              <a:spAutoFit/>
            </a:bodyPr>
            <a:lstStyle/>
            <a:p>
              <a:r>
                <a:rPr lang="es-MX" sz="600" b="1" dirty="0" smtClean="0"/>
                <a:t>9</a:t>
              </a:r>
              <a:endParaRPr lang="es-MX" sz="600" b="1" dirty="0"/>
            </a:p>
          </p:txBody>
        </p:sp>
        <p:sp>
          <p:nvSpPr>
            <p:cNvPr id="143" name="CuadroTexto 142"/>
            <p:cNvSpPr txBox="1"/>
            <p:nvPr/>
          </p:nvSpPr>
          <p:spPr>
            <a:xfrm>
              <a:off x="8244643" y="2601309"/>
              <a:ext cx="288571" cy="184666"/>
            </a:xfrm>
            <a:prstGeom prst="rect">
              <a:avLst/>
            </a:prstGeom>
            <a:noFill/>
          </p:spPr>
          <p:txBody>
            <a:bodyPr wrap="square" rtlCol="0">
              <a:spAutoFit/>
            </a:bodyPr>
            <a:lstStyle/>
            <a:p>
              <a:r>
                <a:rPr lang="es-MX" sz="600" b="1" dirty="0" smtClean="0"/>
                <a:t>11</a:t>
              </a:r>
              <a:endParaRPr lang="es-MX" sz="600" b="1" dirty="0"/>
            </a:p>
          </p:txBody>
        </p:sp>
        <p:sp>
          <p:nvSpPr>
            <p:cNvPr id="144" name="CuadroTexto 143"/>
            <p:cNvSpPr txBox="1"/>
            <p:nvPr/>
          </p:nvSpPr>
          <p:spPr>
            <a:xfrm>
              <a:off x="8367463" y="2601309"/>
              <a:ext cx="287475" cy="184666"/>
            </a:xfrm>
            <a:prstGeom prst="rect">
              <a:avLst/>
            </a:prstGeom>
            <a:noFill/>
          </p:spPr>
          <p:txBody>
            <a:bodyPr wrap="square" rtlCol="0">
              <a:spAutoFit/>
            </a:bodyPr>
            <a:lstStyle/>
            <a:p>
              <a:r>
                <a:rPr lang="es-MX" sz="600" b="1" dirty="0" smtClean="0"/>
                <a:t>RT</a:t>
              </a:r>
              <a:endParaRPr lang="es-MX" sz="600" b="1" dirty="0"/>
            </a:p>
          </p:txBody>
        </p:sp>
        <p:sp>
          <p:nvSpPr>
            <p:cNvPr id="145" name="CuadroTexto 144"/>
            <p:cNvSpPr txBox="1"/>
            <p:nvPr/>
          </p:nvSpPr>
          <p:spPr>
            <a:xfrm>
              <a:off x="8508454" y="2601309"/>
              <a:ext cx="287475" cy="184666"/>
            </a:xfrm>
            <a:prstGeom prst="rect">
              <a:avLst/>
            </a:prstGeom>
            <a:noFill/>
          </p:spPr>
          <p:txBody>
            <a:bodyPr wrap="square" rtlCol="0">
              <a:spAutoFit/>
            </a:bodyPr>
            <a:lstStyle/>
            <a:p>
              <a:r>
                <a:rPr lang="es-MX" sz="600" b="1" dirty="0" smtClean="0"/>
                <a:t>RT</a:t>
              </a:r>
              <a:endParaRPr lang="es-MX" sz="600" b="1" dirty="0"/>
            </a:p>
          </p:txBody>
        </p:sp>
        <p:sp>
          <p:nvSpPr>
            <p:cNvPr id="146" name="CuadroTexto 145"/>
            <p:cNvSpPr txBox="1"/>
            <p:nvPr/>
          </p:nvSpPr>
          <p:spPr>
            <a:xfrm>
              <a:off x="8921849" y="2601309"/>
              <a:ext cx="288571" cy="184666"/>
            </a:xfrm>
            <a:prstGeom prst="rect">
              <a:avLst/>
            </a:prstGeom>
            <a:noFill/>
          </p:spPr>
          <p:txBody>
            <a:bodyPr wrap="square" rtlCol="0">
              <a:spAutoFit/>
            </a:bodyPr>
            <a:lstStyle/>
            <a:p>
              <a:r>
                <a:rPr lang="es-MX" sz="600" b="1" dirty="0" smtClean="0">
                  <a:solidFill>
                    <a:srgbClr val="FF0000"/>
                  </a:solidFill>
                </a:rPr>
                <a:t>12</a:t>
              </a:r>
              <a:endParaRPr lang="es-MX" sz="600" b="1" dirty="0">
                <a:solidFill>
                  <a:srgbClr val="FF0000"/>
                </a:solidFill>
              </a:endParaRPr>
            </a:p>
          </p:txBody>
        </p:sp>
        <p:sp>
          <p:nvSpPr>
            <p:cNvPr id="147" name="CuadroTexto 146"/>
            <p:cNvSpPr txBox="1"/>
            <p:nvPr/>
          </p:nvSpPr>
          <p:spPr>
            <a:xfrm>
              <a:off x="9059522" y="2601309"/>
              <a:ext cx="288000" cy="184666"/>
            </a:xfrm>
            <a:prstGeom prst="rect">
              <a:avLst/>
            </a:prstGeom>
            <a:noFill/>
          </p:spPr>
          <p:txBody>
            <a:bodyPr wrap="square" rtlCol="0">
              <a:spAutoFit/>
            </a:bodyPr>
            <a:lstStyle/>
            <a:p>
              <a:r>
                <a:rPr lang="es-MX" sz="600" b="1" dirty="0" smtClean="0"/>
                <a:t>RT</a:t>
              </a:r>
              <a:endParaRPr lang="es-MX" sz="600" b="1" dirty="0"/>
            </a:p>
          </p:txBody>
        </p:sp>
        <p:sp>
          <p:nvSpPr>
            <p:cNvPr id="148" name="CuadroTexto 147"/>
            <p:cNvSpPr txBox="1"/>
            <p:nvPr/>
          </p:nvSpPr>
          <p:spPr>
            <a:xfrm>
              <a:off x="9195844" y="2601309"/>
              <a:ext cx="288571" cy="184666"/>
            </a:xfrm>
            <a:prstGeom prst="rect">
              <a:avLst/>
            </a:prstGeom>
            <a:noFill/>
          </p:spPr>
          <p:txBody>
            <a:bodyPr wrap="square" rtlCol="0">
              <a:spAutoFit/>
            </a:bodyPr>
            <a:lstStyle/>
            <a:p>
              <a:r>
                <a:rPr lang="es-MX" sz="600" b="1" dirty="0" smtClean="0">
                  <a:solidFill>
                    <a:srgbClr val="FF0000"/>
                  </a:solidFill>
                </a:rPr>
                <a:t>13</a:t>
              </a:r>
              <a:endParaRPr lang="es-MX" sz="600" b="1" dirty="0">
                <a:solidFill>
                  <a:srgbClr val="FF0000"/>
                </a:solidFill>
              </a:endParaRPr>
            </a:p>
          </p:txBody>
        </p:sp>
        <p:sp>
          <p:nvSpPr>
            <p:cNvPr id="149" name="CuadroTexto 148"/>
            <p:cNvSpPr txBox="1"/>
            <p:nvPr/>
          </p:nvSpPr>
          <p:spPr>
            <a:xfrm>
              <a:off x="9387362" y="2601309"/>
              <a:ext cx="115718" cy="184666"/>
            </a:xfrm>
            <a:prstGeom prst="rect">
              <a:avLst/>
            </a:prstGeom>
            <a:noFill/>
          </p:spPr>
          <p:txBody>
            <a:bodyPr wrap="square" rtlCol="0">
              <a:spAutoFit/>
            </a:bodyPr>
            <a:lstStyle/>
            <a:p>
              <a:r>
                <a:rPr lang="es-MX" sz="600" b="1" dirty="0" smtClean="0"/>
                <a:t>5</a:t>
              </a:r>
              <a:endParaRPr lang="es-MX" sz="600" b="1" dirty="0"/>
            </a:p>
          </p:txBody>
        </p:sp>
        <p:sp>
          <p:nvSpPr>
            <p:cNvPr id="150" name="CuadroTexto 149"/>
            <p:cNvSpPr txBox="1"/>
            <p:nvPr/>
          </p:nvSpPr>
          <p:spPr>
            <a:xfrm>
              <a:off x="9593320" y="2601309"/>
              <a:ext cx="288571" cy="184666"/>
            </a:xfrm>
            <a:prstGeom prst="rect">
              <a:avLst/>
            </a:prstGeom>
            <a:noFill/>
          </p:spPr>
          <p:txBody>
            <a:bodyPr wrap="square" rtlCol="0">
              <a:spAutoFit/>
            </a:bodyPr>
            <a:lstStyle/>
            <a:p>
              <a:r>
                <a:rPr lang="es-MX" sz="600" b="1" dirty="0" smtClean="0">
                  <a:solidFill>
                    <a:srgbClr val="FF0000"/>
                  </a:solidFill>
                </a:rPr>
                <a:t>15</a:t>
              </a:r>
              <a:endParaRPr lang="es-MX" sz="600" b="1" dirty="0">
                <a:solidFill>
                  <a:srgbClr val="FF0000"/>
                </a:solidFill>
              </a:endParaRPr>
            </a:p>
          </p:txBody>
        </p:sp>
        <p:sp>
          <p:nvSpPr>
            <p:cNvPr id="151" name="CuadroTexto 150"/>
            <p:cNvSpPr txBox="1"/>
            <p:nvPr/>
          </p:nvSpPr>
          <p:spPr>
            <a:xfrm>
              <a:off x="9757614" y="2601309"/>
              <a:ext cx="288571" cy="184666"/>
            </a:xfrm>
            <a:prstGeom prst="rect">
              <a:avLst/>
            </a:prstGeom>
            <a:noFill/>
          </p:spPr>
          <p:txBody>
            <a:bodyPr wrap="square" rtlCol="0">
              <a:spAutoFit/>
            </a:bodyPr>
            <a:lstStyle/>
            <a:p>
              <a:r>
                <a:rPr lang="es-MX" sz="600" b="1" dirty="0" smtClean="0">
                  <a:solidFill>
                    <a:srgbClr val="FF0000"/>
                  </a:solidFill>
                </a:rPr>
                <a:t>16</a:t>
              </a:r>
              <a:endParaRPr lang="es-MX" sz="600" b="1" dirty="0">
                <a:solidFill>
                  <a:srgbClr val="FF0000"/>
                </a:solidFill>
              </a:endParaRPr>
            </a:p>
          </p:txBody>
        </p:sp>
        <p:sp>
          <p:nvSpPr>
            <p:cNvPr id="152" name="CuadroTexto 151"/>
            <p:cNvSpPr txBox="1"/>
            <p:nvPr/>
          </p:nvSpPr>
          <p:spPr>
            <a:xfrm>
              <a:off x="10304978" y="2601309"/>
              <a:ext cx="288571" cy="184666"/>
            </a:xfrm>
            <a:prstGeom prst="rect">
              <a:avLst/>
            </a:prstGeom>
            <a:noFill/>
          </p:spPr>
          <p:txBody>
            <a:bodyPr wrap="square" rtlCol="0">
              <a:spAutoFit/>
            </a:bodyPr>
            <a:lstStyle/>
            <a:p>
              <a:r>
                <a:rPr lang="es-MX" sz="600" b="1" dirty="0" smtClean="0">
                  <a:solidFill>
                    <a:srgbClr val="FF0000"/>
                  </a:solidFill>
                </a:rPr>
                <a:t>18</a:t>
              </a:r>
              <a:endParaRPr lang="es-MX" sz="600" b="1" dirty="0">
                <a:solidFill>
                  <a:srgbClr val="FF0000"/>
                </a:solidFill>
              </a:endParaRPr>
            </a:p>
          </p:txBody>
        </p:sp>
        <p:sp>
          <p:nvSpPr>
            <p:cNvPr id="153" name="CuadroTexto 152"/>
            <p:cNvSpPr txBox="1"/>
            <p:nvPr/>
          </p:nvSpPr>
          <p:spPr>
            <a:xfrm>
              <a:off x="10903959" y="2601309"/>
              <a:ext cx="288571" cy="184666"/>
            </a:xfrm>
            <a:prstGeom prst="rect">
              <a:avLst/>
            </a:prstGeom>
            <a:noFill/>
          </p:spPr>
          <p:txBody>
            <a:bodyPr wrap="square" rtlCol="0">
              <a:spAutoFit/>
            </a:bodyPr>
            <a:lstStyle/>
            <a:p>
              <a:r>
                <a:rPr lang="es-MX" sz="600" b="1" dirty="0" smtClean="0">
                  <a:solidFill>
                    <a:srgbClr val="FF0000"/>
                  </a:solidFill>
                </a:rPr>
                <a:t>19</a:t>
              </a:r>
              <a:endParaRPr lang="es-MX" sz="600" b="1" dirty="0">
                <a:solidFill>
                  <a:srgbClr val="FF0000"/>
                </a:solidFill>
              </a:endParaRPr>
            </a:p>
          </p:txBody>
        </p:sp>
        <p:sp>
          <p:nvSpPr>
            <p:cNvPr id="154" name="CuadroTexto 153"/>
            <p:cNvSpPr txBox="1"/>
            <p:nvPr/>
          </p:nvSpPr>
          <p:spPr>
            <a:xfrm>
              <a:off x="4935297" y="2563397"/>
              <a:ext cx="2141720" cy="192360"/>
            </a:xfrm>
            <a:prstGeom prst="rect">
              <a:avLst/>
            </a:prstGeom>
            <a:noFill/>
          </p:spPr>
          <p:txBody>
            <a:bodyPr wrap="square" rtlCol="0">
              <a:spAutoFit/>
            </a:bodyPr>
            <a:lstStyle/>
            <a:p>
              <a:pPr algn="ctr"/>
              <a:r>
                <a:rPr lang="es-MX" sz="650" dirty="0" smtClean="0"/>
                <a:t>No utilice abreviaturas</a:t>
              </a:r>
              <a:endParaRPr lang="es-MX" sz="650" dirty="0"/>
            </a:p>
          </p:txBody>
        </p:sp>
        <p:sp>
          <p:nvSpPr>
            <p:cNvPr id="155" name="Rectángulo 154"/>
            <p:cNvSpPr/>
            <p:nvPr/>
          </p:nvSpPr>
          <p:spPr bwMode="auto">
            <a:xfrm>
              <a:off x="4271001" y="2640230"/>
              <a:ext cx="274293" cy="82800"/>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effectLst/>
                <a:latin typeface="Arial" charset="0"/>
              </a:endParaRPr>
            </a:p>
          </p:txBody>
        </p:sp>
        <p:sp>
          <p:nvSpPr>
            <p:cNvPr id="156" name="Rectángulo 155"/>
            <p:cNvSpPr/>
            <p:nvPr/>
          </p:nvSpPr>
          <p:spPr bwMode="auto">
            <a:xfrm>
              <a:off x="4766231" y="6134862"/>
              <a:ext cx="90000" cy="504000"/>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effectLst/>
                <a:latin typeface="Arial" charset="0"/>
              </a:endParaRPr>
            </a:p>
          </p:txBody>
        </p:sp>
        <p:sp>
          <p:nvSpPr>
            <p:cNvPr id="157" name="Rectángulo 156"/>
            <p:cNvSpPr/>
            <p:nvPr/>
          </p:nvSpPr>
          <p:spPr bwMode="auto">
            <a:xfrm>
              <a:off x="4763840" y="5349050"/>
              <a:ext cx="90000" cy="522201"/>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effectLst/>
                <a:latin typeface="Arial" charset="0"/>
              </a:endParaRPr>
            </a:p>
          </p:txBody>
        </p:sp>
        <p:sp>
          <p:nvSpPr>
            <p:cNvPr id="158" name="Rectángulo 157"/>
            <p:cNvSpPr/>
            <p:nvPr/>
          </p:nvSpPr>
          <p:spPr bwMode="auto">
            <a:xfrm>
              <a:off x="4766219" y="2995766"/>
              <a:ext cx="90000" cy="522201"/>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effectLst/>
                <a:latin typeface="Arial" charset="0"/>
              </a:endParaRPr>
            </a:p>
          </p:txBody>
        </p:sp>
        <p:sp>
          <p:nvSpPr>
            <p:cNvPr id="159" name="Rectángulo 158"/>
            <p:cNvSpPr/>
            <p:nvPr/>
          </p:nvSpPr>
          <p:spPr bwMode="auto">
            <a:xfrm>
              <a:off x="4766221" y="3784043"/>
              <a:ext cx="90000" cy="522201"/>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effectLst/>
                <a:latin typeface="Arial" charset="0"/>
              </a:endParaRPr>
            </a:p>
          </p:txBody>
        </p:sp>
        <p:sp>
          <p:nvSpPr>
            <p:cNvPr id="160" name="Rectángulo 159"/>
            <p:cNvSpPr/>
            <p:nvPr/>
          </p:nvSpPr>
          <p:spPr bwMode="auto">
            <a:xfrm>
              <a:off x="4766221" y="4569338"/>
              <a:ext cx="90000" cy="522201"/>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effectLst/>
                <a:latin typeface="Arial" charset="0"/>
              </a:endParaRPr>
            </a:p>
          </p:txBody>
        </p:sp>
        <p:sp>
          <p:nvSpPr>
            <p:cNvPr id="161" name="Rectángulo 160"/>
            <p:cNvSpPr/>
            <p:nvPr/>
          </p:nvSpPr>
          <p:spPr bwMode="auto">
            <a:xfrm>
              <a:off x="2552067" y="2646674"/>
              <a:ext cx="1584000" cy="82800"/>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effectLst/>
                <a:latin typeface="Arial" charset="0"/>
              </a:endParaRPr>
            </a:p>
          </p:txBody>
        </p:sp>
        <p:sp>
          <p:nvSpPr>
            <p:cNvPr id="162" name="Line 59"/>
            <p:cNvSpPr>
              <a:spLocks noChangeShapeType="1"/>
            </p:cNvSpPr>
            <p:nvPr/>
          </p:nvSpPr>
          <p:spPr bwMode="auto">
            <a:xfrm>
              <a:off x="4557057" y="1435239"/>
              <a:ext cx="0" cy="5220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cxnSp>
          <p:nvCxnSpPr>
            <p:cNvPr id="163" name="Conector recto 162"/>
            <p:cNvCxnSpPr/>
            <p:nvPr/>
          </p:nvCxnSpPr>
          <p:spPr bwMode="auto">
            <a:xfrm>
              <a:off x="249847" y="2978537"/>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164" name="Text Box 368"/>
            <p:cNvSpPr txBox="1">
              <a:spLocks noChangeArrowheads="1"/>
            </p:cNvSpPr>
            <p:nvPr/>
          </p:nvSpPr>
          <p:spPr bwMode="auto">
            <a:xfrm>
              <a:off x="180812" y="2950774"/>
              <a:ext cx="1937892"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smtClean="0"/>
                <a:t>CURP o Fecha de nacimiento y Entidad de nacimiento</a:t>
              </a:r>
              <a:endParaRPr lang="es-ES_tradnl" altLang="es-MX" sz="500" b="1" dirty="0"/>
            </a:p>
            <a:p>
              <a:pPr>
                <a:spcBef>
                  <a:spcPts val="420"/>
                </a:spcBef>
              </a:pPr>
              <a:endParaRPr lang="es-ES_tradnl" altLang="es-MX" sz="500" b="1" dirty="0" smtClean="0"/>
            </a:p>
            <a:p>
              <a:pPr>
                <a:spcBef>
                  <a:spcPts val="420"/>
                </a:spcBef>
              </a:pPr>
              <a:r>
                <a:rPr lang="es-ES_tradnl" altLang="es-MX" sz="500" b="1" dirty="0" smtClean="0"/>
                <a:t>Nombre (Nombre(s), Primer Apellido, Segundo Apellido)</a:t>
              </a:r>
            </a:p>
          </p:txBody>
        </p:sp>
        <p:cxnSp>
          <p:nvCxnSpPr>
            <p:cNvPr id="165" name="Conector recto 164"/>
            <p:cNvCxnSpPr/>
            <p:nvPr/>
          </p:nvCxnSpPr>
          <p:spPr bwMode="auto">
            <a:xfrm>
              <a:off x="249847" y="3234909"/>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6" name="Conector recto 165"/>
            <p:cNvCxnSpPr/>
            <p:nvPr/>
          </p:nvCxnSpPr>
          <p:spPr bwMode="auto">
            <a:xfrm>
              <a:off x="249847" y="3776827"/>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7" name="Conector recto 166"/>
            <p:cNvCxnSpPr/>
            <p:nvPr/>
          </p:nvCxnSpPr>
          <p:spPr bwMode="auto">
            <a:xfrm>
              <a:off x="243497" y="4030130"/>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8" name="Conector recto 167"/>
            <p:cNvCxnSpPr/>
            <p:nvPr/>
          </p:nvCxnSpPr>
          <p:spPr bwMode="auto">
            <a:xfrm>
              <a:off x="243497" y="4558230"/>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9" name="Conector recto 168"/>
            <p:cNvCxnSpPr/>
            <p:nvPr/>
          </p:nvCxnSpPr>
          <p:spPr bwMode="auto">
            <a:xfrm>
              <a:off x="243497" y="4805390"/>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70" name="Conector recto 169"/>
            <p:cNvCxnSpPr/>
            <p:nvPr/>
          </p:nvCxnSpPr>
          <p:spPr bwMode="auto">
            <a:xfrm>
              <a:off x="249847" y="5339635"/>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71" name="Conector recto 170"/>
            <p:cNvCxnSpPr/>
            <p:nvPr/>
          </p:nvCxnSpPr>
          <p:spPr bwMode="auto">
            <a:xfrm>
              <a:off x="243497" y="5597544"/>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72" name="Conector recto 171"/>
            <p:cNvCxnSpPr/>
            <p:nvPr/>
          </p:nvCxnSpPr>
          <p:spPr bwMode="auto">
            <a:xfrm>
              <a:off x="243497" y="6125643"/>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73" name="Conector recto 172"/>
            <p:cNvCxnSpPr/>
            <p:nvPr/>
          </p:nvCxnSpPr>
          <p:spPr bwMode="auto">
            <a:xfrm>
              <a:off x="243497" y="6372804"/>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174" name="Line 60"/>
            <p:cNvSpPr>
              <a:spLocks noChangeShapeType="1"/>
            </p:cNvSpPr>
            <p:nvPr/>
          </p:nvSpPr>
          <p:spPr bwMode="auto">
            <a:xfrm>
              <a:off x="2542283"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75" name="Line 61"/>
            <p:cNvSpPr>
              <a:spLocks noChangeShapeType="1"/>
            </p:cNvSpPr>
            <p:nvPr/>
          </p:nvSpPr>
          <p:spPr bwMode="auto">
            <a:xfrm>
              <a:off x="2428134"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76" name="Line 331"/>
            <p:cNvSpPr>
              <a:spLocks noChangeShapeType="1"/>
            </p:cNvSpPr>
            <p:nvPr/>
          </p:nvSpPr>
          <p:spPr bwMode="auto">
            <a:xfrm>
              <a:off x="250567"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77" name="Line 63"/>
            <p:cNvSpPr>
              <a:spLocks noChangeShapeType="1"/>
            </p:cNvSpPr>
            <p:nvPr/>
          </p:nvSpPr>
          <p:spPr bwMode="auto">
            <a:xfrm>
              <a:off x="2318345"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78" name="Text Box 332"/>
            <p:cNvSpPr txBox="1">
              <a:spLocks noChangeArrowheads="1"/>
            </p:cNvSpPr>
            <p:nvPr/>
          </p:nvSpPr>
          <p:spPr bwMode="auto">
            <a:xfrm>
              <a:off x="427634" y="1734175"/>
              <a:ext cx="1798338" cy="212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spcBef>
                  <a:spcPct val="50000"/>
                </a:spcBef>
              </a:pPr>
              <a:r>
                <a:rPr lang="es-ES_tradnl" altLang="es-MX" sz="800" b="1" dirty="0"/>
                <a:t>IDENTIFICACIÓN DEL PACIENTE</a:t>
              </a:r>
              <a:endParaRPr lang="es-ES_tradnl" altLang="es-MX" dirty="0"/>
            </a:p>
          </p:txBody>
        </p:sp>
        <p:sp>
          <p:nvSpPr>
            <p:cNvPr id="179" name="Text Box 333"/>
            <p:cNvSpPr txBox="1">
              <a:spLocks noChangeArrowheads="1"/>
            </p:cNvSpPr>
            <p:nvPr/>
          </p:nvSpPr>
          <p:spPr bwMode="auto">
            <a:xfrm rot="16200000">
              <a:off x="-6026" y="2419666"/>
              <a:ext cx="363072"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spcBef>
                  <a:spcPct val="50000"/>
                </a:spcBef>
              </a:pPr>
              <a:r>
                <a:rPr lang="es-ES_tradnl" altLang="es-MX" sz="800" b="1" dirty="0"/>
                <a:t>No.</a:t>
              </a:r>
              <a:endParaRPr lang="es-ES_tradnl" altLang="es-MX" dirty="0"/>
            </a:p>
          </p:txBody>
        </p:sp>
        <p:sp>
          <p:nvSpPr>
            <p:cNvPr id="180" name="Text Box 351"/>
            <p:cNvSpPr txBox="1">
              <a:spLocks noChangeArrowheads="1"/>
            </p:cNvSpPr>
            <p:nvPr/>
          </p:nvSpPr>
          <p:spPr bwMode="auto">
            <a:xfrm rot="16200000">
              <a:off x="4254296" y="1131608"/>
              <a:ext cx="556308"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450" b="1" dirty="0" smtClean="0"/>
                <a:t>COBERTURA</a:t>
              </a:r>
              <a:endParaRPr lang="es-ES_tradnl" altLang="es-MX" sz="450" dirty="0"/>
            </a:p>
          </p:txBody>
        </p:sp>
        <p:sp>
          <p:nvSpPr>
            <p:cNvPr id="181" name="Line 345"/>
            <p:cNvSpPr>
              <a:spLocks noChangeShapeType="1"/>
            </p:cNvSpPr>
            <p:nvPr/>
          </p:nvSpPr>
          <p:spPr bwMode="auto">
            <a:xfrm>
              <a:off x="4454845" y="1432718"/>
              <a:ext cx="1944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82" name="Rectángulo 181"/>
            <p:cNvSpPr/>
            <p:nvPr/>
          </p:nvSpPr>
          <p:spPr>
            <a:xfrm rot="16200000">
              <a:off x="3935060" y="2031320"/>
              <a:ext cx="1149632" cy="184665"/>
            </a:xfrm>
            <a:prstGeom prst="rect">
              <a:avLst/>
            </a:prstGeom>
          </p:spPr>
          <p:txBody>
            <a:bodyPr wrap="none">
              <a:spAutoFit/>
            </a:bodyPr>
            <a:lstStyle/>
            <a:p>
              <a:pPr defTabSz="720000">
                <a:spcBef>
                  <a:spcPts val="0"/>
                </a:spcBef>
                <a:spcAft>
                  <a:spcPts val="372"/>
                </a:spcAft>
              </a:pPr>
              <a:r>
                <a:rPr lang="es-MX" altLang="es-MX" sz="600" b="1" dirty="0" smtClean="0"/>
                <a:t>PRIMERA VEZ EN EL AÑO</a:t>
              </a:r>
              <a:endParaRPr lang="es-MX" altLang="es-MX" sz="600" b="1" dirty="0"/>
            </a:p>
          </p:txBody>
        </p:sp>
        <p:sp>
          <p:nvSpPr>
            <p:cNvPr id="183" name="Rectángulo 182"/>
            <p:cNvSpPr/>
            <p:nvPr/>
          </p:nvSpPr>
          <p:spPr>
            <a:xfrm rot="16200000">
              <a:off x="4185060" y="2190811"/>
              <a:ext cx="830650" cy="184665"/>
            </a:xfrm>
            <a:prstGeom prst="rect">
              <a:avLst/>
            </a:prstGeom>
          </p:spPr>
          <p:txBody>
            <a:bodyPr wrap="none">
              <a:spAutoFit/>
            </a:bodyPr>
            <a:lstStyle/>
            <a:p>
              <a:pPr defTabSz="720000">
                <a:spcBef>
                  <a:spcPts val="0"/>
                </a:spcBef>
                <a:spcAft>
                  <a:spcPts val="372"/>
                </a:spcAft>
              </a:pPr>
              <a:r>
                <a:rPr lang="es-ES_tradnl" altLang="es-MX" sz="600" b="1" dirty="0" smtClean="0"/>
                <a:t>IMC 10 - 19 AÑOS</a:t>
              </a:r>
              <a:endParaRPr lang="es-ES_tradnl" altLang="es-MX" sz="600" b="1" dirty="0"/>
            </a:p>
          </p:txBody>
        </p:sp>
        <p:sp>
          <p:nvSpPr>
            <p:cNvPr id="184" name="Line 59"/>
            <p:cNvSpPr>
              <a:spLocks noChangeShapeType="1"/>
            </p:cNvSpPr>
            <p:nvPr/>
          </p:nvSpPr>
          <p:spPr bwMode="auto">
            <a:xfrm>
              <a:off x="4355902" y="1022489"/>
              <a:ext cx="0" cy="56304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85" name="Rectángulo 184"/>
            <p:cNvSpPr/>
            <p:nvPr/>
          </p:nvSpPr>
          <p:spPr>
            <a:xfrm rot="16200000">
              <a:off x="3643680" y="1951100"/>
              <a:ext cx="1332416" cy="169277"/>
            </a:xfrm>
            <a:prstGeom prst="rect">
              <a:avLst/>
            </a:prstGeom>
          </p:spPr>
          <p:txBody>
            <a:bodyPr wrap="none">
              <a:spAutoFit/>
            </a:bodyPr>
            <a:lstStyle/>
            <a:p>
              <a:pPr defTabSz="720000">
                <a:spcBef>
                  <a:spcPts val="0"/>
                </a:spcBef>
                <a:spcAft>
                  <a:spcPts val="372"/>
                </a:spcAft>
              </a:pPr>
              <a:r>
                <a:rPr lang="es-ES_tradnl" altLang="es-MX" sz="500" b="1" dirty="0" smtClean="0">
                  <a:solidFill>
                    <a:srgbClr val="FF0000"/>
                  </a:solidFill>
                </a:rPr>
                <a:t>PROBABLE TB</a:t>
              </a:r>
              <a:r>
                <a:rPr lang="es-ES_tradnl" altLang="es-MX" sz="500" b="1" dirty="0" smtClean="0">
                  <a:solidFill>
                    <a:srgbClr val="0070C0"/>
                  </a:solidFill>
                </a:rPr>
                <a:t> SIGNOS Y SÍNTOMAS</a:t>
              </a:r>
              <a:endParaRPr lang="es-ES_tradnl" altLang="es-MX" sz="500" b="1" dirty="0">
                <a:solidFill>
                  <a:srgbClr val="0070C0"/>
                </a:solidFill>
              </a:endParaRPr>
            </a:p>
          </p:txBody>
        </p:sp>
        <p:sp>
          <p:nvSpPr>
            <p:cNvPr id="186" name="CuadroTexto 185"/>
            <p:cNvSpPr txBox="1"/>
            <p:nvPr/>
          </p:nvSpPr>
          <p:spPr>
            <a:xfrm>
              <a:off x="4625798" y="2597230"/>
              <a:ext cx="115718" cy="184666"/>
            </a:xfrm>
            <a:prstGeom prst="rect">
              <a:avLst/>
            </a:prstGeom>
            <a:noFill/>
          </p:spPr>
          <p:txBody>
            <a:bodyPr wrap="square" rtlCol="0">
              <a:spAutoFit/>
            </a:bodyPr>
            <a:lstStyle/>
            <a:p>
              <a:r>
                <a:rPr lang="es-MX" sz="600" b="1" dirty="0"/>
                <a:t>6</a:t>
              </a:r>
              <a:endParaRPr lang="es-MX" b="1" dirty="0"/>
            </a:p>
          </p:txBody>
        </p:sp>
        <p:sp>
          <p:nvSpPr>
            <p:cNvPr id="187" name="Rectángulo 186"/>
            <p:cNvSpPr/>
            <p:nvPr/>
          </p:nvSpPr>
          <p:spPr>
            <a:xfrm rot="16200000">
              <a:off x="1539901" y="1770833"/>
              <a:ext cx="1662911" cy="192360"/>
            </a:xfrm>
            <a:prstGeom prst="rect">
              <a:avLst/>
            </a:prstGeom>
          </p:spPr>
          <p:txBody>
            <a:bodyPr wrap="square">
              <a:spAutoFit/>
            </a:bodyPr>
            <a:lstStyle/>
            <a:p>
              <a:pPr defTabSz="720000">
                <a:spcBef>
                  <a:spcPts val="0"/>
                </a:spcBef>
                <a:spcAft>
                  <a:spcPts val="297"/>
                </a:spcAft>
              </a:pPr>
              <a:r>
                <a:rPr lang="es-ES_tradnl" altLang="es-MX" sz="650" b="1" dirty="0"/>
                <a:t>EDAD Y CLAVE DE LA </a:t>
              </a:r>
              <a:r>
                <a:rPr lang="es-ES_tradnl" altLang="es-MX" sz="650" b="1" dirty="0" smtClean="0"/>
                <a:t>EDAD </a:t>
              </a:r>
              <a:endParaRPr lang="es-ES_tradnl" altLang="es-MX" sz="650" b="1" dirty="0"/>
            </a:p>
          </p:txBody>
        </p:sp>
        <p:sp>
          <p:nvSpPr>
            <p:cNvPr id="188" name="Rectángulo 187"/>
            <p:cNvSpPr/>
            <p:nvPr/>
          </p:nvSpPr>
          <p:spPr>
            <a:xfrm rot="16200000">
              <a:off x="2285390" y="2393738"/>
              <a:ext cx="417102" cy="192360"/>
            </a:xfrm>
            <a:prstGeom prst="rect">
              <a:avLst/>
            </a:prstGeom>
          </p:spPr>
          <p:txBody>
            <a:bodyPr wrap="none">
              <a:spAutoFit/>
            </a:bodyPr>
            <a:lstStyle/>
            <a:p>
              <a:pPr defTabSz="720000">
                <a:spcBef>
                  <a:spcPts val="0"/>
                </a:spcBef>
                <a:spcAft>
                  <a:spcPts val="297"/>
                </a:spcAft>
              </a:pPr>
              <a:r>
                <a:rPr lang="es-ES_tradnl" altLang="es-MX" sz="650" b="1" dirty="0" smtClean="0"/>
                <a:t>SEXO</a:t>
              </a:r>
              <a:endParaRPr lang="es-ES_tradnl" altLang="es-MX" sz="650" b="1" dirty="0"/>
            </a:p>
          </p:txBody>
        </p:sp>
        <p:sp>
          <p:nvSpPr>
            <p:cNvPr id="189" name="Rectángulo 188"/>
            <p:cNvSpPr/>
            <p:nvPr/>
          </p:nvSpPr>
          <p:spPr>
            <a:xfrm rot="16200000">
              <a:off x="-223981" y="2062412"/>
              <a:ext cx="1071127" cy="192360"/>
            </a:xfrm>
            <a:prstGeom prst="rect">
              <a:avLst/>
            </a:prstGeom>
          </p:spPr>
          <p:txBody>
            <a:bodyPr wrap="none">
              <a:spAutoFit/>
            </a:bodyPr>
            <a:lstStyle/>
            <a:p>
              <a:r>
                <a:rPr lang="es-ES_tradnl" altLang="es-MX" sz="650" b="1" dirty="0"/>
                <a:t>DERECHOHABIENCIA</a:t>
              </a:r>
              <a:endParaRPr lang="es-MX" sz="650" dirty="0"/>
            </a:p>
          </p:txBody>
        </p:sp>
        <p:sp>
          <p:nvSpPr>
            <p:cNvPr id="190" name="CuadroTexto 189"/>
            <p:cNvSpPr txBox="1"/>
            <p:nvPr/>
          </p:nvSpPr>
          <p:spPr>
            <a:xfrm>
              <a:off x="2298103" y="2597230"/>
              <a:ext cx="115718" cy="184666"/>
            </a:xfrm>
            <a:prstGeom prst="rect">
              <a:avLst/>
            </a:prstGeom>
            <a:noFill/>
          </p:spPr>
          <p:txBody>
            <a:bodyPr wrap="square" rtlCol="0">
              <a:spAutoFit/>
            </a:bodyPr>
            <a:lstStyle/>
            <a:p>
              <a:r>
                <a:rPr lang="es-MX" sz="600" b="1" dirty="0"/>
                <a:t>2</a:t>
              </a:r>
              <a:endParaRPr lang="es-MX" b="1" dirty="0"/>
            </a:p>
          </p:txBody>
        </p:sp>
        <p:sp>
          <p:nvSpPr>
            <p:cNvPr id="191" name="CuadroTexto 190"/>
            <p:cNvSpPr txBox="1"/>
            <p:nvPr/>
          </p:nvSpPr>
          <p:spPr>
            <a:xfrm>
              <a:off x="2417405" y="2597230"/>
              <a:ext cx="115718" cy="184666"/>
            </a:xfrm>
            <a:prstGeom prst="rect">
              <a:avLst/>
            </a:prstGeom>
            <a:noFill/>
          </p:spPr>
          <p:txBody>
            <a:bodyPr wrap="square" rtlCol="0">
              <a:spAutoFit/>
            </a:bodyPr>
            <a:lstStyle/>
            <a:p>
              <a:r>
                <a:rPr lang="es-MX" sz="600" b="1" dirty="0"/>
                <a:t>3</a:t>
              </a:r>
              <a:endParaRPr lang="es-MX" b="1" dirty="0"/>
            </a:p>
          </p:txBody>
        </p:sp>
        <p:grpSp>
          <p:nvGrpSpPr>
            <p:cNvPr id="192" name="Grupo 191"/>
            <p:cNvGrpSpPr/>
            <p:nvPr/>
          </p:nvGrpSpPr>
          <p:grpSpPr>
            <a:xfrm>
              <a:off x="4540744" y="2686850"/>
              <a:ext cx="302849" cy="3350918"/>
              <a:chOff x="4478761" y="2686850"/>
              <a:chExt cx="302849" cy="3350918"/>
            </a:xfrm>
          </p:grpSpPr>
          <p:sp>
            <p:nvSpPr>
              <p:cNvPr id="332" name="Text Box 368"/>
              <p:cNvSpPr txBox="1">
                <a:spLocks noChangeArrowheads="1"/>
              </p:cNvSpPr>
              <p:nvPr/>
            </p:nvSpPr>
            <p:spPr bwMode="auto">
              <a:xfrm>
                <a:off x="4478761" y="3478649"/>
                <a:ext cx="300453"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300"/>
                  </a:spcBef>
                </a:pPr>
                <a:endParaRPr lang="es-ES_tradnl" altLang="es-MX" sz="600" b="1" dirty="0" smtClean="0"/>
              </a:p>
              <a:p>
                <a:pPr algn="r">
                  <a:spcBef>
                    <a:spcPts val="300"/>
                  </a:spcBef>
                </a:pPr>
                <a:r>
                  <a:rPr lang="es-ES_tradnl" altLang="es-MX" sz="600" b="1" dirty="0" smtClean="0"/>
                  <a:t>b</a:t>
                </a:r>
              </a:p>
              <a:p>
                <a:pPr algn="r">
                  <a:spcBef>
                    <a:spcPts val="300"/>
                  </a:spcBef>
                </a:pPr>
                <a:endParaRPr lang="es-ES_tradnl" altLang="es-MX" sz="600" b="1" dirty="0" smtClean="0"/>
              </a:p>
              <a:p>
                <a:pPr algn="r">
                  <a:spcBef>
                    <a:spcPts val="300"/>
                  </a:spcBef>
                </a:pPr>
                <a:r>
                  <a:rPr lang="es-ES_tradnl" altLang="es-MX" sz="600" b="1" dirty="0" smtClean="0"/>
                  <a:t>c</a:t>
                </a:r>
                <a:endParaRPr lang="es-ES_tradnl" altLang="es-MX" sz="600" b="1" dirty="0"/>
              </a:p>
            </p:txBody>
          </p:sp>
          <p:sp>
            <p:nvSpPr>
              <p:cNvPr id="333" name="Text Box 368"/>
              <p:cNvSpPr txBox="1">
                <a:spLocks noChangeArrowheads="1"/>
              </p:cNvSpPr>
              <p:nvPr/>
            </p:nvSpPr>
            <p:spPr bwMode="auto">
              <a:xfrm>
                <a:off x="4478761" y="4258758"/>
                <a:ext cx="300453"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300"/>
                  </a:spcBef>
                </a:pPr>
                <a:endParaRPr lang="es-ES_tradnl" altLang="es-MX" sz="600" b="1" dirty="0" smtClean="0"/>
              </a:p>
              <a:p>
                <a:pPr algn="r">
                  <a:spcBef>
                    <a:spcPts val="300"/>
                  </a:spcBef>
                </a:pPr>
                <a:r>
                  <a:rPr lang="es-ES_tradnl" altLang="es-MX" sz="600" b="1" dirty="0" smtClean="0"/>
                  <a:t>b</a:t>
                </a:r>
              </a:p>
              <a:p>
                <a:pPr algn="r">
                  <a:spcBef>
                    <a:spcPts val="300"/>
                  </a:spcBef>
                </a:pPr>
                <a:endParaRPr lang="es-ES_tradnl" altLang="es-MX" sz="600" b="1" dirty="0" smtClean="0"/>
              </a:p>
              <a:p>
                <a:pPr algn="r">
                  <a:spcBef>
                    <a:spcPts val="300"/>
                  </a:spcBef>
                </a:pPr>
                <a:r>
                  <a:rPr lang="es-ES_tradnl" altLang="es-MX" sz="600" b="1" dirty="0" smtClean="0"/>
                  <a:t>c</a:t>
                </a:r>
                <a:endParaRPr lang="es-ES_tradnl" altLang="es-MX" sz="600" b="1" dirty="0"/>
              </a:p>
            </p:txBody>
          </p:sp>
          <p:sp>
            <p:nvSpPr>
              <p:cNvPr id="334" name="Text Box 368"/>
              <p:cNvSpPr txBox="1">
                <a:spLocks noChangeArrowheads="1"/>
              </p:cNvSpPr>
              <p:nvPr/>
            </p:nvSpPr>
            <p:spPr bwMode="auto">
              <a:xfrm>
                <a:off x="4478761" y="5047035"/>
                <a:ext cx="300453"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300"/>
                  </a:spcBef>
                </a:pPr>
                <a:endParaRPr lang="es-ES_tradnl" altLang="es-MX" sz="600" b="1" dirty="0" smtClean="0"/>
              </a:p>
              <a:p>
                <a:pPr algn="r">
                  <a:spcBef>
                    <a:spcPts val="300"/>
                  </a:spcBef>
                </a:pPr>
                <a:r>
                  <a:rPr lang="es-ES_tradnl" altLang="es-MX" sz="600" b="1" dirty="0" smtClean="0"/>
                  <a:t>b</a:t>
                </a:r>
              </a:p>
              <a:p>
                <a:pPr algn="r">
                  <a:spcBef>
                    <a:spcPts val="300"/>
                  </a:spcBef>
                </a:pPr>
                <a:endParaRPr lang="es-ES_tradnl" altLang="es-MX" sz="600" b="1" dirty="0" smtClean="0"/>
              </a:p>
              <a:p>
                <a:pPr algn="r">
                  <a:spcBef>
                    <a:spcPts val="300"/>
                  </a:spcBef>
                </a:pPr>
                <a:r>
                  <a:rPr lang="es-ES_tradnl" altLang="es-MX" sz="600" b="1" dirty="0" smtClean="0"/>
                  <a:t>c</a:t>
                </a:r>
                <a:endParaRPr lang="es-ES_tradnl" altLang="es-MX" sz="600" b="1" dirty="0"/>
              </a:p>
            </p:txBody>
          </p:sp>
          <p:sp>
            <p:nvSpPr>
              <p:cNvPr id="335" name="Text Box 368"/>
              <p:cNvSpPr txBox="1">
                <a:spLocks noChangeArrowheads="1"/>
              </p:cNvSpPr>
              <p:nvPr/>
            </p:nvSpPr>
            <p:spPr bwMode="auto">
              <a:xfrm>
                <a:off x="4478761" y="5830862"/>
                <a:ext cx="300453"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300"/>
                  </a:spcBef>
                </a:pPr>
                <a:endParaRPr lang="es-ES_tradnl" altLang="es-MX" sz="600" b="1" dirty="0" smtClean="0"/>
              </a:p>
              <a:p>
                <a:pPr algn="r">
                  <a:spcBef>
                    <a:spcPts val="300"/>
                  </a:spcBef>
                </a:pPr>
                <a:r>
                  <a:rPr lang="es-ES_tradnl" altLang="es-MX" sz="600" b="1" dirty="0" smtClean="0"/>
                  <a:t>b</a:t>
                </a:r>
              </a:p>
              <a:p>
                <a:pPr algn="r">
                  <a:spcBef>
                    <a:spcPts val="300"/>
                  </a:spcBef>
                </a:pPr>
                <a:endParaRPr lang="es-ES_tradnl" altLang="es-MX" sz="600" b="1" dirty="0" smtClean="0"/>
              </a:p>
              <a:p>
                <a:pPr algn="r">
                  <a:spcBef>
                    <a:spcPts val="300"/>
                  </a:spcBef>
                </a:pPr>
                <a:r>
                  <a:rPr lang="es-ES_tradnl" altLang="es-MX" sz="600" b="1" dirty="0" smtClean="0"/>
                  <a:t>c</a:t>
                </a:r>
                <a:endParaRPr lang="es-ES_tradnl" altLang="es-MX" sz="600" b="1" dirty="0"/>
              </a:p>
            </p:txBody>
          </p:sp>
          <p:sp>
            <p:nvSpPr>
              <p:cNvPr id="336" name="Text Box 368"/>
              <p:cNvSpPr txBox="1">
                <a:spLocks noChangeArrowheads="1"/>
              </p:cNvSpPr>
              <p:nvPr/>
            </p:nvSpPr>
            <p:spPr bwMode="auto">
              <a:xfrm>
                <a:off x="4481157" y="2686850"/>
                <a:ext cx="300453"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300"/>
                  </a:spcBef>
                </a:pPr>
                <a:endParaRPr lang="es-ES_tradnl" altLang="es-MX" sz="600" b="1" dirty="0" smtClean="0"/>
              </a:p>
              <a:p>
                <a:pPr algn="r">
                  <a:spcBef>
                    <a:spcPts val="300"/>
                  </a:spcBef>
                </a:pPr>
                <a:r>
                  <a:rPr lang="es-ES_tradnl" altLang="es-MX" sz="600" b="1" dirty="0" smtClean="0"/>
                  <a:t>b</a:t>
                </a:r>
              </a:p>
              <a:p>
                <a:pPr algn="r">
                  <a:spcBef>
                    <a:spcPts val="300"/>
                  </a:spcBef>
                </a:pPr>
                <a:endParaRPr lang="es-ES_tradnl" altLang="es-MX" sz="600" b="1" dirty="0" smtClean="0"/>
              </a:p>
              <a:p>
                <a:pPr algn="r">
                  <a:spcBef>
                    <a:spcPts val="300"/>
                  </a:spcBef>
                </a:pPr>
                <a:r>
                  <a:rPr lang="es-ES_tradnl" altLang="es-MX" sz="600" b="1" dirty="0" smtClean="0"/>
                  <a:t>c</a:t>
                </a:r>
                <a:endParaRPr lang="es-ES_tradnl" altLang="es-MX" sz="600" b="1" dirty="0"/>
              </a:p>
            </p:txBody>
          </p:sp>
        </p:grpSp>
        <p:sp>
          <p:nvSpPr>
            <p:cNvPr id="193" name="Line 60"/>
            <p:cNvSpPr>
              <a:spLocks noChangeShapeType="1"/>
            </p:cNvSpPr>
            <p:nvPr/>
          </p:nvSpPr>
          <p:spPr bwMode="auto">
            <a:xfrm>
              <a:off x="4859870" y="1018568"/>
              <a:ext cx="0" cy="5625324"/>
            </a:xfrm>
            <a:prstGeom prst="line">
              <a:avLst/>
            </a:prstGeom>
            <a:noFill/>
            <a:ln w="15875" cmpd="sng">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cxnSp>
          <p:nvCxnSpPr>
            <p:cNvPr id="194" name="Conector recto 193"/>
            <p:cNvCxnSpPr/>
            <p:nvPr/>
          </p:nvCxnSpPr>
          <p:spPr bwMode="auto">
            <a:xfrm>
              <a:off x="4648707" y="2988102"/>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95" name="Conector recto 194"/>
            <p:cNvCxnSpPr/>
            <p:nvPr/>
          </p:nvCxnSpPr>
          <p:spPr bwMode="auto">
            <a:xfrm>
              <a:off x="4648707" y="3257939"/>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96" name="Conector recto 195"/>
            <p:cNvCxnSpPr/>
            <p:nvPr/>
          </p:nvCxnSpPr>
          <p:spPr bwMode="auto">
            <a:xfrm>
              <a:off x="4648707" y="3782421"/>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97" name="Conector recto 196"/>
            <p:cNvCxnSpPr/>
            <p:nvPr/>
          </p:nvCxnSpPr>
          <p:spPr bwMode="auto">
            <a:xfrm>
              <a:off x="4648707" y="4048241"/>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98" name="Conector recto 197"/>
            <p:cNvCxnSpPr/>
            <p:nvPr/>
          </p:nvCxnSpPr>
          <p:spPr bwMode="auto">
            <a:xfrm>
              <a:off x="4648707" y="4563366"/>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99" name="Conector recto 198"/>
            <p:cNvCxnSpPr/>
            <p:nvPr/>
          </p:nvCxnSpPr>
          <p:spPr bwMode="auto">
            <a:xfrm>
              <a:off x="4648707" y="4832146"/>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00" name="Conector recto 199"/>
            <p:cNvCxnSpPr/>
            <p:nvPr/>
          </p:nvCxnSpPr>
          <p:spPr bwMode="auto">
            <a:xfrm>
              <a:off x="4648707" y="5347913"/>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01" name="Conector recto 200"/>
            <p:cNvCxnSpPr/>
            <p:nvPr/>
          </p:nvCxnSpPr>
          <p:spPr bwMode="auto">
            <a:xfrm>
              <a:off x="4648707" y="5598139"/>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02" name="Conector recto 201"/>
            <p:cNvCxnSpPr/>
            <p:nvPr/>
          </p:nvCxnSpPr>
          <p:spPr bwMode="auto">
            <a:xfrm>
              <a:off x="4648707" y="6131740"/>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03" name="Conector recto 202"/>
            <p:cNvCxnSpPr/>
            <p:nvPr/>
          </p:nvCxnSpPr>
          <p:spPr bwMode="auto">
            <a:xfrm>
              <a:off x="4648707" y="6388878"/>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204" name="Text Box 368"/>
            <p:cNvSpPr txBox="1">
              <a:spLocks noChangeArrowheads="1"/>
            </p:cNvSpPr>
            <p:nvPr/>
          </p:nvSpPr>
          <p:spPr bwMode="auto">
            <a:xfrm>
              <a:off x="4672914" y="2594086"/>
              <a:ext cx="300453"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600" b="1" spc="-100" dirty="0" smtClean="0"/>
                <a:t>RT</a:t>
              </a:r>
              <a:endParaRPr lang="es-ES_tradnl" altLang="es-MX" sz="700" b="1" spc="-100" dirty="0"/>
            </a:p>
          </p:txBody>
        </p:sp>
        <p:sp>
          <p:nvSpPr>
            <p:cNvPr id="205" name="Rectángulo 204"/>
            <p:cNvSpPr/>
            <p:nvPr/>
          </p:nvSpPr>
          <p:spPr>
            <a:xfrm rot="16200000">
              <a:off x="3889009" y="1783474"/>
              <a:ext cx="1670650" cy="159339"/>
            </a:xfrm>
            <a:prstGeom prst="rect">
              <a:avLst/>
            </a:prstGeom>
          </p:spPr>
          <p:txBody>
            <a:bodyPr wrap="none">
              <a:spAutoFit/>
            </a:bodyPr>
            <a:lstStyle/>
            <a:p>
              <a:pPr>
                <a:lnSpc>
                  <a:spcPts val="530"/>
                </a:lnSpc>
                <a:spcBef>
                  <a:spcPts val="0"/>
                </a:spcBef>
              </a:pPr>
              <a:r>
                <a:rPr lang="es-ES_tradnl" altLang="es-MX" sz="650" b="1" dirty="0"/>
                <a:t>DIFICULTAD PARA (DISCAPACIDAD)</a:t>
              </a:r>
            </a:p>
          </p:txBody>
        </p:sp>
        <p:grpSp>
          <p:nvGrpSpPr>
            <p:cNvPr id="206" name="Grupo 205"/>
            <p:cNvGrpSpPr/>
            <p:nvPr/>
          </p:nvGrpSpPr>
          <p:grpSpPr>
            <a:xfrm>
              <a:off x="2613855" y="1012356"/>
              <a:ext cx="304970" cy="5634393"/>
              <a:chOff x="3975958" y="1012356"/>
              <a:chExt cx="304970" cy="5634393"/>
            </a:xfrm>
          </p:grpSpPr>
          <p:sp>
            <p:nvSpPr>
              <p:cNvPr id="329" name="Rectángulo 328"/>
              <p:cNvSpPr/>
              <p:nvPr/>
            </p:nvSpPr>
            <p:spPr>
              <a:xfrm rot="16200000">
                <a:off x="3775422" y="2305573"/>
                <a:ext cx="593432" cy="192360"/>
              </a:xfrm>
              <a:prstGeom prst="rect">
                <a:avLst/>
              </a:prstGeom>
            </p:spPr>
            <p:txBody>
              <a:bodyPr wrap="none">
                <a:spAutoFit/>
              </a:bodyPr>
              <a:lstStyle/>
              <a:p>
                <a:pPr defTabSz="720000">
                  <a:spcBef>
                    <a:spcPts val="0"/>
                  </a:spcBef>
                  <a:spcAft>
                    <a:spcPts val="297"/>
                  </a:spcAft>
                </a:pPr>
                <a:r>
                  <a:rPr lang="es-ES_tradnl" altLang="es-MX" sz="650" b="1" dirty="0" smtClean="0"/>
                  <a:t>INDÍGENA</a:t>
                </a:r>
                <a:endParaRPr lang="es-ES_tradnl" altLang="es-MX" sz="650" b="1" dirty="0"/>
              </a:p>
            </p:txBody>
          </p:sp>
          <p:sp>
            <p:nvSpPr>
              <p:cNvPr id="330" name="Line 59"/>
              <p:cNvSpPr>
                <a:spLocks noChangeShapeType="1"/>
              </p:cNvSpPr>
              <p:nvPr/>
            </p:nvSpPr>
            <p:spPr bwMode="auto">
              <a:xfrm>
                <a:off x="4127815"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31" name="Rectángulo 330"/>
              <p:cNvSpPr/>
              <p:nvPr/>
            </p:nvSpPr>
            <p:spPr>
              <a:xfrm rot="16200000">
                <a:off x="3869597" y="2287138"/>
                <a:ext cx="630301" cy="192360"/>
              </a:xfrm>
              <a:prstGeom prst="rect">
                <a:avLst/>
              </a:prstGeom>
            </p:spPr>
            <p:txBody>
              <a:bodyPr wrap="none">
                <a:spAutoFit/>
              </a:bodyPr>
              <a:lstStyle/>
              <a:p>
                <a:r>
                  <a:rPr lang="es-ES_tradnl" altLang="es-MX" sz="650" b="1" dirty="0">
                    <a:solidFill>
                      <a:srgbClr val="0070C0"/>
                    </a:solidFill>
                  </a:rPr>
                  <a:t>MIGRANTE</a:t>
                </a:r>
                <a:endParaRPr lang="es-MX" sz="650" dirty="0">
                  <a:solidFill>
                    <a:srgbClr val="0070C0"/>
                  </a:solidFill>
                </a:endParaRPr>
              </a:p>
            </p:txBody>
          </p:sp>
        </p:grpSp>
        <p:sp>
          <p:nvSpPr>
            <p:cNvPr id="207" name="Rectángulo 206"/>
            <p:cNvSpPr/>
            <p:nvPr/>
          </p:nvSpPr>
          <p:spPr>
            <a:xfrm rot="16200000">
              <a:off x="3993177" y="1785077"/>
              <a:ext cx="1667444" cy="159339"/>
            </a:xfrm>
            <a:prstGeom prst="rect">
              <a:avLst/>
            </a:prstGeom>
          </p:spPr>
          <p:txBody>
            <a:bodyPr wrap="none">
              <a:spAutoFit/>
            </a:bodyPr>
            <a:lstStyle/>
            <a:p>
              <a:pPr>
                <a:lnSpc>
                  <a:spcPts val="530"/>
                </a:lnSpc>
                <a:spcBef>
                  <a:spcPts val="0"/>
                </a:spcBef>
              </a:pPr>
              <a:r>
                <a:rPr lang="es-ES_tradnl" altLang="es-MX" sz="650" b="1" dirty="0"/>
                <a:t>RELACIÓN TEMPORAL POR MOTIVO</a:t>
              </a:r>
            </a:p>
          </p:txBody>
        </p:sp>
        <p:cxnSp>
          <p:nvCxnSpPr>
            <p:cNvPr id="208" name="Conector recto 207"/>
            <p:cNvCxnSpPr/>
            <p:nvPr/>
          </p:nvCxnSpPr>
          <p:spPr bwMode="auto">
            <a:xfrm>
              <a:off x="1117601" y="2634056"/>
              <a:ext cx="0" cy="10800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09" name="Conector recto 208"/>
            <p:cNvCxnSpPr/>
            <p:nvPr/>
          </p:nvCxnSpPr>
          <p:spPr bwMode="auto">
            <a:xfrm>
              <a:off x="366711" y="1021673"/>
              <a:ext cx="0" cy="17208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10" name="CuadroTexto 209"/>
            <p:cNvSpPr txBox="1"/>
            <p:nvPr/>
          </p:nvSpPr>
          <p:spPr>
            <a:xfrm>
              <a:off x="1056930" y="2601448"/>
              <a:ext cx="931265" cy="169277"/>
            </a:xfrm>
            <a:prstGeom prst="rect">
              <a:avLst/>
            </a:prstGeom>
            <a:noFill/>
          </p:spPr>
          <p:txBody>
            <a:bodyPr wrap="square" rtlCol="0">
              <a:spAutoFit/>
            </a:bodyPr>
            <a:lstStyle/>
            <a:p>
              <a:r>
                <a:rPr lang="es-MX" sz="500" b="1" dirty="0" smtClean="0"/>
                <a:t>FOLIO DE RECETA</a:t>
              </a:r>
              <a:endParaRPr lang="es-MX" sz="900" b="1" dirty="0"/>
            </a:p>
          </p:txBody>
        </p:sp>
        <p:sp>
          <p:nvSpPr>
            <p:cNvPr id="211" name="CuadroTexto 210"/>
            <p:cNvSpPr txBox="1"/>
            <p:nvPr/>
          </p:nvSpPr>
          <p:spPr>
            <a:xfrm>
              <a:off x="1742491" y="2600020"/>
              <a:ext cx="591601" cy="169277"/>
            </a:xfrm>
            <a:prstGeom prst="rect">
              <a:avLst/>
            </a:prstGeom>
            <a:noFill/>
          </p:spPr>
          <p:txBody>
            <a:bodyPr wrap="square" rtlCol="0">
              <a:spAutoFit/>
            </a:bodyPr>
            <a:lstStyle/>
            <a:p>
              <a:r>
                <a:rPr lang="es-MX" sz="500" b="1" dirty="0" smtClean="0"/>
                <a:t>EXPEDIENTE</a:t>
              </a:r>
              <a:endParaRPr lang="es-MX" sz="900" b="1" dirty="0"/>
            </a:p>
          </p:txBody>
        </p:sp>
        <p:sp>
          <p:nvSpPr>
            <p:cNvPr id="212" name="CuadroTexto 211"/>
            <p:cNvSpPr txBox="1"/>
            <p:nvPr/>
          </p:nvSpPr>
          <p:spPr>
            <a:xfrm>
              <a:off x="230362" y="2597230"/>
              <a:ext cx="115718" cy="184666"/>
            </a:xfrm>
            <a:prstGeom prst="rect">
              <a:avLst/>
            </a:prstGeom>
            <a:noFill/>
          </p:spPr>
          <p:txBody>
            <a:bodyPr wrap="square" rtlCol="0">
              <a:spAutoFit/>
            </a:bodyPr>
            <a:lstStyle/>
            <a:p>
              <a:r>
                <a:rPr lang="es-MX" sz="600" b="1" dirty="0"/>
                <a:t>1</a:t>
              </a:r>
            </a:p>
          </p:txBody>
        </p:sp>
        <p:cxnSp>
          <p:nvCxnSpPr>
            <p:cNvPr id="213" name="Conector recto 212"/>
            <p:cNvCxnSpPr/>
            <p:nvPr/>
          </p:nvCxnSpPr>
          <p:spPr bwMode="auto">
            <a:xfrm>
              <a:off x="1768474" y="2629202"/>
              <a:ext cx="0" cy="108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14" name="Text Box 368"/>
            <p:cNvSpPr txBox="1">
              <a:spLocks noChangeArrowheads="1"/>
            </p:cNvSpPr>
            <p:nvPr/>
          </p:nvSpPr>
          <p:spPr bwMode="auto">
            <a:xfrm>
              <a:off x="176633" y="3750667"/>
              <a:ext cx="1937892"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smtClean="0"/>
                <a:t>CURP o Fecha de nacimiento y Entidad de nacimiento</a:t>
              </a:r>
              <a:endParaRPr lang="es-ES_tradnl" altLang="es-MX" sz="500" b="1" dirty="0"/>
            </a:p>
            <a:p>
              <a:pPr>
                <a:spcBef>
                  <a:spcPts val="420"/>
                </a:spcBef>
              </a:pPr>
              <a:endParaRPr lang="es-ES_tradnl" altLang="es-MX" sz="500" b="1" dirty="0" smtClean="0"/>
            </a:p>
            <a:p>
              <a:pPr>
                <a:spcBef>
                  <a:spcPts val="420"/>
                </a:spcBef>
              </a:pPr>
              <a:r>
                <a:rPr lang="es-ES_tradnl" altLang="es-MX" sz="500" b="1" dirty="0" smtClean="0"/>
                <a:t>Nombre (Nombre(s), Primer Apellido, Segundo Apellido)</a:t>
              </a:r>
            </a:p>
          </p:txBody>
        </p:sp>
        <p:sp>
          <p:nvSpPr>
            <p:cNvPr id="215" name="Text Box 368"/>
            <p:cNvSpPr txBox="1">
              <a:spLocks noChangeArrowheads="1"/>
            </p:cNvSpPr>
            <p:nvPr/>
          </p:nvSpPr>
          <p:spPr bwMode="auto">
            <a:xfrm>
              <a:off x="171071" y="4530122"/>
              <a:ext cx="1937892"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smtClean="0"/>
                <a:t>CURP o Fecha de nacimiento y Entidad de nacimiento</a:t>
              </a:r>
              <a:endParaRPr lang="es-ES_tradnl" altLang="es-MX" sz="500" b="1" dirty="0"/>
            </a:p>
            <a:p>
              <a:pPr>
                <a:spcBef>
                  <a:spcPts val="420"/>
                </a:spcBef>
              </a:pPr>
              <a:endParaRPr lang="es-ES_tradnl" altLang="es-MX" sz="500" b="1" dirty="0" smtClean="0"/>
            </a:p>
            <a:p>
              <a:pPr>
                <a:spcBef>
                  <a:spcPts val="420"/>
                </a:spcBef>
              </a:pPr>
              <a:r>
                <a:rPr lang="es-ES_tradnl" altLang="es-MX" sz="500" b="1" dirty="0" smtClean="0"/>
                <a:t>Nombre (Nombre(s), Primer Apellido, Segundo Apellido)</a:t>
              </a:r>
            </a:p>
          </p:txBody>
        </p:sp>
        <p:sp>
          <p:nvSpPr>
            <p:cNvPr id="216" name="Text Box 368"/>
            <p:cNvSpPr txBox="1">
              <a:spLocks noChangeArrowheads="1"/>
            </p:cNvSpPr>
            <p:nvPr/>
          </p:nvSpPr>
          <p:spPr bwMode="auto">
            <a:xfrm>
              <a:off x="172664" y="5308794"/>
              <a:ext cx="1937892"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smtClean="0"/>
                <a:t>CURP o Fecha de nacimiento y Entidad de nacimiento</a:t>
              </a:r>
              <a:endParaRPr lang="es-ES_tradnl" altLang="es-MX" sz="500" b="1" dirty="0"/>
            </a:p>
            <a:p>
              <a:pPr>
                <a:spcBef>
                  <a:spcPts val="420"/>
                </a:spcBef>
              </a:pPr>
              <a:endParaRPr lang="es-ES_tradnl" altLang="es-MX" sz="500" b="1" dirty="0" smtClean="0"/>
            </a:p>
            <a:p>
              <a:pPr>
                <a:spcBef>
                  <a:spcPts val="420"/>
                </a:spcBef>
              </a:pPr>
              <a:r>
                <a:rPr lang="es-ES_tradnl" altLang="es-MX" sz="500" b="1" dirty="0" smtClean="0"/>
                <a:t>Nombre (Nombre(s), Primer Apellido, Segundo Apellido)</a:t>
              </a:r>
            </a:p>
          </p:txBody>
        </p:sp>
        <p:cxnSp>
          <p:nvCxnSpPr>
            <p:cNvPr id="217" name="Conector recto 216"/>
            <p:cNvCxnSpPr/>
            <p:nvPr/>
          </p:nvCxnSpPr>
          <p:spPr bwMode="auto">
            <a:xfrm>
              <a:off x="366393" y="2743291"/>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18" name="Conector recto 217"/>
            <p:cNvCxnSpPr/>
            <p:nvPr/>
          </p:nvCxnSpPr>
          <p:spPr bwMode="auto">
            <a:xfrm>
              <a:off x="1120437" y="2743291"/>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19" name="Conector recto 218"/>
            <p:cNvCxnSpPr/>
            <p:nvPr/>
          </p:nvCxnSpPr>
          <p:spPr bwMode="auto">
            <a:xfrm>
              <a:off x="1772105" y="2743291"/>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0" name="Conector recto 219"/>
            <p:cNvCxnSpPr/>
            <p:nvPr/>
          </p:nvCxnSpPr>
          <p:spPr bwMode="auto">
            <a:xfrm>
              <a:off x="366393" y="3538245"/>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1" name="Conector recto 220"/>
            <p:cNvCxnSpPr/>
            <p:nvPr/>
          </p:nvCxnSpPr>
          <p:spPr bwMode="auto">
            <a:xfrm>
              <a:off x="1120437" y="3538245"/>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2" name="Conector recto 221"/>
            <p:cNvCxnSpPr/>
            <p:nvPr/>
          </p:nvCxnSpPr>
          <p:spPr bwMode="auto">
            <a:xfrm>
              <a:off x="1772105" y="3538245"/>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3" name="Conector recto 222"/>
            <p:cNvCxnSpPr/>
            <p:nvPr/>
          </p:nvCxnSpPr>
          <p:spPr bwMode="auto">
            <a:xfrm>
              <a:off x="366393" y="4322069"/>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4" name="Conector recto 223"/>
            <p:cNvCxnSpPr/>
            <p:nvPr/>
          </p:nvCxnSpPr>
          <p:spPr bwMode="auto">
            <a:xfrm>
              <a:off x="1120437" y="4322069"/>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5" name="Conector recto 224"/>
            <p:cNvCxnSpPr/>
            <p:nvPr/>
          </p:nvCxnSpPr>
          <p:spPr bwMode="auto">
            <a:xfrm>
              <a:off x="1772105" y="4322069"/>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6" name="Conector recto 225"/>
            <p:cNvCxnSpPr/>
            <p:nvPr/>
          </p:nvCxnSpPr>
          <p:spPr bwMode="auto">
            <a:xfrm>
              <a:off x="366393" y="5101456"/>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7" name="Conector recto 226"/>
            <p:cNvCxnSpPr/>
            <p:nvPr/>
          </p:nvCxnSpPr>
          <p:spPr bwMode="auto">
            <a:xfrm>
              <a:off x="1120437" y="5101456"/>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8" name="Conector recto 227"/>
            <p:cNvCxnSpPr/>
            <p:nvPr/>
          </p:nvCxnSpPr>
          <p:spPr bwMode="auto">
            <a:xfrm>
              <a:off x="1772105" y="5101456"/>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229" name="Text Box 368"/>
            <p:cNvSpPr txBox="1">
              <a:spLocks noChangeArrowheads="1"/>
            </p:cNvSpPr>
            <p:nvPr/>
          </p:nvSpPr>
          <p:spPr bwMode="auto">
            <a:xfrm>
              <a:off x="178340" y="6097548"/>
              <a:ext cx="1937892"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smtClean="0"/>
                <a:t>CURP o Fecha de nacimiento y Entidad de nacimiento</a:t>
              </a:r>
              <a:endParaRPr lang="es-ES_tradnl" altLang="es-MX" sz="500" b="1" dirty="0"/>
            </a:p>
            <a:p>
              <a:pPr>
                <a:spcBef>
                  <a:spcPts val="420"/>
                </a:spcBef>
              </a:pPr>
              <a:endParaRPr lang="es-ES_tradnl" altLang="es-MX" sz="500" b="1" dirty="0" smtClean="0"/>
            </a:p>
            <a:p>
              <a:pPr>
                <a:spcBef>
                  <a:spcPts val="420"/>
                </a:spcBef>
              </a:pPr>
              <a:r>
                <a:rPr lang="es-ES_tradnl" altLang="es-MX" sz="500" b="1" dirty="0" smtClean="0"/>
                <a:t>Nombre (Nombre(s), Primer Apellido, Segundo Apellido)</a:t>
              </a:r>
            </a:p>
          </p:txBody>
        </p:sp>
        <p:cxnSp>
          <p:nvCxnSpPr>
            <p:cNvPr id="230" name="Conector recto 229"/>
            <p:cNvCxnSpPr/>
            <p:nvPr/>
          </p:nvCxnSpPr>
          <p:spPr bwMode="auto">
            <a:xfrm>
              <a:off x="366393" y="5890210"/>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31" name="Conector recto 230"/>
            <p:cNvCxnSpPr/>
            <p:nvPr/>
          </p:nvCxnSpPr>
          <p:spPr bwMode="auto">
            <a:xfrm>
              <a:off x="1120437" y="5890210"/>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32" name="Conector recto 231"/>
            <p:cNvCxnSpPr/>
            <p:nvPr/>
          </p:nvCxnSpPr>
          <p:spPr bwMode="auto">
            <a:xfrm>
              <a:off x="1772105" y="5890210"/>
              <a:ext cx="0" cy="236201"/>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233" name="Line 59"/>
            <p:cNvSpPr>
              <a:spLocks noChangeShapeType="1"/>
            </p:cNvSpPr>
            <p:nvPr/>
          </p:nvSpPr>
          <p:spPr bwMode="auto">
            <a:xfrm>
              <a:off x="2878274"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34" name="CuadroTexto 233"/>
            <p:cNvSpPr txBox="1"/>
            <p:nvPr/>
          </p:nvSpPr>
          <p:spPr>
            <a:xfrm>
              <a:off x="4518746" y="2590644"/>
              <a:ext cx="115718" cy="184666"/>
            </a:xfrm>
            <a:prstGeom prst="rect">
              <a:avLst/>
            </a:prstGeom>
            <a:noFill/>
          </p:spPr>
          <p:txBody>
            <a:bodyPr wrap="square" rtlCol="0">
              <a:spAutoFit/>
            </a:bodyPr>
            <a:lstStyle/>
            <a:p>
              <a:r>
                <a:rPr lang="es-MX" sz="600" b="1" dirty="0" smtClean="0"/>
                <a:t>5</a:t>
              </a:r>
              <a:endParaRPr lang="es-MX" b="1" dirty="0"/>
            </a:p>
          </p:txBody>
        </p:sp>
        <p:sp>
          <p:nvSpPr>
            <p:cNvPr id="235" name="CuadroTexto 234"/>
            <p:cNvSpPr txBox="1"/>
            <p:nvPr/>
          </p:nvSpPr>
          <p:spPr>
            <a:xfrm>
              <a:off x="8108991" y="2601309"/>
              <a:ext cx="288571" cy="184666"/>
            </a:xfrm>
            <a:prstGeom prst="rect">
              <a:avLst/>
            </a:prstGeom>
            <a:noFill/>
          </p:spPr>
          <p:txBody>
            <a:bodyPr wrap="square" rtlCol="0">
              <a:spAutoFit/>
            </a:bodyPr>
            <a:lstStyle/>
            <a:p>
              <a:r>
                <a:rPr lang="es-MX" sz="600" b="1" dirty="0" smtClean="0"/>
                <a:t>10</a:t>
              </a:r>
              <a:endParaRPr lang="es-MX" sz="600" b="1" dirty="0"/>
            </a:p>
          </p:txBody>
        </p:sp>
        <p:sp>
          <p:nvSpPr>
            <p:cNvPr id="236" name="Line 61"/>
            <p:cNvSpPr>
              <a:spLocks noChangeShapeType="1"/>
            </p:cNvSpPr>
            <p:nvPr/>
          </p:nvSpPr>
          <p:spPr bwMode="auto">
            <a:xfrm>
              <a:off x="7414323" y="1018568"/>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37" name="Line 10"/>
            <p:cNvSpPr>
              <a:spLocks noChangeShapeType="1"/>
            </p:cNvSpPr>
            <p:nvPr/>
          </p:nvSpPr>
          <p:spPr bwMode="auto">
            <a:xfrm flipH="1">
              <a:off x="251513" y="2634056"/>
              <a:ext cx="119160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38" name="Line 102"/>
            <p:cNvSpPr>
              <a:spLocks noChangeShapeType="1"/>
            </p:cNvSpPr>
            <p:nvPr/>
          </p:nvSpPr>
          <p:spPr bwMode="auto">
            <a:xfrm>
              <a:off x="100237" y="2736334"/>
              <a:ext cx="120744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39" name="Line 59"/>
            <p:cNvSpPr>
              <a:spLocks noChangeShapeType="1"/>
            </p:cNvSpPr>
            <p:nvPr/>
          </p:nvSpPr>
          <p:spPr bwMode="auto">
            <a:xfrm>
              <a:off x="4760108" y="1018704"/>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grpSp>
          <p:nvGrpSpPr>
            <p:cNvPr id="240" name="Grupo 239"/>
            <p:cNvGrpSpPr/>
            <p:nvPr/>
          </p:nvGrpSpPr>
          <p:grpSpPr>
            <a:xfrm>
              <a:off x="3281300" y="1012356"/>
              <a:ext cx="566684" cy="5703886"/>
              <a:chOff x="2848106" y="1012356"/>
              <a:chExt cx="606392" cy="5703886"/>
            </a:xfrm>
          </p:grpSpPr>
          <p:grpSp>
            <p:nvGrpSpPr>
              <p:cNvPr id="303" name="Grupo 302"/>
              <p:cNvGrpSpPr/>
              <p:nvPr/>
            </p:nvGrpSpPr>
            <p:grpSpPr>
              <a:xfrm>
                <a:off x="2852298" y="4262586"/>
                <a:ext cx="598111" cy="908370"/>
                <a:chOff x="3038162" y="2687168"/>
                <a:chExt cx="598111" cy="908370"/>
              </a:xfrm>
            </p:grpSpPr>
            <p:sp>
              <p:nvSpPr>
                <p:cNvPr id="325" name="CuadroTexto 324"/>
                <p:cNvSpPr txBox="1"/>
                <p:nvPr/>
              </p:nvSpPr>
              <p:spPr>
                <a:xfrm rot="16200000">
                  <a:off x="2905245" y="2828072"/>
                  <a:ext cx="420308" cy="138499"/>
                </a:xfrm>
                <a:prstGeom prst="rect">
                  <a:avLst/>
                </a:prstGeom>
                <a:noFill/>
              </p:spPr>
              <p:txBody>
                <a:bodyPr wrap="none" rtlCol="0">
                  <a:spAutoFit/>
                </a:bodyPr>
                <a:lstStyle/>
                <a:p>
                  <a:r>
                    <a:rPr lang="es-MX" sz="300" b="1" dirty="0"/>
                    <a:t>DIASTÓLICA</a:t>
                  </a:r>
                </a:p>
              </p:txBody>
            </p:sp>
            <p:sp>
              <p:nvSpPr>
                <p:cNvPr id="326" name="CuadroTexto 325"/>
                <p:cNvSpPr txBox="1"/>
                <p:nvPr/>
              </p:nvSpPr>
              <p:spPr>
                <a:xfrm rot="16200000">
                  <a:off x="2911685" y="3330561"/>
                  <a:ext cx="391454" cy="138499"/>
                </a:xfrm>
                <a:prstGeom prst="rect">
                  <a:avLst/>
                </a:prstGeom>
                <a:noFill/>
              </p:spPr>
              <p:txBody>
                <a:bodyPr wrap="none" rtlCol="0">
                  <a:spAutoFit/>
                </a:bodyPr>
                <a:lstStyle/>
                <a:p>
                  <a:r>
                    <a:rPr lang="es-MX" sz="300" b="1" dirty="0" smtClean="0"/>
                    <a:t>SISTÓLICA</a:t>
                  </a:r>
                  <a:endParaRPr lang="es-MX" sz="300" b="1" dirty="0"/>
                </a:p>
              </p:txBody>
            </p:sp>
            <p:sp>
              <p:nvSpPr>
                <p:cNvPr id="327" name="CuadroTexto 326"/>
                <p:cNvSpPr txBox="1"/>
                <p:nvPr/>
              </p:nvSpPr>
              <p:spPr>
                <a:xfrm>
                  <a:off x="3248624" y="2712779"/>
                  <a:ext cx="386644" cy="138499"/>
                </a:xfrm>
                <a:prstGeom prst="rect">
                  <a:avLst/>
                </a:prstGeom>
                <a:noFill/>
              </p:spPr>
              <p:txBody>
                <a:bodyPr wrap="none" rtlCol="0">
                  <a:spAutoFit/>
                </a:bodyPr>
                <a:lstStyle/>
                <a:p>
                  <a:r>
                    <a:rPr lang="es-MX" sz="300" b="1" dirty="0"/>
                    <a:t>CARDIACA</a:t>
                  </a:r>
                  <a:endParaRPr lang="es-MX" sz="350" b="1" dirty="0"/>
                </a:p>
              </p:txBody>
            </p:sp>
            <p:sp>
              <p:nvSpPr>
                <p:cNvPr id="328" name="CuadroTexto 327"/>
                <p:cNvSpPr txBox="1"/>
                <p:nvPr/>
              </p:nvSpPr>
              <p:spPr>
                <a:xfrm>
                  <a:off x="3268865" y="3065594"/>
                  <a:ext cx="367408" cy="184666"/>
                </a:xfrm>
                <a:prstGeom prst="rect">
                  <a:avLst/>
                </a:prstGeom>
                <a:noFill/>
              </p:spPr>
              <p:txBody>
                <a:bodyPr wrap="none" rtlCol="0">
                  <a:spAutoFit/>
                </a:bodyPr>
                <a:lstStyle/>
                <a:p>
                  <a:pPr algn="ctr"/>
                  <a:r>
                    <a:rPr lang="es-MX" sz="300" b="1" dirty="0" smtClean="0"/>
                    <a:t>RESPIRA-</a:t>
                  </a:r>
                </a:p>
                <a:p>
                  <a:pPr algn="ctr"/>
                  <a:r>
                    <a:rPr lang="es-MX" sz="300" b="1" dirty="0" smtClean="0"/>
                    <a:t>TORIA</a:t>
                  </a:r>
                  <a:endParaRPr lang="es-MX" sz="300" b="1" dirty="0"/>
                </a:p>
              </p:txBody>
            </p:sp>
          </p:grpSp>
          <p:sp>
            <p:nvSpPr>
              <p:cNvPr id="304" name="Line 58"/>
              <p:cNvSpPr>
                <a:spLocks noChangeShapeType="1"/>
              </p:cNvSpPr>
              <p:nvPr/>
            </p:nvSpPr>
            <p:spPr bwMode="auto">
              <a:xfrm>
                <a:off x="3118771"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grpSp>
            <p:nvGrpSpPr>
              <p:cNvPr id="305" name="Grupo 304"/>
              <p:cNvGrpSpPr/>
              <p:nvPr/>
            </p:nvGrpSpPr>
            <p:grpSpPr>
              <a:xfrm>
                <a:off x="2856387" y="2687168"/>
                <a:ext cx="598111" cy="908370"/>
                <a:chOff x="3038162" y="2687168"/>
                <a:chExt cx="598111" cy="908370"/>
              </a:xfrm>
            </p:grpSpPr>
            <p:sp>
              <p:nvSpPr>
                <p:cNvPr id="321" name="CuadroTexto 320"/>
                <p:cNvSpPr txBox="1"/>
                <p:nvPr/>
              </p:nvSpPr>
              <p:spPr>
                <a:xfrm rot="16200000">
                  <a:off x="2905245" y="2828072"/>
                  <a:ext cx="420308" cy="138499"/>
                </a:xfrm>
                <a:prstGeom prst="rect">
                  <a:avLst/>
                </a:prstGeom>
                <a:noFill/>
              </p:spPr>
              <p:txBody>
                <a:bodyPr wrap="none" rtlCol="0">
                  <a:spAutoFit/>
                </a:bodyPr>
                <a:lstStyle/>
                <a:p>
                  <a:r>
                    <a:rPr lang="es-MX" sz="300" b="1" dirty="0"/>
                    <a:t>DIASTÓLICA</a:t>
                  </a:r>
                </a:p>
              </p:txBody>
            </p:sp>
            <p:sp>
              <p:nvSpPr>
                <p:cNvPr id="322" name="CuadroTexto 321"/>
                <p:cNvSpPr txBox="1"/>
                <p:nvPr/>
              </p:nvSpPr>
              <p:spPr>
                <a:xfrm rot="16200000">
                  <a:off x="2911685" y="3330561"/>
                  <a:ext cx="391454" cy="138499"/>
                </a:xfrm>
                <a:prstGeom prst="rect">
                  <a:avLst/>
                </a:prstGeom>
                <a:noFill/>
              </p:spPr>
              <p:txBody>
                <a:bodyPr wrap="none" rtlCol="0">
                  <a:spAutoFit/>
                </a:bodyPr>
                <a:lstStyle/>
                <a:p>
                  <a:r>
                    <a:rPr lang="es-MX" sz="300" b="1" dirty="0" smtClean="0"/>
                    <a:t>SISTÓLICA</a:t>
                  </a:r>
                  <a:endParaRPr lang="es-MX" sz="300" b="1" dirty="0"/>
                </a:p>
              </p:txBody>
            </p:sp>
            <p:sp>
              <p:nvSpPr>
                <p:cNvPr id="323" name="CuadroTexto 322"/>
                <p:cNvSpPr txBox="1"/>
                <p:nvPr/>
              </p:nvSpPr>
              <p:spPr>
                <a:xfrm>
                  <a:off x="3244535" y="2712779"/>
                  <a:ext cx="386644" cy="138499"/>
                </a:xfrm>
                <a:prstGeom prst="rect">
                  <a:avLst/>
                </a:prstGeom>
                <a:noFill/>
              </p:spPr>
              <p:txBody>
                <a:bodyPr wrap="none" rtlCol="0">
                  <a:spAutoFit/>
                </a:bodyPr>
                <a:lstStyle/>
                <a:p>
                  <a:r>
                    <a:rPr lang="es-MX" sz="300" b="1" dirty="0"/>
                    <a:t>CARDIACA</a:t>
                  </a:r>
                  <a:endParaRPr lang="es-MX" sz="350" b="1" dirty="0"/>
                </a:p>
              </p:txBody>
            </p:sp>
            <p:sp>
              <p:nvSpPr>
                <p:cNvPr id="324" name="CuadroTexto 323"/>
                <p:cNvSpPr txBox="1"/>
                <p:nvPr/>
              </p:nvSpPr>
              <p:spPr>
                <a:xfrm>
                  <a:off x="3268865" y="3065594"/>
                  <a:ext cx="367408" cy="184666"/>
                </a:xfrm>
                <a:prstGeom prst="rect">
                  <a:avLst/>
                </a:prstGeom>
                <a:noFill/>
              </p:spPr>
              <p:txBody>
                <a:bodyPr wrap="none" rtlCol="0">
                  <a:spAutoFit/>
                </a:bodyPr>
                <a:lstStyle/>
                <a:p>
                  <a:pPr algn="ctr"/>
                  <a:r>
                    <a:rPr lang="es-MX" sz="300" b="1" dirty="0" smtClean="0"/>
                    <a:t>RESPIRA-</a:t>
                  </a:r>
                </a:p>
                <a:p>
                  <a:pPr algn="ctr"/>
                  <a:r>
                    <a:rPr lang="es-MX" sz="300" b="1" dirty="0" smtClean="0"/>
                    <a:t>TORIA</a:t>
                  </a:r>
                  <a:endParaRPr lang="es-MX" sz="300" b="1" dirty="0"/>
                </a:p>
              </p:txBody>
            </p:sp>
          </p:grpSp>
          <p:grpSp>
            <p:nvGrpSpPr>
              <p:cNvPr id="306" name="Grupo 305"/>
              <p:cNvGrpSpPr/>
              <p:nvPr/>
            </p:nvGrpSpPr>
            <p:grpSpPr>
              <a:xfrm>
                <a:off x="2849885" y="3477380"/>
                <a:ext cx="599518" cy="908370"/>
                <a:chOff x="3038162" y="2687168"/>
                <a:chExt cx="599518" cy="908370"/>
              </a:xfrm>
            </p:grpSpPr>
            <p:sp>
              <p:nvSpPr>
                <p:cNvPr id="317" name="CuadroTexto 316"/>
                <p:cNvSpPr txBox="1"/>
                <p:nvPr/>
              </p:nvSpPr>
              <p:spPr>
                <a:xfrm rot="16200000">
                  <a:off x="2905245" y="2828072"/>
                  <a:ext cx="420308" cy="138499"/>
                </a:xfrm>
                <a:prstGeom prst="rect">
                  <a:avLst/>
                </a:prstGeom>
                <a:noFill/>
              </p:spPr>
              <p:txBody>
                <a:bodyPr wrap="none" rtlCol="0">
                  <a:spAutoFit/>
                </a:bodyPr>
                <a:lstStyle/>
                <a:p>
                  <a:r>
                    <a:rPr lang="es-MX" sz="300" b="1" dirty="0"/>
                    <a:t>DIASTÓLICA</a:t>
                  </a:r>
                </a:p>
              </p:txBody>
            </p:sp>
            <p:sp>
              <p:nvSpPr>
                <p:cNvPr id="318" name="CuadroTexto 317"/>
                <p:cNvSpPr txBox="1"/>
                <p:nvPr/>
              </p:nvSpPr>
              <p:spPr>
                <a:xfrm rot="16200000">
                  <a:off x="2911685" y="3330561"/>
                  <a:ext cx="391454" cy="138499"/>
                </a:xfrm>
                <a:prstGeom prst="rect">
                  <a:avLst/>
                </a:prstGeom>
                <a:noFill/>
              </p:spPr>
              <p:txBody>
                <a:bodyPr wrap="none" rtlCol="0">
                  <a:spAutoFit/>
                </a:bodyPr>
                <a:lstStyle/>
                <a:p>
                  <a:r>
                    <a:rPr lang="es-MX" sz="300" b="1" dirty="0" smtClean="0"/>
                    <a:t>SISTÓLICA</a:t>
                  </a:r>
                  <a:endParaRPr lang="es-MX" sz="300" b="1" dirty="0"/>
                </a:p>
              </p:txBody>
            </p:sp>
            <p:sp>
              <p:nvSpPr>
                <p:cNvPr id="319" name="CuadroTexto 318"/>
                <p:cNvSpPr txBox="1"/>
                <p:nvPr/>
              </p:nvSpPr>
              <p:spPr>
                <a:xfrm>
                  <a:off x="3251036" y="2712779"/>
                  <a:ext cx="386644" cy="138499"/>
                </a:xfrm>
                <a:prstGeom prst="rect">
                  <a:avLst/>
                </a:prstGeom>
                <a:noFill/>
              </p:spPr>
              <p:txBody>
                <a:bodyPr wrap="none" rtlCol="0">
                  <a:spAutoFit/>
                </a:bodyPr>
                <a:lstStyle/>
                <a:p>
                  <a:r>
                    <a:rPr lang="es-MX" sz="300" b="1" dirty="0"/>
                    <a:t>CARDIACA</a:t>
                  </a:r>
                  <a:endParaRPr lang="es-MX" sz="350" b="1" dirty="0"/>
                </a:p>
              </p:txBody>
            </p:sp>
            <p:sp>
              <p:nvSpPr>
                <p:cNvPr id="320" name="CuadroTexto 319"/>
                <p:cNvSpPr txBox="1"/>
                <p:nvPr/>
              </p:nvSpPr>
              <p:spPr>
                <a:xfrm>
                  <a:off x="3268865" y="3065594"/>
                  <a:ext cx="367408" cy="184666"/>
                </a:xfrm>
                <a:prstGeom prst="rect">
                  <a:avLst/>
                </a:prstGeom>
                <a:noFill/>
              </p:spPr>
              <p:txBody>
                <a:bodyPr wrap="none" rtlCol="0">
                  <a:spAutoFit/>
                </a:bodyPr>
                <a:lstStyle/>
                <a:p>
                  <a:pPr algn="ctr"/>
                  <a:r>
                    <a:rPr lang="es-MX" sz="300" b="1" dirty="0" smtClean="0"/>
                    <a:t>RESPIRA-</a:t>
                  </a:r>
                </a:p>
                <a:p>
                  <a:pPr algn="ctr"/>
                  <a:r>
                    <a:rPr lang="es-MX" sz="300" b="1" dirty="0" smtClean="0"/>
                    <a:t>TORIA</a:t>
                  </a:r>
                  <a:endParaRPr lang="es-MX" sz="300" b="1" dirty="0"/>
                </a:p>
              </p:txBody>
            </p:sp>
          </p:grpSp>
          <p:grpSp>
            <p:nvGrpSpPr>
              <p:cNvPr id="307" name="Grupo 306"/>
              <p:cNvGrpSpPr/>
              <p:nvPr/>
            </p:nvGrpSpPr>
            <p:grpSpPr>
              <a:xfrm>
                <a:off x="2848106" y="5039587"/>
                <a:ext cx="601300" cy="908370"/>
                <a:chOff x="3038162" y="2687168"/>
                <a:chExt cx="601300" cy="908370"/>
              </a:xfrm>
            </p:grpSpPr>
            <p:sp>
              <p:nvSpPr>
                <p:cNvPr id="313" name="CuadroTexto 312"/>
                <p:cNvSpPr txBox="1"/>
                <p:nvPr/>
              </p:nvSpPr>
              <p:spPr>
                <a:xfrm rot="16200000">
                  <a:off x="2905245" y="2828072"/>
                  <a:ext cx="420308" cy="138499"/>
                </a:xfrm>
                <a:prstGeom prst="rect">
                  <a:avLst/>
                </a:prstGeom>
                <a:noFill/>
              </p:spPr>
              <p:txBody>
                <a:bodyPr wrap="none" rtlCol="0">
                  <a:spAutoFit/>
                </a:bodyPr>
                <a:lstStyle/>
                <a:p>
                  <a:r>
                    <a:rPr lang="es-MX" sz="300" b="1" dirty="0"/>
                    <a:t>DIASTÓLICA</a:t>
                  </a:r>
                </a:p>
              </p:txBody>
            </p:sp>
            <p:sp>
              <p:nvSpPr>
                <p:cNvPr id="314" name="CuadroTexto 313"/>
                <p:cNvSpPr txBox="1"/>
                <p:nvPr/>
              </p:nvSpPr>
              <p:spPr>
                <a:xfrm rot="16200000">
                  <a:off x="2911685" y="3330561"/>
                  <a:ext cx="391454" cy="138499"/>
                </a:xfrm>
                <a:prstGeom prst="rect">
                  <a:avLst/>
                </a:prstGeom>
                <a:noFill/>
              </p:spPr>
              <p:txBody>
                <a:bodyPr wrap="none" rtlCol="0">
                  <a:spAutoFit/>
                </a:bodyPr>
                <a:lstStyle/>
                <a:p>
                  <a:r>
                    <a:rPr lang="es-MX" sz="300" b="1" dirty="0" smtClean="0"/>
                    <a:t>SISTÓLICA</a:t>
                  </a:r>
                  <a:endParaRPr lang="es-MX" sz="300" b="1" dirty="0"/>
                </a:p>
              </p:txBody>
            </p:sp>
            <p:sp>
              <p:nvSpPr>
                <p:cNvPr id="315" name="CuadroTexto 314"/>
                <p:cNvSpPr txBox="1"/>
                <p:nvPr/>
              </p:nvSpPr>
              <p:spPr>
                <a:xfrm>
                  <a:off x="3252818" y="2722303"/>
                  <a:ext cx="386644" cy="138499"/>
                </a:xfrm>
                <a:prstGeom prst="rect">
                  <a:avLst/>
                </a:prstGeom>
                <a:noFill/>
              </p:spPr>
              <p:txBody>
                <a:bodyPr wrap="none" rtlCol="0">
                  <a:spAutoFit/>
                </a:bodyPr>
                <a:lstStyle/>
                <a:p>
                  <a:r>
                    <a:rPr lang="es-MX" sz="300" b="1" dirty="0"/>
                    <a:t>CARDIACA</a:t>
                  </a:r>
                  <a:endParaRPr lang="es-MX" sz="350" b="1" dirty="0"/>
                </a:p>
              </p:txBody>
            </p:sp>
            <p:sp>
              <p:nvSpPr>
                <p:cNvPr id="316" name="CuadroTexto 315"/>
                <p:cNvSpPr txBox="1"/>
                <p:nvPr/>
              </p:nvSpPr>
              <p:spPr>
                <a:xfrm>
                  <a:off x="3268865" y="3065594"/>
                  <a:ext cx="367408" cy="184666"/>
                </a:xfrm>
                <a:prstGeom prst="rect">
                  <a:avLst/>
                </a:prstGeom>
                <a:noFill/>
              </p:spPr>
              <p:txBody>
                <a:bodyPr wrap="none" rtlCol="0">
                  <a:spAutoFit/>
                </a:bodyPr>
                <a:lstStyle/>
                <a:p>
                  <a:pPr algn="ctr"/>
                  <a:r>
                    <a:rPr lang="es-MX" sz="300" b="1" dirty="0" smtClean="0"/>
                    <a:t>RESPIRA-</a:t>
                  </a:r>
                </a:p>
                <a:p>
                  <a:pPr algn="ctr"/>
                  <a:r>
                    <a:rPr lang="es-MX" sz="300" b="1" dirty="0" smtClean="0"/>
                    <a:t>TORIA</a:t>
                  </a:r>
                  <a:endParaRPr lang="es-MX" sz="300" b="1" dirty="0"/>
                </a:p>
              </p:txBody>
            </p:sp>
          </p:grpSp>
          <p:grpSp>
            <p:nvGrpSpPr>
              <p:cNvPr id="308" name="Grupo 307"/>
              <p:cNvGrpSpPr/>
              <p:nvPr/>
            </p:nvGrpSpPr>
            <p:grpSpPr>
              <a:xfrm>
                <a:off x="2853087" y="5829302"/>
                <a:ext cx="596319" cy="886940"/>
                <a:chOff x="3046149" y="2687168"/>
                <a:chExt cx="596319" cy="886940"/>
              </a:xfrm>
            </p:grpSpPr>
            <p:sp>
              <p:nvSpPr>
                <p:cNvPr id="309" name="CuadroTexto 308"/>
                <p:cNvSpPr txBox="1"/>
                <p:nvPr/>
              </p:nvSpPr>
              <p:spPr>
                <a:xfrm rot="16200000">
                  <a:off x="2905245" y="2828072"/>
                  <a:ext cx="420308" cy="138499"/>
                </a:xfrm>
                <a:prstGeom prst="rect">
                  <a:avLst/>
                </a:prstGeom>
                <a:noFill/>
              </p:spPr>
              <p:txBody>
                <a:bodyPr wrap="none" rtlCol="0">
                  <a:spAutoFit/>
                </a:bodyPr>
                <a:lstStyle/>
                <a:p>
                  <a:r>
                    <a:rPr lang="es-MX" sz="300" b="1" dirty="0"/>
                    <a:t>DIASTÓLICA</a:t>
                  </a:r>
                </a:p>
              </p:txBody>
            </p:sp>
            <p:sp>
              <p:nvSpPr>
                <p:cNvPr id="310" name="CuadroTexto 309"/>
                <p:cNvSpPr txBox="1"/>
                <p:nvPr/>
              </p:nvSpPr>
              <p:spPr>
                <a:xfrm rot="16200000">
                  <a:off x="2921209" y="3309131"/>
                  <a:ext cx="391454" cy="138499"/>
                </a:xfrm>
                <a:prstGeom prst="rect">
                  <a:avLst/>
                </a:prstGeom>
                <a:noFill/>
              </p:spPr>
              <p:txBody>
                <a:bodyPr wrap="none" rtlCol="0">
                  <a:spAutoFit/>
                </a:bodyPr>
                <a:lstStyle/>
                <a:p>
                  <a:r>
                    <a:rPr lang="es-MX" sz="300" b="1" dirty="0" smtClean="0"/>
                    <a:t>SISTÓLICA</a:t>
                  </a:r>
                  <a:endParaRPr lang="es-MX" sz="300" b="1" dirty="0"/>
                </a:p>
              </p:txBody>
            </p:sp>
            <p:sp>
              <p:nvSpPr>
                <p:cNvPr id="311" name="CuadroTexto 310"/>
                <p:cNvSpPr txBox="1"/>
                <p:nvPr/>
              </p:nvSpPr>
              <p:spPr>
                <a:xfrm>
                  <a:off x="3255824" y="2712779"/>
                  <a:ext cx="386644" cy="138499"/>
                </a:xfrm>
                <a:prstGeom prst="rect">
                  <a:avLst/>
                </a:prstGeom>
                <a:noFill/>
              </p:spPr>
              <p:txBody>
                <a:bodyPr wrap="none" rtlCol="0">
                  <a:spAutoFit/>
                </a:bodyPr>
                <a:lstStyle/>
                <a:p>
                  <a:r>
                    <a:rPr lang="es-MX" sz="300" b="1" dirty="0"/>
                    <a:t>CARDIACA</a:t>
                  </a:r>
                  <a:endParaRPr lang="es-MX" sz="350" b="1" dirty="0"/>
                </a:p>
              </p:txBody>
            </p:sp>
            <p:sp>
              <p:nvSpPr>
                <p:cNvPr id="312" name="CuadroTexto 311"/>
                <p:cNvSpPr txBox="1"/>
                <p:nvPr/>
              </p:nvSpPr>
              <p:spPr>
                <a:xfrm>
                  <a:off x="3268865" y="3065594"/>
                  <a:ext cx="367408" cy="184666"/>
                </a:xfrm>
                <a:prstGeom prst="rect">
                  <a:avLst/>
                </a:prstGeom>
                <a:noFill/>
              </p:spPr>
              <p:txBody>
                <a:bodyPr wrap="none" rtlCol="0">
                  <a:spAutoFit/>
                </a:bodyPr>
                <a:lstStyle/>
                <a:p>
                  <a:pPr algn="ctr"/>
                  <a:r>
                    <a:rPr lang="es-MX" sz="300" b="1" dirty="0" smtClean="0"/>
                    <a:t>RESPIRA-</a:t>
                  </a:r>
                </a:p>
                <a:p>
                  <a:pPr algn="ctr"/>
                  <a:r>
                    <a:rPr lang="es-MX" sz="300" b="1" dirty="0" smtClean="0"/>
                    <a:t>TORIA</a:t>
                  </a:r>
                  <a:endParaRPr lang="es-MX" sz="300" b="1" dirty="0"/>
                </a:p>
              </p:txBody>
            </p:sp>
          </p:grpSp>
        </p:grpSp>
        <p:grpSp>
          <p:nvGrpSpPr>
            <p:cNvPr id="241" name="Grupo 240"/>
            <p:cNvGrpSpPr/>
            <p:nvPr/>
          </p:nvGrpSpPr>
          <p:grpSpPr>
            <a:xfrm>
              <a:off x="4044500" y="2705703"/>
              <a:ext cx="280779" cy="3543879"/>
              <a:chOff x="3766813" y="2690379"/>
              <a:chExt cx="300453" cy="3543879"/>
            </a:xfrm>
          </p:grpSpPr>
          <p:grpSp>
            <p:nvGrpSpPr>
              <p:cNvPr id="288" name="Grupo 287"/>
              <p:cNvGrpSpPr/>
              <p:nvPr/>
            </p:nvGrpSpPr>
            <p:grpSpPr>
              <a:xfrm>
                <a:off x="3766813" y="2690379"/>
                <a:ext cx="300453" cy="404957"/>
                <a:chOff x="3767376" y="2687190"/>
                <a:chExt cx="300453" cy="404957"/>
              </a:xfrm>
            </p:grpSpPr>
            <p:sp>
              <p:nvSpPr>
                <p:cNvPr id="301" name="Text Box 368"/>
                <p:cNvSpPr txBox="1">
                  <a:spLocks noChangeArrowheads="1"/>
                </p:cNvSpPr>
                <p:nvPr/>
              </p:nvSpPr>
              <p:spPr bwMode="auto">
                <a:xfrm>
                  <a:off x="3767376" y="2687190"/>
                  <a:ext cx="300453"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200"/>
                    </a:spcBef>
                  </a:pPr>
                  <a:endParaRPr lang="es-ES_tradnl" altLang="es-MX" sz="600" b="1" dirty="0" smtClean="0"/>
                </a:p>
                <a:p>
                  <a:pPr algn="r">
                    <a:spcBef>
                      <a:spcPts val="200"/>
                    </a:spcBef>
                  </a:pPr>
                  <a:endParaRPr lang="es-ES_tradnl" altLang="es-MX" sz="600" b="1" dirty="0" smtClean="0"/>
                </a:p>
                <a:p>
                  <a:pPr algn="r">
                    <a:spcBef>
                      <a:spcPts val="300"/>
                    </a:spcBef>
                  </a:pPr>
                  <a:r>
                    <a:rPr lang="es-ES_tradnl" altLang="es-MX" sz="600" b="1" dirty="0" smtClean="0"/>
                    <a:t>b</a:t>
                  </a:r>
                </a:p>
              </p:txBody>
            </p:sp>
            <p:cxnSp>
              <p:nvCxnSpPr>
                <p:cNvPr id="302" name="Conector recto 301"/>
                <p:cNvCxnSpPr/>
                <p:nvPr/>
              </p:nvCxnSpPr>
              <p:spPr bwMode="auto">
                <a:xfrm>
                  <a:off x="3856520" y="3092147"/>
                  <a:ext cx="144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nvGrpSpPr>
              <p:cNvPr id="289" name="Grupo 288"/>
              <p:cNvGrpSpPr/>
              <p:nvPr/>
            </p:nvGrpSpPr>
            <p:grpSpPr>
              <a:xfrm>
                <a:off x="3766813" y="3475082"/>
                <a:ext cx="300453" cy="404957"/>
                <a:chOff x="3767376" y="2687190"/>
                <a:chExt cx="300453" cy="404957"/>
              </a:xfrm>
            </p:grpSpPr>
            <p:sp>
              <p:nvSpPr>
                <p:cNvPr id="299" name="Text Box 368"/>
                <p:cNvSpPr txBox="1">
                  <a:spLocks noChangeArrowheads="1"/>
                </p:cNvSpPr>
                <p:nvPr/>
              </p:nvSpPr>
              <p:spPr bwMode="auto">
                <a:xfrm>
                  <a:off x="3767376" y="2687190"/>
                  <a:ext cx="300453"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200"/>
                    </a:spcBef>
                  </a:pPr>
                  <a:endParaRPr lang="es-ES_tradnl" altLang="es-MX" sz="600" b="1" dirty="0" smtClean="0"/>
                </a:p>
                <a:p>
                  <a:pPr algn="r">
                    <a:spcBef>
                      <a:spcPts val="200"/>
                    </a:spcBef>
                  </a:pPr>
                  <a:endParaRPr lang="es-ES_tradnl" altLang="es-MX" sz="600" b="1" dirty="0" smtClean="0"/>
                </a:p>
                <a:p>
                  <a:pPr algn="r">
                    <a:spcBef>
                      <a:spcPts val="300"/>
                    </a:spcBef>
                  </a:pPr>
                  <a:r>
                    <a:rPr lang="es-ES_tradnl" altLang="es-MX" sz="600" b="1" dirty="0" smtClean="0"/>
                    <a:t>b</a:t>
                  </a:r>
                </a:p>
              </p:txBody>
            </p:sp>
            <p:cxnSp>
              <p:nvCxnSpPr>
                <p:cNvPr id="300" name="Conector recto 299"/>
                <p:cNvCxnSpPr/>
                <p:nvPr/>
              </p:nvCxnSpPr>
              <p:spPr bwMode="auto">
                <a:xfrm>
                  <a:off x="3856520" y="3092147"/>
                  <a:ext cx="144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nvGrpSpPr>
              <p:cNvPr id="290" name="Grupo 289"/>
              <p:cNvGrpSpPr/>
              <p:nvPr/>
            </p:nvGrpSpPr>
            <p:grpSpPr>
              <a:xfrm>
                <a:off x="3766813" y="4258643"/>
                <a:ext cx="300453" cy="404957"/>
                <a:chOff x="3767376" y="2687190"/>
                <a:chExt cx="300453" cy="404957"/>
              </a:xfrm>
            </p:grpSpPr>
            <p:sp>
              <p:nvSpPr>
                <p:cNvPr id="297" name="Text Box 368"/>
                <p:cNvSpPr txBox="1">
                  <a:spLocks noChangeArrowheads="1"/>
                </p:cNvSpPr>
                <p:nvPr/>
              </p:nvSpPr>
              <p:spPr bwMode="auto">
                <a:xfrm>
                  <a:off x="3767376" y="2687190"/>
                  <a:ext cx="300453"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200"/>
                    </a:spcBef>
                  </a:pPr>
                  <a:endParaRPr lang="es-ES_tradnl" altLang="es-MX" sz="600" b="1" dirty="0" smtClean="0"/>
                </a:p>
                <a:p>
                  <a:pPr algn="r">
                    <a:spcBef>
                      <a:spcPts val="200"/>
                    </a:spcBef>
                  </a:pPr>
                  <a:endParaRPr lang="es-ES_tradnl" altLang="es-MX" sz="600" b="1" dirty="0" smtClean="0"/>
                </a:p>
                <a:p>
                  <a:pPr algn="r">
                    <a:spcBef>
                      <a:spcPts val="300"/>
                    </a:spcBef>
                  </a:pPr>
                  <a:r>
                    <a:rPr lang="es-ES_tradnl" altLang="es-MX" sz="600" b="1" dirty="0" smtClean="0"/>
                    <a:t>b</a:t>
                  </a:r>
                </a:p>
              </p:txBody>
            </p:sp>
            <p:cxnSp>
              <p:nvCxnSpPr>
                <p:cNvPr id="298" name="Conector recto 297"/>
                <p:cNvCxnSpPr/>
                <p:nvPr/>
              </p:nvCxnSpPr>
              <p:spPr bwMode="auto">
                <a:xfrm>
                  <a:off x="3856520" y="3092147"/>
                  <a:ext cx="144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nvGrpSpPr>
              <p:cNvPr id="291" name="Grupo 290"/>
              <p:cNvGrpSpPr/>
              <p:nvPr/>
            </p:nvGrpSpPr>
            <p:grpSpPr>
              <a:xfrm>
                <a:off x="3766813" y="5045280"/>
                <a:ext cx="300453" cy="404957"/>
                <a:chOff x="3767376" y="2687190"/>
                <a:chExt cx="300453" cy="404957"/>
              </a:xfrm>
            </p:grpSpPr>
            <p:sp>
              <p:nvSpPr>
                <p:cNvPr id="295" name="Text Box 368"/>
                <p:cNvSpPr txBox="1">
                  <a:spLocks noChangeArrowheads="1"/>
                </p:cNvSpPr>
                <p:nvPr/>
              </p:nvSpPr>
              <p:spPr bwMode="auto">
                <a:xfrm>
                  <a:off x="3767376" y="2687190"/>
                  <a:ext cx="300453"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200"/>
                    </a:spcBef>
                  </a:pPr>
                  <a:endParaRPr lang="es-ES_tradnl" altLang="es-MX" sz="600" b="1" dirty="0" smtClean="0"/>
                </a:p>
                <a:p>
                  <a:pPr algn="r">
                    <a:spcBef>
                      <a:spcPts val="200"/>
                    </a:spcBef>
                  </a:pPr>
                  <a:endParaRPr lang="es-ES_tradnl" altLang="es-MX" sz="600" b="1" dirty="0" smtClean="0"/>
                </a:p>
                <a:p>
                  <a:pPr algn="r">
                    <a:spcBef>
                      <a:spcPts val="300"/>
                    </a:spcBef>
                  </a:pPr>
                  <a:r>
                    <a:rPr lang="es-ES_tradnl" altLang="es-MX" sz="600" b="1" dirty="0" smtClean="0"/>
                    <a:t>b</a:t>
                  </a:r>
                </a:p>
              </p:txBody>
            </p:sp>
            <p:cxnSp>
              <p:nvCxnSpPr>
                <p:cNvPr id="296" name="Conector recto 295"/>
                <p:cNvCxnSpPr/>
                <p:nvPr/>
              </p:nvCxnSpPr>
              <p:spPr bwMode="auto">
                <a:xfrm>
                  <a:off x="3856520" y="3092147"/>
                  <a:ext cx="144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nvGrpSpPr>
              <p:cNvPr id="292" name="Grupo 291"/>
              <p:cNvGrpSpPr/>
              <p:nvPr/>
            </p:nvGrpSpPr>
            <p:grpSpPr>
              <a:xfrm>
                <a:off x="3766813" y="5829301"/>
                <a:ext cx="300453" cy="404957"/>
                <a:chOff x="3767376" y="2687190"/>
                <a:chExt cx="300453" cy="404957"/>
              </a:xfrm>
            </p:grpSpPr>
            <p:sp>
              <p:nvSpPr>
                <p:cNvPr id="293" name="Text Box 368"/>
                <p:cNvSpPr txBox="1">
                  <a:spLocks noChangeArrowheads="1"/>
                </p:cNvSpPr>
                <p:nvPr/>
              </p:nvSpPr>
              <p:spPr bwMode="auto">
                <a:xfrm>
                  <a:off x="3767376" y="2687190"/>
                  <a:ext cx="300453"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smtClean="0"/>
                    <a:t>a</a:t>
                  </a:r>
                </a:p>
                <a:p>
                  <a:pPr algn="r">
                    <a:spcBef>
                      <a:spcPts val="200"/>
                    </a:spcBef>
                  </a:pPr>
                  <a:endParaRPr lang="es-ES_tradnl" altLang="es-MX" sz="600" b="1" dirty="0" smtClean="0"/>
                </a:p>
                <a:p>
                  <a:pPr algn="r">
                    <a:spcBef>
                      <a:spcPts val="200"/>
                    </a:spcBef>
                  </a:pPr>
                  <a:endParaRPr lang="es-ES_tradnl" altLang="es-MX" sz="600" b="1" dirty="0" smtClean="0"/>
                </a:p>
                <a:p>
                  <a:pPr algn="r">
                    <a:spcBef>
                      <a:spcPts val="300"/>
                    </a:spcBef>
                  </a:pPr>
                  <a:r>
                    <a:rPr lang="es-ES_tradnl" altLang="es-MX" sz="600" b="1" dirty="0" smtClean="0"/>
                    <a:t>b</a:t>
                  </a:r>
                </a:p>
              </p:txBody>
            </p:sp>
            <p:cxnSp>
              <p:nvCxnSpPr>
                <p:cNvPr id="294" name="Conector recto 293"/>
                <p:cNvCxnSpPr/>
                <p:nvPr/>
              </p:nvCxnSpPr>
              <p:spPr bwMode="auto">
                <a:xfrm>
                  <a:off x="3856520" y="3092147"/>
                  <a:ext cx="144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sp>
          <p:nvSpPr>
            <p:cNvPr id="242" name="Line 60"/>
            <p:cNvSpPr>
              <a:spLocks noChangeShapeType="1"/>
            </p:cNvSpPr>
            <p:nvPr/>
          </p:nvSpPr>
          <p:spPr bwMode="auto">
            <a:xfrm>
              <a:off x="2989556"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43" name="Line 61"/>
            <p:cNvSpPr>
              <a:spLocks noChangeShapeType="1"/>
            </p:cNvSpPr>
            <p:nvPr/>
          </p:nvSpPr>
          <p:spPr bwMode="auto">
            <a:xfrm>
              <a:off x="3318211" y="1011331"/>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44" name="Rectángulo 243"/>
            <p:cNvSpPr/>
            <p:nvPr/>
          </p:nvSpPr>
          <p:spPr>
            <a:xfrm rot="16200000">
              <a:off x="2087920" y="1780429"/>
              <a:ext cx="1685077" cy="151002"/>
            </a:xfrm>
            <a:prstGeom prst="rect">
              <a:avLst/>
            </a:prstGeom>
          </p:spPr>
          <p:txBody>
            <a:bodyPr wrap="none">
              <a:spAutoFit/>
            </a:bodyPr>
            <a:lstStyle/>
            <a:p>
              <a:pPr defTabSz="720000">
                <a:spcBef>
                  <a:spcPts val="0"/>
                </a:spcBef>
                <a:spcAft>
                  <a:spcPts val="297"/>
                </a:spcAft>
              </a:pPr>
              <a:r>
                <a:rPr lang="es-ES_tradnl" altLang="es-MX" sz="450" b="1" dirty="0" smtClean="0"/>
                <a:t>SERVICIOS MÉDICOS Y MEDICAMENTOS GRATUITOS</a:t>
              </a:r>
              <a:endParaRPr lang="es-ES_tradnl" altLang="es-MX" sz="450" b="1" dirty="0"/>
            </a:p>
          </p:txBody>
        </p:sp>
        <p:sp>
          <p:nvSpPr>
            <p:cNvPr id="245" name="Text Box 376"/>
            <p:cNvSpPr txBox="1">
              <a:spLocks noChangeArrowheads="1"/>
            </p:cNvSpPr>
            <p:nvPr/>
          </p:nvSpPr>
          <p:spPr bwMode="auto">
            <a:xfrm>
              <a:off x="3218230" y="388864"/>
              <a:ext cx="629294"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smtClean="0"/>
                <a:t>CURP:</a:t>
              </a:r>
              <a:endParaRPr lang="es-ES_tradnl" altLang="es-MX" sz="700" b="1" dirty="0"/>
            </a:p>
          </p:txBody>
        </p:sp>
        <p:sp>
          <p:nvSpPr>
            <p:cNvPr id="246" name="Line 373"/>
            <p:cNvSpPr>
              <a:spLocks noChangeShapeType="1"/>
            </p:cNvSpPr>
            <p:nvPr/>
          </p:nvSpPr>
          <p:spPr bwMode="auto">
            <a:xfrm>
              <a:off x="3245243" y="424322"/>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47" name="Rectángulo 246"/>
            <p:cNvSpPr/>
            <p:nvPr/>
          </p:nvSpPr>
          <p:spPr>
            <a:xfrm rot="16200000">
              <a:off x="2757981" y="1937388"/>
              <a:ext cx="1342398" cy="179764"/>
            </a:xfrm>
            <a:prstGeom prst="rect">
              <a:avLst/>
            </a:prstGeom>
          </p:spPr>
          <p:txBody>
            <a:bodyPr wrap="square">
              <a:spAutoFit/>
            </a:bodyPr>
            <a:lstStyle/>
            <a:p>
              <a:pPr defTabSz="720000">
                <a:spcBef>
                  <a:spcPts val="0"/>
                </a:spcBef>
                <a:spcAft>
                  <a:spcPts val="297"/>
                </a:spcAft>
              </a:pPr>
              <a:r>
                <a:rPr lang="es-ES_tradnl" altLang="es-MX" sz="650" b="1" dirty="0" smtClean="0"/>
                <a:t>PRESIÓN ARTERIAL</a:t>
              </a:r>
              <a:endParaRPr lang="es-ES_tradnl" altLang="es-MX" sz="650" b="1" dirty="0"/>
            </a:p>
          </p:txBody>
        </p:sp>
        <p:sp>
          <p:nvSpPr>
            <p:cNvPr id="248" name="CuadroTexto 247"/>
            <p:cNvSpPr txBox="1"/>
            <p:nvPr/>
          </p:nvSpPr>
          <p:spPr>
            <a:xfrm>
              <a:off x="4122270" y="2590644"/>
              <a:ext cx="108140" cy="184666"/>
            </a:xfrm>
            <a:prstGeom prst="rect">
              <a:avLst/>
            </a:prstGeom>
            <a:noFill/>
          </p:spPr>
          <p:txBody>
            <a:bodyPr wrap="square" rtlCol="0">
              <a:spAutoFit/>
            </a:bodyPr>
            <a:lstStyle/>
            <a:p>
              <a:r>
                <a:rPr lang="es-MX" sz="600" b="1" dirty="0" smtClean="0"/>
                <a:t>4</a:t>
              </a:r>
              <a:endParaRPr lang="es-MX" b="1" dirty="0"/>
            </a:p>
          </p:txBody>
        </p:sp>
        <p:sp>
          <p:nvSpPr>
            <p:cNvPr id="249" name="Rectángulo 248"/>
            <p:cNvSpPr/>
            <p:nvPr/>
          </p:nvSpPr>
          <p:spPr>
            <a:xfrm rot="16200000">
              <a:off x="3367104" y="2131754"/>
              <a:ext cx="953665" cy="179764"/>
            </a:xfrm>
            <a:prstGeom prst="rect">
              <a:avLst/>
            </a:prstGeom>
          </p:spPr>
          <p:txBody>
            <a:bodyPr wrap="square">
              <a:spAutoFit/>
            </a:bodyPr>
            <a:lstStyle/>
            <a:p>
              <a:pPr defTabSz="720000">
                <a:spcBef>
                  <a:spcPts val="0"/>
                </a:spcBef>
                <a:spcAft>
                  <a:spcPts val="297"/>
                </a:spcAft>
              </a:pPr>
              <a:r>
                <a:rPr lang="es-ES_tradnl" altLang="es-MX" sz="650" b="1" dirty="0" smtClean="0"/>
                <a:t>TEMPERATURA</a:t>
              </a:r>
              <a:endParaRPr lang="es-ES_tradnl" altLang="es-MX" sz="650" b="1" dirty="0"/>
            </a:p>
          </p:txBody>
        </p:sp>
        <p:sp>
          <p:nvSpPr>
            <p:cNvPr id="250" name="Rectángulo 249"/>
            <p:cNvSpPr/>
            <p:nvPr/>
          </p:nvSpPr>
          <p:spPr>
            <a:xfrm rot="16200000">
              <a:off x="2825600" y="1728129"/>
              <a:ext cx="1667437" cy="273242"/>
            </a:xfrm>
            <a:prstGeom prst="rect">
              <a:avLst/>
            </a:prstGeom>
          </p:spPr>
          <p:txBody>
            <a:bodyPr wrap="square">
              <a:spAutoFit/>
            </a:bodyPr>
            <a:lstStyle/>
            <a:p>
              <a:pPr defTabSz="720000">
                <a:spcBef>
                  <a:spcPts val="0"/>
                </a:spcBef>
                <a:spcAft>
                  <a:spcPts val="297"/>
                </a:spcAft>
              </a:pPr>
              <a:r>
                <a:rPr lang="es-ES_tradnl" altLang="es-MX" sz="650" b="1" dirty="0" smtClean="0"/>
                <a:t>FRECUENCIA CARDIACA Y RESPIRATORIA</a:t>
              </a:r>
              <a:endParaRPr lang="es-ES_tradnl" altLang="es-MX" sz="650" b="1" dirty="0"/>
            </a:p>
          </p:txBody>
        </p:sp>
        <p:sp>
          <p:nvSpPr>
            <p:cNvPr id="251" name="Line 60"/>
            <p:cNvSpPr>
              <a:spLocks noChangeShapeType="1"/>
            </p:cNvSpPr>
            <p:nvPr/>
          </p:nvSpPr>
          <p:spPr bwMode="auto">
            <a:xfrm>
              <a:off x="4025975" y="1020293"/>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52" name="Rectángulo 251"/>
            <p:cNvSpPr/>
            <p:nvPr/>
          </p:nvSpPr>
          <p:spPr>
            <a:xfrm rot="16200000">
              <a:off x="3426913" y="1953600"/>
              <a:ext cx="1309974" cy="179764"/>
            </a:xfrm>
            <a:prstGeom prst="rect">
              <a:avLst/>
            </a:prstGeom>
          </p:spPr>
          <p:txBody>
            <a:bodyPr wrap="none">
              <a:spAutoFit/>
            </a:bodyPr>
            <a:lstStyle/>
            <a:p>
              <a:pPr defTabSz="720000">
                <a:spcBef>
                  <a:spcPts val="0"/>
                </a:spcBef>
                <a:spcAft>
                  <a:spcPts val="297"/>
                </a:spcAft>
              </a:pPr>
              <a:r>
                <a:rPr lang="es-ES_tradnl" altLang="es-MX" sz="650" b="1" dirty="0" smtClean="0"/>
                <a:t>GLUCOSA Y AYUNO (SI/NO)</a:t>
              </a:r>
              <a:endParaRPr lang="es-ES_tradnl" altLang="es-MX" sz="650" b="1" dirty="0"/>
            </a:p>
          </p:txBody>
        </p:sp>
        <p:sp>
          <p:nvSpPr>
            <p:cNvPr id="253" name="Text Box 368"/>
            <p:cNvSpPr txBox="1">
              <a:spLocks noChangeArrowheads="1"/>
            </p:cNvSpPr>
            <p:nvPr/>
          </p:nvSpPr>
          <p:spPr bwMode="auto">
            <a:xfrm>
              <a:off x="2926640" y="2697063"/>
              <a:ext cx="349344"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smtClean="0"/>
                <a:t>Peso</a:t>
              </a:r>
            </a:p>
            <a:p>
              <a:pPr algn="r">
                <a:spcBef>
                  <a:spcPts val="800"/>
                </a:spcBef>
              </a:pPr>
              <a:endParaRPr lang="es-ES_tradnl" altLang="es-MX" sz="500" b="1" dirty="0" smtClean="0"/>
            </a:p>
            <a:p>
              <a:pPr algn="r">
                <a:spcBef>
                  <a:spcPts val="800"/>
                </a:spcBef>
              </a:pPr>
              <a:r>
                <a:rPr lang="es-ES_tradnl" altLang="es-MX" sz="500" b="1" dirty="0" smtClean="0"/>
                <a:t>Talla</a:t>
              </a:r>
              <a:endParaRPr lang="es-ES_tradnl" altLang="es-MX" sz="500" b="1" dirty="0"/>
            </a:p>
          </p:txBody>
        </p:sp>
        <p:cxnSp>
          <p:nvCxnSpPr>
            <p:cNvPr id="254" name="Conector recto 253"/>
            <p:cNvCxnSpPr/>
            <p:nvPr/>
          </p:nvCxnSpPr>
          <p:spPr bwMode="auto">
            <a:xfrm>
              <a:off x="2992706" y="3092147"/>
              <a:ext cx="211949"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255" name="Text Box 368"/>
            <p:cNvSpPr txBox="1">
              <a:spLocks noChangeArrowheads="1"/>
            </p:cNvSpPr>
            <p:nvPr/>
          </p:nvSpPr>
          <p:spPr bwMode="auto">
            <a:xfrm>
              <a:off x="2926640" y="3489213"/>
              <a:ext cx="349344"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smtClean="0"/>
                <a:t>Peso</a:t>
              </a:r>
            </a:p>
            <a:p>
              <a:pPr algn="r">
                <a:spcBef>
                  <a:spcPts val="800"/>
                </a:spcBef>
              </a:pPr>
              <a:endParaRPr lang="es-ES_tradnl" altLang="es-MX" sz="500" b="1" dirty="0" smtClean="0"/>
            </a:p>
            <a:p>
              <a:pPr algn="r">
                <a:spcBef>
                  <a:spcPts val="800"/>
                </a:spcBef>
              </a:pPr>
              <a:r>
                <a:rPr lang="es-ES_tradnl" altLang="es-MX" sz="500" b="1" dirty="0" smtClean="0"/>
                <a:t>Talla</a:t>
              </a:r>
              <a:endParaRPr lang="es-ES_tradnl" altLang="es-MX" sz="500" b="1" dirty="0"/>
            </a:p>
          </p:txBody>
        </p:sp>
        <p:sp>
          <p:nvSpPr>
            <p:cNvPr id="256" name="Text Box 368"/>
            <p:cNvSpPr txBox="1">
              <a:spLocks noChangeArrowheads="1"/>
            </p:cNvSpPr>
            <p:nvPr/>
          </p:nvSpPr>
          <p:spPr bwMode="auto">
            <a:xfrm>
              <a:off x="2926640" y="4275221"/>
              <a:ext cx="349344"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smtClean="0"/>
                <a:t>Peso</a:t>
              </a:r>
            </a:p>
            <a:p>
              <a:pPr algn="r">
                <a:spcBef>
                  <a:spcPts val="800"/>
                </a:spcBef>
              </a:pPr>
              <a:endParaRPr lang="es-ES_tradnl" altLang="es-MX" sz="500" b="1" dirty="0" smtClean="0"/>
            </a:p>
            <a:p>
              <a:pPr algn="r">
                <a:spcBef>
                  <a:spcPts val="800"/>
                </a:spcBef>
              </a:pPr>
              <a:r>
                <a:rPr lang="es-ES_tradnl" altLang="es-MX" sz="500" b="1" dirty="0" smtClean="0"/>
                <a:t>Talla</a:t>
              </a:r>
              <a:endParaRPr lang="es-ES_tradnl" altLang="es-MX" sz="500" b="1" dirty="0"/>
            </a:p>
          </p:txBody>
        </p:sp>
        <p:sp>
          <p:nvSpPr>
            <p:cNvPr id="257" name="Text Box 368"/>
            <p:cNvSpPr txBox="1">
              <a:spLocks noChangeArrowheads="1"/>
            </p:cNvSpPr>
            <p:nvPr/>
          </p:nvSpPr>
          <p:spPr bwMode="auto">
            <a:xfrm>
              <a:off x="2926640" y="5061230"/>
              <a:ext cx="349344"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smtClean="0"/>
                <a:t>Peso</a:t>
              </a:r>
            </a:p>
            <a:p>
              <a:pPr algn="r">
                <a:spcBef>
                  <a:spcPts val="800"/>
                </a:spcBef>
              </a:pPr>
              <a:endParaRPr lang="es-ES_tradnl" altLang="es-MX" sz="500" b="1" dirty="0" smtClean="0"/>
            </a:p>
            <a:p>
              <a:pPr algn="r">
                <a:spcBef>
                  <a:spcPts val="800"/>
                </a:spcBef>
              </a:pPr>
              <a:r>
                <a:rPr lang="es-ES_tradnl" altLang="es-MX" sz="500" b="1" dirty="0" smtClean="0"/>
                <a:t>Talla</a:t>
              </a:r>
              <a:endParaRPr lang="es-ES_tradnl" altLang="es-MX" sz="500" b="1" dirty="0"/>
            </a:p>
          </p:txBody>
        </p:sp>
        <p:sp>
          <p:nvSpPr>
            <p:cNvPr id="258" name="Text Box 368"/>
            <p:cNvSpPr txBox="1">
              <a:spLocks noChangeArrowheads="1"/>
            </p:cNvSpPr>
            <p:nvPr/>
          </p:nvSpPr>
          <p:spPr bwMode="auto">
            <a:xfrm>
              <a:off x="2926640" y="5841098"/>
              <a:ext cx="349344"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smtClean="0"/>
                <a:t>Peso</a:t>
              </a:r>
            </a:p>
            <a:p>
              <a:pPr algn="r">
                <a:spcBef>
                  <a:spcPts val="800"/>
                </a:spcBef>
              </a:pPr>
              <a:endParaRPr lang="es-ES_tradnl" altLang="es-MX" sz="500" b="1" dirty="0" smtClean="0"/>
            </a:p>
            <a:p>
              <a:pPr algn="r">
                <a:spcBef>
                  <a:spcPts val="800"/>
                </a:spcBef>
              </a:pPr>
              <a:r>
                <a:rPr lang="es-ES_tradnl" altLang="es-MX" sz="500" b="1" dirty="0" smtClean="0"/>
                <a:t>Talla</a:t>
              </a:r>
              <a:endParaRPr lang="es-ES_tradnl" altLang="es-MX" sz="500" b="1" dirty="0"/>
            </a:p>
          </p:txBody>
        </p:sp>
        <p:sp>
          <p:nvSpPr>
            <p:cNvPr id="259" name="Rectángulo 258"/>
            <p:cNvSpPr/>
            <p:nvPr/>
          </p:nvSpPr>
          <p:spPr>
            <a:xfrm rot="16200000">
              <a:off x="2268479" y="1780647"/>
              <a:ext cx="1625380" cy="210265"/>
            </a:xfrm>
            <a:prstGeom prst="rect">
              <a:avLst/>
            </a:prstGeom>
          </p:spPr>
          <p:txBody>
            <a:bodyPr wrap="square">
              <a:spAutoFit/>
            </a:bodyPr>
            <a:lstStyle/>
            <a:p>
              <a:pPr>
                <a:lnSpc>
                  <a:spcPts val="530"/>
                </a:lnSpc>
                <a:spcBef>
                  <a:spcPts val="0"/>
                </a:spcBef>
              </a:pPr>
              <a:endParaRPr lang="es-ES_tradnl" altLang="es-MX" sz="800" b="1" dirty="0"/>
            </a:p>
            <a:p>
              <a:pPr>
                <a:lnSpc>
                  <a:spcPts val="530"/>
                </a:lnSpc>
                <a:spcBef>
                  <a:spcPts val="0"/>
                </a:spcBef>
              </a:pPr>
              <a:r>
                <a:rPr lang="es-ES_tradnl" altLang="es-MX" sz="700" b="1" dirty="0"/>
                <a:t>MEDICIONES:  PESO / TALLA</a:t>
              </a:r>
            </a:p>
          </p:txBody>
        </p:sp>
        <p:cxnSp>
          <p:nvCxnSpPr>
            <p:cNvPr id="260" name="Conector recto 259"/>
            <p:cNvCxnSpPr/>
            <p:nvPr/>
          </p:nvCxnSpPr>
          <p:spPr bwMode="auto">
            <a:xfrm>
              <a:off x="2992701" y="3877964"/>
              <a:ext cx="211949"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61" name="Conector recto 260"/>
            <p:cNvCxnSpPr/>
            <p:nvPr/>
          </p:nvCxnSpPr>
          <p:spPr bwMode="auto">
            <a:xfrm>
              <a:off x="2992107" y="4665033"/>
              <a:ext cx="211949"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62" name="Conector recto 261"/>
            <p:cNvCxnSpPr/>
            <p:nvPr/>
          </p:nvCxnSpPr>
          <p:spPr bwMode="auto">
            <a:xfrm>
              <a:off x="2992102" y="5450850"/>
              <a:ext cx="211949"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63" name="Conector recto 262"/>
            <p:cNvCxnSpPr/>
            <p:nvPr/>
          </p:nvCxnSpPr>
          <p:spPr bwMode="auto">
            <a:xfrm>
              <a:off x="2992522" y="6234535"/>
              <a:ext cx="211949"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nvGrpSpPr>
            <p:cNvPr id="264" name="Grupo 263"/>
            <p:cNvGrpSpPr/>
            <p:nvPr/>
          </p:nvGrpSpPr>
          <p:grpSpPr>
            <a:xfrm>
              <a:off x="3324317" y="1012356"/>
              <a:ext cx="461768" cy="5634393"/>
              <a:chOff x="2960821" y="1012356"/>
              <a:chExt cx="494125" cy="5634393"/>
            </a:xfrm>
          </p:grpSpPr>
          <p:cxnSp>
            <p:nvCxnSpPr>
              <p:cNvPr id="277" name="Conector recto 276"/>
              <p:cNvCxnSpPr/>
              <p:nvPr/>
            </p:nvCxnSpPr>
            <p:spPr bwMode="auto">
              <a:xfrm>
                <a:off x="3192274" y="4665033"/>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278" name="Line 46"/>
              <p:cNvSpPr>
                <a:spLocks noChangeShapeType="1"/>
              </p:cNvSpPr>
              <p:nvPr/>
            </p:nvSpPr>
            <p:spPr bwMode="auto">
              <a:xfrm>
                <a:off x="3454946"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cxnSp>
            <p:nvCxnSpPr>
              <p:cNvPr id="279" name="Conector recto 278"/>
              <p:cNvCxnSpPr/>
              <p:nvPr/>
            </p:nvCxnSpPr>
            <p:spPr bwMode="auto">
              <a:xfrm>
                <a:off x="3192915" y="3092147"/>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80" name="Conector recto 279"/>
              <p:cNvCxnSpPr/>
              <p:nvPr/>
            </p:nvCxnSpPr>
            <p:spPr bwMode="auto">
              <a:xfrm>
                <a:off x="2961467" y="3053194"/>
                <a:ext cx="216000" cy="10800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1" name="Conector recto 280"/>
              <p:cNvCxnSpPr/>
              <p:nvPr/>
            </p:nvCxnSpPr>
            <p:spPr bwMode="auto">
              <a:xfrm>
                <a:off x="3192910" y="3877964"/>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82" name="Conector recto 281"/>
              <p:cNvCxnSpPr/>
              <p:nvPr/>
            </p:nvCxnSpPr>
            <p:spPr bwMode="auto">
              <a:xfrm>
                <a:off x="2961462" y="3839011"/>
                <a:ext cx="216000" cy="10800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3" name="Conector recto 282"/>
              <p:cNvCxnSpPr/>
              <p:nvPr/>
            </p:nvCxnSpPr>
            <p:spPr bwMode="auto">
              <a:xfrm>
                <a:off x="2960826" y="4626080"/>
                <a:ext cx="216000" cy="10800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4" name="Conector recto 283"/>
              <p:cNvCxnSpPr/>
              <p:nvPr/>
            </p:nvCxnSpPr>
            <p:spPr bwMode="auto">
              <a:xfrm>
                <a:off x="3192269" y="5450850"/>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85" name="Conector recto 284"/>
              <p:cNvCxnSpPr/>
              <p:nvPr/>
            </p:nvCxnSpPr>
            <p:spPr bwMode="auto">
              <a:xfrm>
                <a:off x="2960821" y="5411897"/>
                <a:ext cx="216000" cy="108000"/>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6" name="Conector recto 285"/>
              <p:cNvCxnSpPr/>
              <p:nvPr/>
            </p:nvCxnSpPr>
            <p:spPr bwMode="auto">
              <a:xfrm>
                <a:off x="3192719" y="6234535"/>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87" name="Conector recto 286"/>
              <p:cNvCxnSpPr/>
              <p:nvPr/>
            </p:nvCxnSpPr>
            <p:spPr bwMode="auto">
              <a:xfrm>
                <a:off x="2961271" y="6195582"/>
                <a:ext cx="216000" cy="108000"/>
              </a:xfrm>
              <a:prstGeom prst="line">
                <a:avLst/>
              </a:prstGeom>
              <a:solidFill>
                <a:schemeClr val="accent1"/>
              </a:solidFill>
              <a:ln w="9525" cap="flat" cmpd="sng" algn="ctr">
                <a:solidFill>
                  <a:schemeClr val="bg2"/>
                </a:solidFill>
                <a:prstDash val="solid"/>
                <a:round/>
                <a:headEnd type="none" w="med" len="med"/>
                <a:tailEnd type="none" w="med" len="med"/>
              </a:ln>
              <a:effectLst/>
            </p:spPr>
          </p:cxnSp>
        </p:grpSp>
        <p:sp>
          <p:nvSpPr>
            <p:cNvPr id="265" name="Line 46"/>
            <p:cNvSpPr>
              <a:spLocks noChangeShapeType="1"/>
            </p:cNvSpPr>
            <p:nvPr/>
          </p:nvSpPr>
          <p:spPr bwMode="auto">
            <a:xfrm>
              <a:off x="4132055" y="1015530"/>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66" name="Rectángulo 265"/>
            <p:cNvSpPr/>
            <p:nvPr/>
          </p:nvSpPr>
          <p:spPr>
            <a:xfrm rot="16200000">
              <a:off x="3640819" y="2051383"/>
              <a:ext cx="1114408" cy="179764"/>
            </a:xfrm>
            <a:prstGeom prst="rect">
              <a:avLst/>
            </a:prstGeom>
          </p:spPr>
          <p:txBody>
            <a:bodyPr wrap="none">
              <a:spAutoFit/>
            </a:bodyPr>
            <a:lstStyle/>
            <a:p>
              <a:pPr defTabSz="720000">
                <a:spcBef>
                  <a:spcPts val="0"/>
                </a:spcBef>
                <a:spcAft>
                  <a:spcPts val="372"/>
                </a:spcAft>
              </a:pPr>
              <a:r>
                <a:rPr lang="es-MX" altLang="es-MX" sz="650" b="1" dirty="0" smtClean="0"/>
                <a:t>No. TIRAS UTILIZADAS</a:t>
              </a:r>
              <a:endParaRPr lang="es-MX" altLang="es-MX" sz="650" b="1" dirty="0"/>
            </a:p>
          </p:txBody>
        </p:sp>
        <p:sp>
          <p:nvSpPr>
            <p:cNvPr id="267" name="Rectángulo 266"/>
            <p:cNvSpPr/>
            <p:nvPr/>
          </p:nvSpPr>
          <p:spPr>
            <a:xfrm rot="16200000">
              <a:off x="3261086" y="1912299"/>
              <a:ext cx="1407816" cy="179764"/>
            </a:xfrm>
            <a:prstGeom prst="rect">
              <a:avLst/>
            </a:prstGeom>
          </p:spPr>
          <p:txBody>
            <a:bodyPr wrap="square">
              <a:spAutoFit/>
            </a:bodyPr>
            <a:lstStyle/>
            <a:p>
              <a:pPr defTabSz="720000">
                <a:spcBef>
                  <a:spcPts val="0"/>
                </a:spcBef>
                <a:spcAft>
                  <a:spcPts val="297"/>
                </a:spcAft>
              </a:pPr>
              <a:r>
                <a:rPr lang="es-ES_tradnl" altLang="es-MX" sz="650" b="1" dirty="0" smtClean="0">
                  <a:solidFill>
                    <a:srgbClr val="FF0000"/>
                  </a:solidFill>
                </a:rPr>
                <a:t>SATURACIÓN DE OXÍGENO </a:t>
              </a:r>
              <a:endParaRPr lang="es-ES_tradnl" altLang="es-MX" sz="650" b="1" dirty="0">
                <a:solidFill>
                  <a:srgbClr val="FF0000"/>
                </a:solidFill>
              </a:endParaRPr>
            </a:p>
          </p:txBody>
        </p:sp>
        <p:sp>
          <p:nvSpPr>
            <p:cNvPr id="268" name="Line 60"/>
            <p:cNvSpPr>
              <a:spLocks noChangeShapeType="1"/>
            </p:cNvSpPr>
            <p:nvPr/>
          </p:nvSpPr>
          <p:spPr bwMode="auto">
            <a:xfrm>
              <a:off x="3912038" y="1012673"/>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69" name="Rectángulo 268"/>
            <p:cNvSpPr/>
            <p:nvPr/>
          </p:nvSpPr>
          <p:spPr>
            <a:xfrm rot="16200000">
              <a:off x="2583427" y="1936714"/>
              <a:ext cx="1377300" cy="146208"/>
            </a:xfrm>
            <a:prstGeom prst="rect">
              <a:avLst/>
            </a:prstGeom>
          </p:spPr>
          <p:txBody>
            <a:bodyPr wrap="none">
              <a:spAutoFit/>
            </a:bodyPr>
            <a:lstStyle/>
            <a:p>
              <a:pPr>
                <a:lnSpc>
                  <a:spcPts val="530"/>
                </a:lnSpc>
                <a:spcBef>
                  <a:spcPts val="0"/>
                </a:spcBef>
              </a:pPr>
              <a:r>
                <a:rPr lang="es-ES_tradnl" altLang="es-MX" sz="600" b="1" dirty="0" smtClean="0">
                  <a:solidFill>
                    <a:srgbClr val="FF0000"/>
                  </a:solidFill>
                </a:rPr>
                <a:t>CIRCUNFERENCIA DE CINTURA</a:t>
              </a:r>
              <a:endParaRPr lang="es-ES_tradnl" altLang="es-MX" sz="600" b="1" dirty="0">
                <a:solidFill>
                  <a:srgbClr val="FF0000"/>
                </a:solidFill>
              </a:endParaRPr>
            </a:p>
          </p:txBody>
        </p:sp>
        <p:sp>
          <p:nvSpPr>
            <p:cNvPr id="270" name="Line 60"/>
            <p:cNvSpPr>
              <a:spLocks noChangeShapeType="1"/>
            </p:cNvSpPr>
            <p:nvPr/>
          </p:nvSpPr>
          <p:spPr bwMode="auto">
            <a:xfrm>
              <a:off x="2651816" y="101710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71" name="Rectángulo 270"/>
            <p:cNvSpPr/>
            <p:nvPr/>
          </p:nvSpPr>
          <p:spPr>
            <a:xfrm rot="16200000">
              <a:off x="2167299" y="2165112"/>
              <a:ext cx="872355" cy="192360"/>
            </a:xfrm>
            <a:prstGeom prst="rect">
              <a:avLst/>
            </a:prstGeom>
          </p:spPr>
          <p:txBody>
            <a:bodyPr wrap="none">
              <a:spAutoFit/>
            </a:bodyPr>
            <a:lstStyle/>
            <a:p>
              <a:pPr defTabSz="720000">
                <a:spcBef>
                  <a:spcPts val="0"/>
                </a:spcBef>
                <a:spcAft>
                  <a:spcPts val="297"/>
                </a:spcAft>
              </a:pPr>
              <a:r>
                <a:rPr lang="es-ES_tradnl" altLang="es-MX" sz="650" b="1" dirty="0" smtClean="0">
                  <a:solidFill>
                    <a:srgbClr val="FF0000"/>
                  </a:solidFill>
                </a:rPr>
                <a:t>AFROMEXICANO</a:t>
              </a:r>
              <a:endParaRPr lang="es-ES_tradnl" altLang="es-MX" sz="650" b="1" dirty="0">
                <a:solidFill>
                  <a:srgbClr val="FF0000"/>
                </a:solidFill>
              </a:endParaRPr>
            </a:p>
          </p:txBody>
        </p:sp>
        <p:sp>
          <p:nvSpPr>
            <p:cNvPr id="272" name="Line 339"/>
            <p:cNvSpPr>
              <a:spLocks noChangeShapeType="1"/>
            </p:cNvSpPr>
            <p:nvPr/>
          </p:nvSpPr>
          <p:spPr bwMode="auto">
            <a:xfrm>
              <a:off x="4650654"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73" name="Line 60"/>
            <p:cNvSpPr>
              <a:spLocks noChangeShapeType="1"/>
            </p:cNvSpPr>
            <p:nvPr/>
          </p:nvSpPr>
          <p:spPr bwMode="auto">
            <a:xfrm>
              <a:off x="4258972" y="1014404"/>
              <a:ext cx="0" cy="5630400"/>
            </a:xfrm>
            <a:prstGeom prst="line">
              <a:avLst/>
            </a:prstGeom>
            <a:noFill/>
            <a:ln w="15875" cmpd="sng">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74" name="Rectángulo 273"/>
            <p:cNvSpPr/>
            <p:nvPr/>
          </p:nvSpPr>
          <p:spPr>
            <a:xfrm rot="16200000">
              <a:off x="3605780" y="1806878"/>
              <a:ext cx="1598515" cy="184666"/>
            </a:xfrm>
            <a:prstGeom prst="rect">
              <a:avLst/>
            </a:prstGeom>
          </p:spPr>
          <p:txBody>
            <a:bodyPr wrap="none">
              <a:spAutoFit/>
            </a:bodyPr>
            <a:lstStyle/>
            <a:p>
              <a:pPr defTabSz="720000">
                <a:spcBef>
                  <a:spcPts val="0"/>
                </a:spcBef>
                <a:spcAft>
                  <a:spcPts val="372"/>
                </a:spcAft>
              </a:pPr>
              <a:r>
                <a:rPr lang="es-MX" altLang="es-MX" sz="600" b="1" dirty="0" smtClean="0"/>
                <a:t>PRIMERA VEZ EN LA UNEME O SAIH</a:t>
              </a:r>
              <a:endParaRPr lang="es-MX" altLang="es-MX" sz="600" b="1" dirty="0"/>
            </a:p>
          </p:txBody>
        </p:sp>
        <p:sp>
          <p:nvSpPr>
            <p:cNvPr id="275" name="Line 60"/>
            <p:cNvSpPr>
              <a:spLocks noChangeShapeType="1"/>
            </p:cNvSpPr>
            <p:nvPr/>
          </p:nvSpPr>
          <p:spPr bwMode="auto">
            <a:xfrm>
              <a:off x="4452327" y="1014404"/>
              <a:ext cx="0" cy="5630400"/>
            </a:xfrm>
            <a:prstGeom prst="line">
              <a:avLst/>
            </a:prstGeom>
            <a:noFill/>
            <a:ln w="12700" cmpd="sng">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76" name="Line 46"/>
            <p:cNvSpPr>
              <a:spLocks noChangeShapeType="1"/>
            </p:cNvSpPr>
            <p:nvPr/>
          </p:nvSpPr>
          <p:spPr bwMode="auto">
            <a:xfrm>
              <a:off x="3203753" y="1012356"/>
              <a:ext cx="0" cy="563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grpSp>
      <p:sp>
        <p:nvSpPr>
          <p:cNvPr id="360" name="Line 21"/>
          <p:cNvSpPr>
            <a:spLocks noChangeShapeType="1"/>
          </p:cNvSpPr>
          <p:nvPr/>
        </p:nvSpPr>
        <p:spPr bwMode="auto">
          <a:xfrm flipH="1">
            <a:off x="251368" y="748444"/>
            <a:ext cx="11601658"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362" name="Rectangle 36"/>
          <p:cNvSpPr>
            <a:spLocks noChangeArrowheads="1"/>
          </p:cNvSpPr>
          <p:nvPr userDrawn="1"/>
        </p:nvSpPr>
        <p:spPr bwMode="auto">
          <a:xfrm>
            <a:off x="1420386" y="466605"/>
            <a:ext cx="9513909" cy="288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5" tIns="48417" rIns="96835" bIns="48417" anchor="ctr"/>
          <a:lstStyle>
            <a:lvl1pPr defTabSz="968375">
              <a:defRPr sz="1000">
                <a:solidFill>
                  <a:schemeClr val="tx1"/>
                </a:solidFill>
                <a:latin typeface="Arial" panose="020B0604020202020204" pitchFamily="34" charset="0"/>
              </a:defRPr>
            </a:lvl1pPr>
            <a:lvl2pPr marL="742950" indent="-285750" defTabSz="968375">
              <a:defRPr sz="1000">
                <a:solidFill>
                  <a:schemeClr val="tx1"/>
                </a:solidFill>
                <a:latin typeface="Arial" panose="020B0604020202020204" pitchFamily="34" charset="0"/>
              </a:defRPr>
            </a:lvl2pPr>
            <a:lvl3pPr marL="1143000" indent="-228600" defTabSz="968375">
              <a:defRPr sz="1000">
                <a:solidFill>
                  <a:schemeClr val="tx1"/>
                </a:solidFill>
                <a:latin typeface="Arial" panose="020B0604020202020204" pitchFamily="34" charset="0"/>
              </a:defRPr>
            </a:lvl3pPr>
            <a:lvl4pPr marL="1600200" indent="-228600" defTabSz="968375">
              <a:defRPr sz="1000">
                <a:solidFill>
                  <a:schemeClr val="tx1"/>
                </a:solidFill>
                <a:latin typeface="Arial" panose="020B0604020202020204" pitchFamily="34" charset="0"/>
              </a:defRPr>
            </a:lvl4pPr>
            <a:lvl5pPr marL="2057400" indent="-228600" defTabSz="968375">
              <a:defRPr sz="1000">
                <a:solidFill>
                  <a:schemeClr val="tx1"/>
                </a:solidFill>
                <a:latin typeface="Arial" panose="020B0604020202020204" pitchFamily="34" charset="0"/>
              </a:defRPr>
            </a:lvl5pPr>
            <a:lvl6pPr marL="2514600" indent="-228600" defTabSz="96837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6837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6837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68375" eaLnBrk="0" fontAlgn="base" hangingPunct="0">
              <a:spcBef>
                <a:spcPct val="0"/>
              </a:spcBef>
              <a:spcAft>
                <a:spcPct val="0"/>
              </a:spcAft>
              <a:defRPr sz="1000">
                <a:solidFill>
                  <a:schemeClr val="tx1"/>
                </a:solidFill>
                <a:latin typeface="Arial" panose="020B0604020202020204" pitchFamily="34" charset="0"/>
              </a:defRPr>
            </a:lvl9pPr>
          </a:lstStyle>
          <a:p>
            <a:pPr algn="ctr">
              <a:defRPr/>
            </a:pPr>
            <a:r>
              <a:rPr lang="en-US" altLang="es-MX" sz="1300" b="1" dirty="0" smtClean="0"/>
              <a:t>H  O  J  A     D  I  A  R  I  A     D  E     C  O</a:t>
            </a:r>
            <a:r>
              <a:rPr lang="en-US" altLang="es-MX" sz="1300" b="1" baseline="0" dirty="0" smtClean="0"/>
              <a:t>  N  S  U  L  T  A</a:t>
            </a:r>
            <a:r>
              <a:rPr lang="en-US" altLang="es-MX" sz="1300" b="1" dirty="0" smtClean="0"/>
              <a:t>      E  X  T  E  R  N  A</a:t>
            </a:r>
          </a:p>
        </p:txBody>
      </p:sp>
      <p:grpSp>
        <p:nvGrpSpPr>
          <p:cNvPr id="363" name="Group 44"/>
          <p:cNvGrpSpPr>
            <a:grpSpLocks/>
          </p:cNvGrpSpPr>
          <p:nvPr userDrawn="1"/>
        </p:nvGrpSpPr>
        <p:grpSpPr bwMode="auto">
          <a:xfrm>
            <a:off x="9731703" y="504032"/>
            <a:ext cx="1935136" cy="291192"/>
            <a:chOff x="3368" y="354"/>
            <a:chExt cx="1268" cy="323"/>
          </a:xfrm>
        </p:grpSpPr>
        <p:sp>
          <p:nvSpPr>
            <p:cNvPr id="366" name="Text Box 45"/>
            <p:cNvSpPr txBox="1">
              <a:spLocks noChangeArrowheads="1"/>
            </p:cNvSpPr>
            <p:nvPr userDrawn="1"/>
          </p:nvSpPr>
          <p:spPr bwMode="auto">
            <a:xfrm>
              <a:off x="3368" y="369"/>
              <a:ext cx="400"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548" tIns="51274" rIns="102548" bIns="51274">
              <a:spAutoFit/>
            </a:bodyPr>
            <a:lstStyle>
              <a:lvl1pPr defTabSz="968375">
                <a:defRPr sz="1000">
                  <a:solidFill>
                    <a:schemeClr val="tx1"/>
                  </a:solidFill>
                  <a:latin typeface="Arial" charset="0"/>
                </a:defRPr>
              </a:lvl1pPr>
              <a:lvl2pPr marL="742950" indent="-285750" defTabSz="968375">
                <a:defRPr sz="1000">
                  <a:solidFill>
                    <a:schemeClr val="tx1"/>
                  </a:solidFill>
                  <a:latin typeface="Arial" charset="0"/>
                </a:defRPr>
              </a:lvl2pPr>
              <a:lvl3pPr marL="1143000" indent="-228600" defTabSz="968375">
                <a:defRPr sz="1000">
                  <a:solidFill>
                    <a:schemeClr val="tx1"/>
                  </a:solidFill>
                  <a:latin typeface="Arial" charset="0"/>
                </a:defRPr>
              </a:lvl3pPr>
              <a:lvl4pPr marL="1600200" indent="-228600" defTabSz="968375">
                <a:defRPr sz="1000">
                  <a:solidFill>
                    <a:schemeClr val="tx1"/>
                  </a:solidFill>
                  <a:latin typeface="Arial" charset="0"/>
                </a:defRPr>
              </a:lvl4pPr>
              <a:lvl5pPr marL="2057400" indent="-228600" defTabSz="968375">
                <a:defRPr sz="1000">
                  <a:solidFill>
                    <a:schemeClr val="tx1"/>
                  </a:solidFill>
                  <a:latin typeface="Arial" charset="0"/>
                </a:defRPr>
              </a:lvl5pPr>
              <a:lvl6pPr marL="2514600" indent="-228600" defTabSz="968375" eaLnBrk="0" fontAlgn="base" hangingPunct="0">
                <a:spcBef>
                  <a:spcPct val="0"/>
                </a:spcBef>
                <a:spcAft>
                  <a:spcPct val="0"/>
                </a:spcAft>
                <a:defRPr sz="1000">
                  <a:solidFill>
                    <a:schemeClr val="tx1"/>
                  </a:solidFill>
                  <a:latin typeface="Arial" charset="0"/>
                </a:defRPr>
              </a:lvl6pPr>
              <a:lvl7pPr marL="2971800" indent="-228600" defTabSz="968375" eaLnBrk="0" fontAlgn="base" hangingPunct="0">
                <a:spcBef>
                  <a:spcPct val="0"/>
                </a:spcBef>
                <a:spcAft>
                  <a:spcPct val="0"/>
                </a:spcAft>
                <a:defRPr sz="1000">
                  <a:solidFill>
                    <a:schemeClr val="tx1"/>
                  </a:solidFill>
                  <a:latin typeface="Arial" charset="0"/>
                </a:defRPr>
              </a:lvl7pPr>
              <a:lvl8pPr marL="3429000" indent="-228600" defTabSz="968375" eaLnBrk="0" fontAlgn="base" hangingPunct="0">
                <a:spcBef>
                  <a:spcPct val="0"/>
                </a:spcBef>
                <a:spcAft>
                  <a:spcPct val="0"/>
                </a:spcAft>
                <a:defRPr sz="1000">
                  <a:solidFill>
                    <a:schemeClr val="tx1"/>
                  </a:solidFill>
                  <a:latin typeface="Arial" charset="0"/>
                </a:defRPr>
              </a:lvl8pPr>
              <a:lvl9pPr marL="3886200" indent="-228600" defTabSz="968375" eaLnBrk="0" fontAlgn="base" hangingPunct="0">
                <a:spcBef>
                  <a:spcPct val="0"/>
                </a:spcBef>
                <a:spcAft>
                  <a:spcPct val="0"/>
                </a:spcAft>
                <a:defRPr sz="1000">
                  <a:solidFill>
                    <a:schemeClr val="tx1"/>
                  </a:solidFill>
                  <a:latin typeface="Arial" charset="0"/>
                </a:defRPr>
              </a:lvl9pPr>
            </a:lstStyle>
            <a:p>
              <a:pPr>
                <a:spcBef>
                  <a:spcPct val="50000"/>
                </a:spcBef>
                <a:defRPr/>
              </a:pPr>
              <a:r>
                <a:rPr lang="es-ES_tradnl" sz="800" b="1" dirty="0" smtClean="0"/>
                <a:t>FECHA:</a:t>
              </a:r>
              <a:endParaRPr lang="es-ES_tradnl" sz="1100" b="1" dirty="0" smtClean="0"/>
            </a:p>
          </p:txBody>
        </p:sp>
        <p:sp>
          <p:nvSpPr>
            <p:cNvPr id="367" name="Text Box 46"/>
            <p:cNvSpPr txBox="1">
              <a:spLocks noChangeArrowheads="1"/>
            </p:cNvSpPr>
            <p:nvPr userDrawn="1"/>
          </p:nvSpPr>
          <p:spPr bwMode="auto">
            <a:xfrm>
              <a:off x="3706" y="487"/>
              <a:ext cx="9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548" tIns="51274" rIns="102548" bIns="51274">
              <a:spAutoFit/>
            </a:bodyPr>
            <a:lstStyle>
              <a:lvl1pPr defTabSz="968375">
                <a:defRPr sz="1000">
                  <a:solidFill>
                    <a:schemeClr val="tx1"/>
                  </a:solidFill>
                  <a:latin typeface="Arial" charset="0"/>
                </a:defRPr>
              </a:lvl1pPr>
              <a:lvl2pPr marL="742950" indent="-285750" defTabSz="968375">
                <a:defRPr sz="1000">
                  <a:solidFill>
                    <a:schemeClr val="tx1"/>
                  </a:solidFill>
                  <a:latin typeface="Arial" charset="0"/>
                </a:defRPr>
              </a:lvl2pPr>
              <a:lvl3pPr marL="1143000" indent="-228600" defTabSz="968375">
                <a:defRPr sz="1000">
                  <a:solidFill>
                    <a:schemeClr val="tx1"/>
                  </a:solidFill>
                  <a:latin typeface="Arial" charset="0"/>
                </a:defRPr>
              </a:lvl3pPr>
              <a:lvl4pPr marL="1600200" indent="-228600" defTabSz="968375">
                <a:defRPr sz="1000">
                  <a:solidFill>
                    <a:schemeClr val="tx1"/>
                  </a:solidFill>
                  <a:latin typeface="Arial" charset="0"/>
                </a:defRPr>
              </a:lvl4pPr>
              <a:lvl5pPr marL="2057400" indent="-228600" defTabSz="968375">
                <a:defRPr sz="1000">
                  <a:solidFill>
                    <a:schemeClr val="tx1"/>
                  </a:solidFill>
                  <a:latin typeface="Arial" charset="0"/>
                </a:defRPr>
              </a:lvl5pPr>
              <a:lvl6pPr marL="2514600" indent="-228600" defTabSz="968375" eaLnBrk="0" fontAlgn="base" hangingPunct="0">
                <a:spcBef>
                  <a:spcPct val="0"/>
                </a:spcBef>
                <a:spcAft>
                  <a:spcPct val="0"/>
                </a:spcAft>
                <a:defRPr sz="1000">
                  <a:solidFill>
                    <a:schemeClr val="tx1"/>
                  </a:solidFill>
                  <a:latin typeface="Arial" charset="0"/>
                </a:defRPr>
              </a:lvl6pPr>
              <a:lvl7pPr marL="2971800" indent="-228600" defTabSz="968375" eaLnBrk="0" fontAlgn="base" hangingPunct="0">
                <a:spcBef>
                  <a:spcPct val="0"/>
                </a:spcBef>
                <a:spcAft>
                  <a:spcPct val="0"/>
                </a:spcAft>
                <a:defRPr sz="1000">
                  <a:solidFill>
                    <a:schemeClr val="tx1"/>
                  </a:solidFill>
                  <a:latin typeface="Arial" charset="0"/>
                </a:defRPr>
              </a:lvl7pPr>
              <a:lvl8pPr marL="3429000" indent="-228600" defTabSz="968375" eaLnBrk="0" fontAlgn="base" hangingPunct="0">
                <a:spcBef>
                  <a:spcPct val="0"/>
                </a:spcBef>
                <a:spcAft>
                  <a:spcPct val="0"/>
                </a:spcAft>
                <a:defRPr sz="1000">
                  <a:solidFill>
                    <a:schemeClr val="tx1"/>
                  </a:solidFill>
                  <a:latin typeface="Arial" charset="0"/>
                </a:defRPr>
              </a:lvl8pPr>
              <a:lvl9pPr marL="3886200" indent="-228600" defTabSz="968375" eaLnBrk="0" fontAlgn="base" hangingPunct="0">
                <a:spcBef>
                  <a:spcPct val="0"/>
                </a:spcBef>
                <a:spcAft>
                  <a:spcPct val="0"/>
                </a:spcAft>
                <a:defRPr sz="1000">
                  <a:solidFill>
                    <a:schemeClr val="tx1"/>
                  </a:solidFill>
                  <a:latin typeface="Arial" charset="0"/>
                </a:defRPr>
              </a:lvl9pPr>
            </a:lstStyle>
            <a:p>
              <a:pPr>
                <a:defRPr/>
              </a:pPr>
              <a:r>
                <a:rPr lang="es-ES_tradnl" sz="600" b="1" dirty="0" smtClean="0"/>
                <a:t>     DÍA                 MES              AÑO</a:t>
              </a:r>
              <a:endParaRPr lang="es-ES_tradnl" sz="600" dirty="0" smtClean="0">
                <a:latin typeface="Times New Roman" pitchFamily="18" charset="0"/>
              </a:endParaRPr>
            </a:p>
          </p:txBody>
        </p:sp>
        <p:grpSp>
          <p:nvGrpSpPr>
            <p:cNvPr id="368" name="Group 47"/>
            <p:cNvGrpSpPr>
              <a:grpSpLocks/>
            </p:cNvGrpSpPr>
            <p:nvPr userDrawn="1"/>
          </p:nvGrpSpPr>
          <p:grpSpPr bwMode="auto">
            <a:xfrm>
              <a:off x="3702" y="354"/>
              <a:ext cx="931" cy="162"/>
              <a:chOff x="3702" y="360"/>
              <a:chExt cx="931" cy="162"/>
            </a:xfrm>
          </p:grpSpPr>
          <p:sp>
            <p:nvSpPr>
              <p:cNvPr id="369" name="Rectangle 48"/>
              <p:cNvSpPr>
                <a:spLocks noChangeArrowheads="1"/>
              </p:cNvSpPr>
              <p:nvPr userDrawn="1"/>
            </p:nvSpPr>
            <p:spPr bwMode="auto">
              <a:xfrm>
                <a:off x="3702" y="360"/>
                <a:ext cx="931" cy="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102548" tIns="51274" rIns="102548" bIns="51274">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defRPr/>
                </a:pPr>
                <a:endParaRPr lang="es-MX" altLang="es-MX" smtClean="0"/>
              </a:p>
            </p:txBody>
          </p:sp>
          <p:sp>
            <p:nvSpPr>
              <p:cNvPr id="370" name="Line 49"/>
              <p:cNvSpPr>
                <a:spLocks noChangeShapeType="1"/>
              </p:cNvSpPr>
              <p:nvPr userDrawn="1"/>
            </p:nvSpPr>
            <p:spPr bwMode="auto">
              <a:xfrm flipV="1">
                <a:off x="4325" y="363"/>
                <a:ext cx="0" cy="15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102548" tIns="51274" rIns="102548" bIns="51274">
                <a:spAutoFit/>
              </a:bodyPr>
              <a:lstStyle/>
              <a:p>
                <a:endParaRPr lang="es-MX"/>
              </a:p>
            </p:txBody>
          </p:sp>
          <p:sp>
            <p:nvSpPr>
              <p:cNvPr id="371" name="Line 50"/>
              <p:cNvSpPr>
                <a:spLocks noChangeShapeType="1"/>
              </p:cNvSpPr>
              <p:nvPr userDrawn="1"/>
            </p:nvSpPr>
            <p:spPr bwMode="auto">
              <a:xfrm flipV="1">
                <a:off x="4016" y="363"/>
                <a:ext cx="0" cy="14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102548" tIns="51274" rIns="102548" bIns="51274">
                <a:spAutoFit/>
              </a:bodyPr>
              <a:lstStyle/>
              <a:p>
                <a:endParaRPr lang="es-MX"/>
              </a:p>
            </p:txBody>
          </p:sp>
          <p:sp>
            <p:nvSpPr>
              <p:cNvPr id="372" name="Line 51"/>
              <p:cNvSpPr>
                <a:spLocks noChangeShapeType="1"/>
              </p:cNvSpPr>
              <p:nvPr userDrawn="1"/>
            </p:nvSpPr>
            <p:spPr bwMode="auto">
              <a:xfrm>
                <a:off x="3861" y="447"/>
                <a:ext cx="0" cy="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3" name="Line 52"/>
              <p:cNvSpPr>
                <a:spLocks noChangeShapeType="1"/>
              </p:cNvSpPr>
              <p:nvPr userDrawn="1"/>
            </p:nvSpPr>
            <p:spPr bwMode="auto">
              <a:xfrm>
                <a:off x="4477" y="442"/>
                <a:ext cx="0" cy="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74" name="Line 53"/>
              <p:cNvSpPr>
                <a:spLocks noChangeShapeType="1"/>
              </p:cNvSpPr>
              <p:nvPr userDrawn="1"/>
            </p:nvSpPr>
            <p:spPr bwMode="auto">
              <a:xfrm>
                <a:off x="4171" y="445"/>
                <a:ext cx="0" cy="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grpSp>
      </p:grpSp>
      <p:sp>
        <p:nvSpPr>
          <p:cNvPr id="364" name="Text Box 381"/>
          <p:cNvSpPr txBox="1">
            <a:spLocks noChangeArrowheads="1"/>
          </p:cNvSpPr>
          <p:nvPr userDrawn="1"/>
        </p:nvSpPr>
        <p:spPr bwMode="auto">
          <a:xfrm>
            <a:off x="10781682" y="6593430"/>
            <a:ext cx="1154505" cy="206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5" tIns="48417" rIns="96835" bIns="48417"/>
          <a:lstStyle>
            <a:lvl1pPr defTabSz="968375">
              <a:defRPr sz="1000">
                <a:solidFill>
                  <a:schemeClr val="tx1"/>
                </a:solidFill>
                <a:latin typeface="Arial" panose="020B0604020202020204" pitchFamily="34" charset="0"/>
              </a:defRPr>
            </a:lvl1pPr>
            <a:lvl2pPr marL="742950" indent="-285750" defTabSz="968375">
              <a:defRPr sz="1000">
                <a:solidFill>
                  <a:schemeClr val="tx1"/>
                </a:solidFill>
                <a:latin typeface="Arial" panose="020B0604020202020204" pitchFamily="34" charset="0"/>
              </a:defRPr>
            </a:lvl2pPr>
            <a:lvl3pPr marL="1143000" indent="-228600" defTabSz="968375">
              <a:defRPr sz="1000">
                <a:solidFill>
                  <a:schemeClr val="tx1"/>
                </a:solidFill>
                <a:latin typeface="Arial" panose="020B0604020202020204" pitchFamily="34" charset="0"/>
              </a:defRPr>
            </a:lvl3pPr>
            <a:lvl4pPr marL="1600200" indent="-228600" defTabSz="968375">
              <a:defRPr sz="1000">
                <a:solidFill>
                  <a:schemeClr val="tx1"/>
                </a:solidFill>
                <a:latin typeface="Arial" panose="020B0604020202020204" pitchFamily="34" charset="0"/>
              </a:defRPr>
            </a:lvl4pPr>
            <a:lvl5pPr marL="2057400" indent="-228600" defTabSz="968375">
              <a:defRPr sz="1000">
                <a:solidFill>
                  <a:schemeClr val="tx1"/>
                </a:solidFill>
                <a:latin typeface="Arial" panose="020B0604020202020204" pitchFamily="34" charset="0"/>
              </a:defRPr>
            </a:lvl5pPr>
            <a:lvl6pPr marL="2514600" indent="-228600" defTabSz="96837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6837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6837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68375" eaLnBrk="0" fontAlgn="base" hangingPunct="0">
              <a:spcBef>
                <a:spcPct val="0"/>
              </a:spcBef>
              <a:spcAft>
                <a:spcPct val="0"/>
              </a:spcAft>
              <a:defRPr sz="1000">
                <a:solidFill>
                  <a:schemeClr val="tx1"/>
                </a:solidFill>
                <a:latin typeface="Arial" panose="020B0604020202020204" pitchFamily="34" charset="0"/>
              </a:defRPr>
            </a:lvl9pPr>
          </a:lstStyle>
          <a:p>
            <a:pPr algn="r">
              <a:spcBef>
                <a:spcPct val="50000"/>
              </a:spcBef>
            </a:pPr>
            <a:r>
              <a:rPr lang="es-ES_tradnl" altLang="es-MX" sz="900" b="1" dirty="0" smtClean="0"/>
              <a:t>SIS-2021</a:t>
            </a:r>
            <a:endParaRPr lang="es-ES_tradnl" altLang="es-MX" b="1" dirty="0"/>
          </a:p>
        </p:txBody>
      </p:sp>
      <p:pic>
        <p:nvPicPr>
          <p:cNvPr id="365" name="Imagen 36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3181" y="453734"/>
            <a:ext cx="1554230" cy="314341"/>
          </a:xfrm>
          <a:prstGeom prst="rect">
            <a:avLst/>
          </a:prstGeom>
        </p:spPr>
      </p:pic>
    </p:spTree>
    <p:extLst>
      <p:ext uri="{BB962C8B-B14F-4D97-AF65-F5344CB8AC3E}">
        <p14:creationId xmlns:p14="http://schemas.microsoft.com/office/powerpoint/2010/main" val="1143344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234039" y="2241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a:t>
            </a:r>
          </a:p>
          <a:p>
            <a:r>
              <a:rPr lang="es-ES" sz="2400" dirty="0" smtClean="0"/>
              <a:t>Instrucciones </a:t>
            </a:r>
            <a:endParaRPr lang="es-MX" sz="2400" dirty="0"/>
          </a:p>
        </p:txBody>
      </p:sp>
      <p:sp>
        <p:nvSpPr>
          <p:cNvPr id="12" name="CuadroTexto 11"/>
          <p:cNvSpPr txBox="1"/>
          <p:nvPr/>
        </p:nvSpPr>
        <p:spPr>
          <a:xfrm>
            <a:off x="234039" y="1908371"/>
            <a:ext cx="11594167" cy="4801314"/>
          </a:xfrm>
          <a:prstGeom prst="rect">
            <a:avLst/>
          </a:prstGeom>
          <a:noFill/>
        </p:spPr>
        <p:txBody>
          <a:bodyPr wrap="square" rtlCol="0">
            <a:spAutoFit/>
          </a:bodyPr>
          <a:lstStyle/>
          <a:p>
            <a:pPr algn="just"/>
            <a:r>
              <a:rPr lang="es-ES_tradnl" b="1" dirty="0">
                <a:latin typeface="Montserrat" panose="00000500000000000000" pitchFamily="2" charset="0"/>
              </a:rPr>
              <a:t>Instrucciones </a:t>
            </a:r>
            <a:r>
              <a:rPr lang="es-ES_tradnl" b="1" dirty="0" smtClean="0">
                <a:latin typeface="Montserrat" panose="00000500000000000000" pitchFamily="2" charset="0"/>
              </a:rPr>
              <a:t>Generales: </a:t>
            </a:r>
            <a:r>
              <a:rPr lang="es-ES_tradnl" dirty="0" smtClean="0">
                <a:solidFill>
                  <a:srgbClr val="FF0000"/>
                </a:solidFill>
                <a:latin typeface="Montserrat" panose="00000500000000000000" pitchFamily="2" charset="0"/>
              </a:rPr>
              <a:t>Este </a:t>
            </a:r>
            <a:r>
              <a:rPr lang="es-ES_tradnl" dirty="0">
                <a:solidFill>
                  <a:srgbClr val="FF0000"/>
                </a:solidFill>
                <a:latin typeface="Montserrat" panose="00000500000000000000" pitchFamily="2" charset="0"/>
              </a:rPr>
              <a:t>formato permite el registro de los </a:t>
            </a:r>
            <a:r>
              <a:rPr lang="es-ES_tradnl" b="1" dirty="0">
                <a:solidFill>
                  <a:srgbClr val="FF0000"/>
                </a:solidFill>
                <a:latin typeface="Montserrat" panose="00000500000000000000" pitchFamily="2" charset="0"/>
              </a:rPr>
              <a:t>Psicólogos</a:t>
            </a:r>
            <a:r>
              <a:rPr lang="es-ES_tradnl" dirty="0">
                <a:solidFill>
                  <a:srgbClr val="FF0000"/>
                </a:solidFill>
                <a:latin typeface="Montserrat" panose="00000500000000000000" pitchFamily="2" charset="0"/>
              </a:rPr>
              <a:t> sólo para la aplicación de pruebas EDI o integración de resultados de pruebas </a:t>
            </a:r>
            <a:r>
              <a:rPr lang="es-ES_tradnl" dirty="0" err="1">
                <a:solidFill>
                  <a:srgbClr val="FF0000"/>
                </a:solidFill>
                <a:latin typeface="Montserrat" panose="00000500000000000000" pitchFamily="2" charset="0"/>
              </a:rPr>
              <a:t>Battelle</a:t>
            </a:r>
            <a:r>
              <a:rPr lang="es-ES_tradnl" dirty="0">
                <a:solidFill>
                  <a:srgbClr val="FF0000"/>
                </a:solidFill>
                <a:latin typeface="Montserrat" panose="00000500000000000000" pitchFamily="2" charset="0"/>
              </a:rPr>
              <a:t>, que generalmente son parte de la atención integral de la consulta, en caso de ser así el registro de la consulta se adjudicará al prestador de servicio que haya establecido el diagnóstico de la consulta para ese paciente, </a:t>
            </a:r>
            <a:r>
              <a:rPr lang="es-ES_tradnl" b="1" dirty="0">
                <a:solidFill>
                  <a:srgbClr val="FF0000"/>
                </a:solidFill>
                <a:latin typeface="Montserrat" panose="00000500000000000000" pitchFamily="2" charset="0"/>
              </a:rPr>
              <a:t>por ningún motivo reportará las consultas de salud mental</a:t>
            </a:r>
            <a:r>
              <a:rPr lang="es-ES_tradnl" dirty="0">
                <a:solidFill>
                  <a:srgbClr val="FF0000"/>
                </a:solidFill>
                <a:latin typeface="Montserrat" panose="00000500000000000000" pitchFamily="2" charset="0"/>
              </a:rPr>
              <a:t> en este formato.</a:t>
            </a:r>
            <a:endParaRPr lang="es-MX" dirty="0">
              <a:solidFill>
                <a:srgbClr val="FF0000"/>
              </a:solidFill>
              <a:latin typeface="Montserrat" panose="00000500000000000000" pitchFamily="2" charset="0"/>
            </a:endParaRPr>
          </a:p>
          <a:p>
            <a:pPr algn="just"/>
            <a:endParaRPr lang="es-ES" i="1" u="sng" dirty="0" smtClean="0">
              <a:latin typeface="Montserrat" panose="00000500000000000000" pitchFamily="2" charset="0"/>
            </a:endParaRPr>
          </a:p>
          <a:p>
            <a:pPr algn="just"/>
            <a:r>
              <a:rPr lang="es-ES" b="1" i="1" u="sng" dirty="0" smtClean="0">
                <a:latin typeface="Montserrat" panose="00000500000000000000" pitchFamily="2" charset="0"/>
              </a:rPr>
              <a:t>TIPO </a:t>
            </a:r>
            <a:r>
              <a:rPr lang="es-ES" b="1" i="1" u="sng" dirty="0">
                <a:latin typeface="Montserrat" panose="00000500000000000000" pitchFamily="2" charset="0"/>
              </a:rPr>
              <a:t>DE PERSONAL:</a:t>
            </a:r>
            <a:endParaRPr lang="es-MX" b="1" dirty="0">
              <a:latin typeface="Montserrat" panose="00000500000000000000" pitchFamily="2" charset="0"/>
            </a:endParaRPr>
          </a:p>
          <a:p>
            <a:pPr algn="just"/>
            <a:r>
              <a:rPr lang="es-ES_tradnl" dirty="0">
                <a:latin typeface="Montserrat" panose="00000500000000000000" pitchFamily="2" charset="0"/>
              </a:rPr>
              <a:t>Anote la clave de la profesión de la persona que otorga la consulta: </a:t>
            </a:r>
            <a:r>
              <a:rPr lang="es-ES_tradnl" b="1" dirty="0">
                <a:latin typeface="Montserrat" panose="00000500000000000000" pitchFamily="2" charset="0"/>
              </a:rPr>
              <a:t>1.</a:t>
            </a:r>
            <a:r>
              <a:rPr lang="es-ES_tradnl" dirty="0">
                <a:latin typeface="Montserrat" panose="00000500000000000000" pitchFamily="2" charset="0"/>
              </a:rPr>
              <a:t>MÉDICO PASANTE,</a:t>
            </a:r>
            <a:r>
              <a:rPr lang="es-ES_tradnl" b="1" dirty="0">
                <a:latin typeface="Montserrat" panose="00000500000000000000" pitchFamily="2" charset="0"/>
              </a:rPr>
              <a:t> 2.</a:t>
            </a:r>
            <a:r>
              <a:rPr lang="es-ES_tradnl" dirty="0">
                <a:latin typeface="Montserrat" panose="00000500000000000000" pitchFamily="2" charset="0"/>
              </a:rPr>
              <a:t>MÉDICO GENERAL,</a:t>
            </a:r>
            <a:r>
              <a:rPr lang="es-ES_tradnl" b="1" dirty="0">
                <a:latin typeface="Montserrat" panose="00000500000000000000" pitchFamily="2" charset="0"/>
              </a:rPr>
              <a:t> 3.</a:t>
            </a:r>
            <a:r>
              <a:rPr lang="es-ES_tradnl" dirty="0">
                <a:latin typeface="Montserrat" panose="00000500000000000000" pitchFamily="2" charset="0"/>
              </a:rPr>
              <a:t>MÉDICO RESIDENTE,</a:t>
            </a:r>
            <a:r>
              <a:rPr lang="es-ES_tradnl" b="1" dirty="0">
                <a:latin typeface="Montserrat" panose="00000500000000000000" pitchFamily="2" charset="0"/>
              </a:rPr>
              <a:t> 4.</a:t>
            </a:r>
            <a:r>
              <a:rPr lang="es-ES_tradnl" dirty="0">
                <a:latin typeface="Montserrat" panose="00000500000000000000" pitchFamily="2" charset="0"/>
              </a:rPr>
              <a:t>MÉDICO ESPECIALISTA,</a:t>
            </a:r>
            <a:r>
              <a:rPr lang="es-ES_tradnl" b="1" dirty="0">
                <a:latin typeface="Montserrat" panose="00000500000000000000" pitchFamily="2" charset="0"/>
              </a:rPr>
              <a:t> 5.</a:t>
            </a:r>
            <a:r>
              <a:rPr lang="es-ES_tradnl" dirty="0">
                <a:latin typeface="Montserrat" panose="00000500000000000000" pitchFamily="2" charset="0"/>
              </a:rPr>
              <a:t>PASANTE DE ENFERMERÍA,</a:t>
            </a:r>
            <a:r>
              <a:rPr lang="es-ES_tradnl" b="1" dirty="0">
                <a:latin typeface="Montserrat" panose="00000500000000000000" pitchFamily="2" charset="0"/>
              </a:rPr>
              <a:t> 6.</a:t>
            </a:r>
            <a:r>
              <a:rPr lang="es-ES_tradnl" dirty="0">
                <a:latin typeface="Montserrat" panose="00000500000000000000" pitchFamily="2" charset="0"/>
              </a:rPr>
              <a:t>ENFERMERA,</a:t>
            </a:r>
            <a:r>
              <a:rPr lang="es-ES_tradnl" b="1" dirty="0">
                <a:latin typeface="Montserrat" panose="00000500000000000000" pitchFamily="2" charset="0"/>
              </a:rPr>
              <a:t> 7.</a:t>
            </a:r>
            <a:r>
              <a:rPr lang="es-ES_tradnl" dirty="0">
                <a:latin typeface="Montserrat" panose="00000500000000000000" pitchFamily="2" charset="0"/>
              </a:rPr>
              <a:t>PASANTE DE NUTRICIÓN,</a:t>
            </a:r>
            <a:r>
              <a:rPr lang="es-ES_tradnl" b="1" dirty="0">
                <a:latin typeface="Montserrat" panose="00000500000000000000" pitchFamily="2" charset="0"/>
              </a:rPr>
              <a:t> 8.</a:t>
            </a:r>
            <a:r>
              <a:rPr lang="es-ES_tradnl" dirty="0">
                <a:latin typeface="Montserrat" panose="00000500000000000000" pitchFamily="2" charset="0"/>
              </a:rPr>
              <a:t>NUTRIÓLOGO,</a:t>
            </a:r>
            <a:r>
              <a:rPr lang="es-ES_tradnl" b="1" dirty="0">
                <a:latin typeface="Montserrat" panose="00000500000000000000" pitchFamily="2" charset="0"/>
              </a:rPr>
              <a:t> 9.</a:t>
            </a:r>
            <a:r>
              <a:rPr lang="es-ES_tradnl" dirty="0">
                <a:latin typeface="Montserrat" panose="00000500000000000000" pitchFamily="2" charset="0"/>
              </a:rPr>
              <a:t>HOMEÓPATA,</a:t>
            </a:r>
            <a:r>
              <a:rPr lang="es-ES_tradnl" b="1" dirty="0">
                <a:latin typeface="Montserrat" panose="00000500000000000000" pitchFamily="2" charset="0"/>
              </a:rPr>
              <a:t> 10.</a:t>
            </a:r>
            <a:r>
              <a:rPr lang="es-ES_tradnl" dirty="0">
                <a:latin typeface="Montserrat" panose="00000500000000000000" pitchFamily="2" charset="0"/>
              </a:rPr>
              <a:t>MÉDICO TRADICIONAL,</a:t>
            </a:r>
            <a:r>
              <a:rPr lang="es-ES_tradnl" b="1" dirty="0">
                <a:latin typeface="Montserrat" panose="00000500000000000000" pitchFamily="2" charset="0"/>
              </a:rPr>
              <a:t> 11.</a:t>
            </a:r>
            <a:r>
              <a:rPr lang="es-ES_tradnl" dirty="0">
                <a:latin typeface="Montserrat" panose="00000500000000000000" pitchFamily="2" charset="0"/>
              </a:rPr>
              <a:t>TAPS,</a:t>
            </a:r>
            <a:r>
              <a:rPr lang="es-ES_tradnl" b="1" dirty="0">
                <a:latin typeface="Montserrat" panose="00000500000000000000" pitchFamily="2" charset="0"/>
              </a:rPr>
              <a:t> 15.</a:t>
            </a:r>
            <a:r>
              <a:rPr lang="es-ES_tradnl" dirty="0">
                <a:latin typeface="Montserrat" panose="00000500000000000000" pitchFamily="2" charset="0"/>
              </a:rPr>
              <a:t>PASANTE DE PSICOLOGÍA,</a:t>
            </a:r>
            <a:r>
              <a:rPr lang="es-ES_tradnl" b="1" dirty="0">
                <a:latin typeface="Montserrat" panose="00000500000000000000" pitchFamily="2" charset="0"/>
              </a:rPr>
              <a:t> 16.</a:t>
            </a:r>
            <a:r>
              <a:rPr lang="es-ES_tradnl" dirty="0">
                <a:latin typeface="Montserrat" panose="00000500000000000000" pitchFamily="2" charset="0"/>
              </a:rPr>
              <a:t>PSICÓLOGO,</a:t>
            </a:r>
            <a:r>
              <a:rPr lang="es-ES_tradnl" b="1" dirty="0">
                <a:latin typeface="Montserrat" panose="00000500000000000000" pitchFamily="2" charset="0"/>
              </a:rPr>
              <a:t> 20.</a:t>
            </a:r>
            <a:r>
              <a:rPr lang="es-ES_tradnl" dirty="0">
                <a:latin typeface="Montserrat" panose="00000500000000000000" pitchFamily="2" charset="0"/>
              </a:rPr>
              <a:t>LICENCIADA EN ENFERMERÍA Y OBSTÉTRICIA,</a:t>
            </a:r>
            <a:r>
              <a:rPr lang="es-ES_tradnl" b="1" dirty="0">
                <a:latin typeface="Montserrat" panose="00000500000000000000" pitchFamily="2" charset="0"/>
              </a:rPr>
              <a:t> 21</a:t>
            </a:r>
            <a:r>
              <a:rPr lang="es-ES_tradnl" dirty="0">
                <a:latin typeface="Montserrat" panose="00000500000000000000" pitchFamily="2" charset="0"/>
              </a:rPr>
              <a:t>.PARTERA TÉCNICA,</a:t>
            </a:r>
            <a:r>
              <a:rPr lang="es-ES_tradnl" b="1" dirty="0">
                <a:latin typeface="Montserrat" panose="00000500000000000000" pitchFamily="2" charset="0"/>
              </a:rPr>
              <a:t> 22. </a:t>
            </a:r>
            <a:r>
              <a:rPr lang="es-ES_tradnl" dirty="0">
                <a:latin typeface="Montserrat" panose="00000500000000000000" pitchFamily="2" charset="0"/>
              </a:rPr>
              <a:t>PROMOTOR DE SALUD,</a:t>
            </a:r>
            <a:r>
              <a:rPr lang="es-ES_tradnl" b="1" dirty="0">
                <a:latin typeface="Montserrat" panose="00000500000000000000" pitchFamily="2" charset="0"/>
              </a:rPr>
              <a:t> 88.</a:t>
            </a:r>
            <a:r>
              <a:rPr lang="es-ES_tradnl" dirty="0">
                <a:latin typeface="Montserrat" panose="00000500000000000000" pitchFamily="2" charset="0"/>
              </a:rPr>
              <a:t>OTROS.</a:t>
            </a:r>
            <a:endParaRPr lang="es-MX" dirty="0">
              <a:latin typeface="Montserrat" panose="00000500000000000000" pitchFamily="2" charset="0"/>
            </a:endParaRPr>
          </a:p>
          <a:p>
            <a:pPr algn="just"/>
            <a:r>
              <a:rPr lang="es-ES_tradnl" dirty="0">
                <a:latin typeface="Montserrat" panose="00000500000000000000" pitchFamily="2" charset="0"/>
              </a:rPr>
              <a:t> </a:t>
            </a:r>
            <a:endParaRPr lang="es-MX" dirty="0">
              <a:latin typeface="Montserrat" panose="00000500000000000000" pitchFamily="2" charset="0"/>
            </a:endParaRPr>
          </a:p>
          <a:p>
            <a:pPr algn="just"/>
            <a:r>
              <a:rPr lang="es-ES_tradnl" b="1" dirty="0">
                <a:solidFill>
                  <a:srgbClr val="FF0000"/>
                </a:solidFill>
                <a:latin typeface="Montserrat" panose="00000500000000000000" pitchFamily="2" charset="0"/>
              </a:rPr>
              <a:t>Nota</a:t>
            </a:r>
            <a:r>
              <a:rPr lang="es-ES_tradnl" dirty="0">
                <a:solidFill>
                  <a:srgbClr val="FF0000"/>
                </a:solidFill>
                <a:latin typeface="Montserrat" panose="00000500000000000000" pitchFamily="2" charset="0"/>
              </a:rPr>
              <a:t>: El tipo de personal: </a:t>
            </a:r>
            <a:r>
              <a:rPr lang="es-ES_tradnl" b="1" dirty="0">
                <a:solidFill>
                  <a:srgbClr val="FF0000"/>
                </a:solidFill>
                <a:latin typeface="Montserrat" panose="00000500000000000000" pitchFamily="2" charset="0"/>
              </a:rPr>
              <a:t>15</a:t>
            </a:r>
            <a:r>
              <a:rPr lang="es-ES_tradnl" dirty="0">
                <a:solidFill>
                  <a:srgbClr val="FF0000"/>
                </a:solidFill>
                <a:latin typeface="Montserrat" panose="00000500000000000000" pitchFamily="2" charset="0"/>
              </a:rPr>
              <a:t>.PASANTE DE PSICOLOGÍA, </a:t>
            </a:r>
            <a:r>
              <a:rPr lang="es-ES_tradnl" b="1" dirty="0">
                <a:solidFill>
                  <a:srgbClr val="FF0000"/>
                </a:solidFill>
                <a:latin typeface="Montserrat" panose="00000500000000000000" pitchFamily="2" charset="0"/>
              </a:rPr>
              <a:t>16.</a:t>
            </a:r>
            <a:r>
              <a:rPr lang="es-ES_tradnl" dirty="0">
                <a:solidFill>
                  <a:srgbClr val="FF0000"/>
                </a:solidFill>
                <a:latin typeface="Montserrat" panose="00000500000000000000" pitchFamily="2" charset="0"/>
              </a:rPr>
              <a:t>PSICÓLOGO, solo podrán realizar el registro en consulta externa de las pruebas EDI o </a:t>
            </a:r>
            <a:r>
              <a:rPr lang="es-ES_tradnl" dirty="0" err="1">
                <a:solidFill>
                  <a:srgbClr val="FF0000"/>
                </a:solidFill>
                <a:latin typeface="Montserrat" panose="00000500000000000000" pitchFamily="2" charset="0"/>
              </a:rPr>
              <a:t>Battelle</a:t>
            </a:r>
            <a:r>
              <a:rPr lang="es-ES_tradnl" dirty="0">
                <a:solidFill>
                  <a:srgbClr val="FF0000"/>
                </a:solidFill>
                <a:latin typeface="Montserrat" panose="00000500000000000000" pitchFamily="2" charset="0"/>
              </a:rPr>
              <a:t> que hayan realizado. Y sólo aparecerá en la parte superior si es el único prestador de servicio que atendió al menor durante la consulta, es decir que no pasó con el médico previa o posteriormente a la realización de la prueba</a:t>
            </a:r>
            <a:r>
              <a:rPr lang="es-ES_tradnl" dirty="0" smtClean="0">
                <a:solidFill>
                  <a:srgbClr val="FF0000"/>
                </a:solidFill>
                <a:latin typeface="Montserrat" panose="00000500000000000000" pitchFamily="2" charset="0"/>
              </a:rPr>
              <a:t>.</a:t>
            </a:r>
            <a:endParaRPr lang="es-MX" dirty="0">
              <a:solidFill>
                <a:srgbClr val="FF0000"/>
              </a:solidFill>
              <a:latin typeface="Montserrat" panose="00000500000000000000" pitchFamily="2" charset="0"/>
            </a:endParaRPr>
          </a:p>
        </p:txBody>
      </p:sp>
      <p:sp>
        <p:nvSpPr>
          <p:cNvPr id="13" name="CuadroTexto 12"/>
          <p:cNvSpPr txBox="1"/>
          <p:nvPr/>
        </p:nvSpPr>
        <p:spPr>
          <a:xfrm>
            <a:off x="234039" y="1262919"/>
            <a:ext cx="11594167" cy="646331"/>
          </a:xfrm>
          <a:prstGeom prst="rect">
            <a:avLst/>
          </a:prstGeom>
          <a:noFill/>
        </p:spPr>
        <p:txBody>
          <a:bodyPr wrap="square" rtlCol="0">
            <a:spAutoFit/>
          </a:bodyPr>
          <a:lstStyle/>
          <a:p>
            <a:pPr algn="just"/>
            <a:r>
              <a:rPr lang="es-ES" b="1" i="1" u="sng" dirty="0" smtClean="0">
                <a:latin typeface="Montserrat" panose="00000500000000000000" pitchFamily="2" charset="0"/>
              </a:rPr>
              <a:t>SERVICIO:</a:t>
            </a:r>
            <a:r>
              <a:rPr lang="es-MX" dirty="0" smtClean="0">
                <a:latin typeface="Montserrat" panose="00000500000000000000" pitchFamily="2" charset="0"/>
                <a:ea typeface="Tahoma" panose="020B0604030504040204" pitchFamily="34" charset="0"/>
                <a:cs typeface="Tahoma" panose="020B0604030504040204" pitchFamily="34" charset="0"/>
              </a:rPr>
              <a:t> …, </a:t>
            </a:r>
            <a:r>
              <a:rPr lang="es-MX" b="1" dirty="0" smtClean="0">
                <a:latin typeface="Montserrat" panose="00000500000000000000" pitchFamily="2" charset="0"/>
                <a:ea typeface="Tahoma" panose="020B0604030504040204" pitchFamily="34" charset="0"/>
                <a:cs typeface="Tahoma" panose="020B0604030504040204" pitchFamily="34" charset="0"/>
              </a:rPr>
              <a:t>26</a:t>
            </a:r>
            <a:r>
              <a:rPr lang="es-MX" dirty="0" smtClean="0">
                <a:latin typeface="Montserrat" panose="00000500000000000000" pitchFamily="2" charset="0"/>
                <a:ea typeface="Tahoma" panose="020B0604030504040204" pitchFamily="34" charset="0"/>
                <a:cs typeface="Tahoma" panose="020B0604030504040204" pitchFamily="34" charset="0"/>
              </a:rPr>
              <a:t>.ANESTESIOLOGÍA </a:t>
            </a:r>
            <a:r>
              <a:rPr lang="es-MX" strike="sngStrike" dirty="0">
                <a:solidFill>
                  <a:srgbClr val="FF0000"/>
                </a:solidFill>
                <a:latin typeface="Montserrat" panose="00000500000000000000" pitchFamily="2" charset="0"/>
                <a:ea typeface="Tahoma" panose="020B0604030504040204" pitchFamily="34" charset="0"/>
                <a:cs typeface="Tahoma" panose="020B0604030504040204" pitchFamily="34" charset="0"/>
              </a:rPr>
              <a:t>Y </a:t>
            </a:r>
            <a:r>
              <a:rPr lang="es-MX" strike="sngStrike" dirty="0" smtClean="0">
                <a:solidFill>
                  <a:srgbClr val="FF0000"/>
                </a:solidFill>
                <a:latin typeface="Montserrat" panose="00000500000000000000" pitchFamily="2" charset="0"/>
                <a:ea typeface="Tahoma" panose="020B0604030504040204" pitchFamily="34" charset="0"/>
                <a:cs typeface="Tahoma" panose="020B0604030504040204" pitchFamily="34" charset="0"/>
              </a:rPr>
              <a:t>PALIATIVOS</a:t>
            </a:r>
            <a:r>
              <a:rPr lang="es-MX" dirty="0" smtClean="0">
                <a:solidFill>
                  <a:srgbClr val="FF0000"/>
                </a:solidFill>
                <a:latin typeface="Montserrat" panose="00000500000000000000" pitchFamily="2" charset="0"/>
                <a:ea typeface="Tahoma" panose="020B0604030504040204" pitchFamily="34" charset="0"/>
                <a:cs typeface="Tahoma" panose="020B0604030504040204" pitchFamily="34" charset="0"/>
              </a:rPr>
              <a:t>, …, </a:t>
            </a:r>
            <a:r>
              <a:rPr lang="es-MX" b="1" dirty="0" smtClean="0">
                <a:solidFill>
                  <a:srgbClr val="FF0000"/>
                </a:solidFill>
                <a:latin typeface="Montserrat" panose="00000500000000000000" pitchFamily="2" charset="0"/>
                <a:ea typeface="Tahoma" panose="020B0604030504040204" pitchFamily="34" charset="0"/>
                <a:cs typeface="Tahoma" panose="020B0604030504040204" pitchFamily="34" charset="0"/>
              </a:rPr>
              <a:t>61</a:t>
            </a:r>
            <a:r>
              <a:rPr lang="es-MX" dirty="0" smtClean="0">
                <a:solidFill>
                  <a:srgbClr val="FF0000"/>
                </a:solidFill>
                <a:latin typeface="Montserrat" panose="00000500000000000000" pitchFamily="2" charset="0"/>
                <a:ea typeface="Tahoma" panose="020B0604030504040204" pitchFamily="34" charset="0"/>
                <a:cs typeface="Tahoma" panose="020B0604030504040204" pitchFamily="34" charset="0"/>
              </a:rPr>
              <a:t>.CUIDADOS </a:t>
            </a:r>
            <a:r>
              <a:rPr lang="es-MX" dirty="0">
                <a:solidFill>
                  <a:srgbClr val="FF0000"/>
                </a:solidFill>
                <a:latin typeface="Montserrat" panose="00000500000000000000" pitchFamily="2" charset="0"/>
                <a:ea typeface="Tahoma" panose="020B0604030504040204" pitchFamily="34" charset="0"/>
                <a:cs typeface="Tahoma" panose="020B0604030504040204" pitchFamily="34" charset="0"/>
              </a:rPr>
              <a:t>PALIATIVOS, </a:t>
            </a:r>
            <a:r>
              <a:rPr lang="es-MX" b="1" dirty="0" smtClean="0">
                <a:solidFill>
                  <a:srgbClr val="FF0000"/>
                </a:solidFill>
                <a:latin typeface="Montserrat" panose="00000500000000000000" pitchFamily="2" charset="0"/>
                <a:ea typeface="Tahoma" panose="020B0604030504040204" pitchFamily="34" charset="0"/>
                <a:cs typeface="Tahoma" panose="020B0604030504040204" pitchFamily="34" charset="0"/>
              </a:rPr>
              <a:t>62</a:t>
            </a:r>
            <a:r>
              <a:rPr lang="es-MX" dirty="0" smtClean="0">
                <a:solidFill>
                  <a:srgbClr val="FF0000"/>
                </a:solidFill>
                <a:latin typeface="Montserrat" panose="00000500000000000000" pitchFamily="2" charset="0"/>
                <a:ea typeface="Tahoma" panose="020B0604030504040204" pitchFamily="34" charset="0"/>
                <a:cs typeface="Tahoma" panose="020B0604030504040204" pitchFamily="34" charset="0"/>
              </a:rPr>
              <a:t>.GERONTOLOGÍA</a:t>
            </a:r>
            <a:r>
              <a:rPr lang="es-MX" dirty="0">
                <a:solidFill>
                  <a:srgbClr val="FF0000"/>
                </a:solidFill>
                <a:latin typeface="Montserrat" panose="00000500000000000000" pitchFamily="2" charset="0"/>
                <a:ea typeface="Tahoma" panose="020B0604030504040204" pitchFamily="34" charset="0"/>
                <a:cs typeface="Tahoma" panose="020B0604030504040204" pitchFamily="34" charset="0"/>
              </a:rPr>
              <a:t>,</a:t>
            </a:r>
            <a:endParaRPr lang="es-MX" sz="4800" dirty="0">
              <a:latin typeface="Montserrat" panose="00000500000000000000" pitchFamily="2" charset="0"/>
            </a:endParaRPr>
          </a:p>
          <a:p>
            <a:pPr algn="just"/>
            <a:endParaRPr lang="es-MX" b="1" dirty="0" smtClean="0">
              <a:latin typeface="Montserrat" panose="00000500000000000000" pitchFamily="2" charset="0"/>
            </a:endParaRPr>
          </a:p>
        </p:txBody>
      </p:sp>
    </p:spTree>
    <p:extLst>
      <p:ext uri="{BB962C8B-B14F-4D97-AF65-F5344CB8AC3E}">
        <p14:creationId xmlns:p14="http://schemas.microsoft.com/office/powerpoint/2010/main" val="4612476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234039" y="2241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a:t>
            </a:r>
          </a:p>
          <a:p>
            <a:r>
              <a:rPr lang="es-ES" sz="2400" dirty="0" smtClean="0"/>
              <a:t>Instrucciones </a:t>
            </a:r>
            <a:endParaRPr lang="es-MX" sz="2400" dirty="0"/>
          </a:p>
        </p:txBody>
      </p:sp>
      <p:sp>
        <p:nvSpPr>
          <p:cNvPr id="12" name="CuadroTexto 11"/>
          <p:cNvSpPr txBox="1"/>
          <p:nvPr/>
        </p:nvSpPr>
        <p:spPr>
          <a:xfrm>
            <a:off x="223155" y="1318483"/>
            <a:ext cx="11594167" cy="5016758"/>
          </a:xfrm>
          <a:prstGeom prst="rect">
            <a:avLst/>
          </a:prstGeom>
          <a:noFill/>
        </p:spPr>
        <p:txBody>
          <a:bodyPr wrap="square" rtlCol="0">
            <a:spAutoFit/>
          </a:bodyPr>
          <a:lstStyle/>
          <a:p>
            <a:pPr algn="just"/>
            <a:r>
              <a:rPr lang="es-ES" sz="1600" i="1" u="sng" dirty="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RELACIÓN TEMPORAL POR INFECCIÓN PUERPERAL</a:t>
            </a:r>
            <a:r>
              <a:rPr lang="es-ES" sz="1600" i="1" dirty="0" smtClean="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 </a:t>
            </a:r>
            <a:r>
              <a:rPr lang="es-ES_tradnl" sz="1600"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Anote </a:t>
            </a:r>
            <a:r>
              <a:rPr lang="es-ES_tradnl"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en el espacio, la clave que corresponda: </a:t>
            </a:r>
            <a:r>
              <a:rPr lang="es-ES_tradnl"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0</a:t>
            </a:r>
            <a:r>
              <a:rPr lang="es-ES_tradnl"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.Primera vez, </a:t>
            </a:r>
            <a:r>
              <a:rPr lang="es-ES_tradnl"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a:t>
            </a:r>
            <a:r>
              <a:rPr lang="es-ES_tradnl"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.Subsecuente; si la atención brindada fue por Infección puerperal, ésta depende de haber marcado Relación Temporal en Puerperio</a:t>
            </a:r>
            <a:r>
              <a:rPr lang="es-ES_tradnl" sz="1600"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r>
              <a:rPr lang="es-ES_tradnl"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_tradnl"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Nota: En caso de que la puérpera sea </a:t>
            </a:r>
            <a:r>
              <a:rPr lang="es-ES_tradnl" sz="1600" b="1"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aceptante de planificación familiar</a:t>
            </a:r>
            <a:r>
              <a:rPr lang="es-ES_tradnl"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r>
              <a:rPr lang="es-ES_tradnl" sz="1600" b="1"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deberá realizar el registro </a:t>
            </a:r>
            <a:r>
              <a:rPr lang="es-ES_tradnl"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en el formato de Hoja Diaria de Consultas y atenciones de Planificación familiar, </a:t>
            </a:r>
            <a:r>
              <a:rPr lang="es-ES_tradnl" sz="1600" b="1"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SINBA-SIS-CSPF-P</a:t>
            </a:r>
            <a:r>
              <a:rPr lang="es-ES_tradnl" sz="1600"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indicando que es puérpera y el tipo de método entregado durante la consulta o atención de planificación familiar.</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_tradnl"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 sz="1600" i="1" u="sng"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PUÉRPERA ACEPTANTE DE PLANIFICACIÓN FAMILIAR:</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Registre en el espacio la clave del método otorgado: </a:t>
            </a:r>
            <a:r>
              <a:rPr lang="es-ES_tradnl" sz="1600" b="1"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1</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.Hormonal, </a:t>
            </a:r>
            <a:r>
              <a:rPr lang="es-ES_tradnl" sz="1600" b="1"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2</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.DIU, si la mujer que asiste a la unidad médica, solicita un método anticonceptivo y se le proporcionó después de haber cursado un evento obstétrico (parto o aborto), pero antes de los 42 días; para lo cual debe haber marcado alguna opción en Relación Temporal por Puerperio</a:t>
            </a:r>
            <a:r>
              <a:rPr lang="es-ES_tradnl" sz="1600" strike="sngStrike" dirty="0" smtClean="0">
                <a:solidFill>
                  <a:srgbClr val="FF0000"/>
                </a:solidFill>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Los </a:t>
            </a:r>
            <a:r>
              <a:rPr lang="es-ES_tradnl" sz="1600" b="1"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métodos hormonales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que incluye son: Oral, Inyectable, Implante y Parche dérmico; para DIU incluye DIU Medicado</a:t>
            </a:r>
            <a:r>
              <a:rPr lang="es-ES_tradnl" sz="1600" strike="sngStrike" dirty="0" smtClean="0">
                <a:solidFill>
                  <a:srgbClr val="FF0000"/>
                </a:solidFill>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Adicional al registro en este formato, deberá registrar la atención en el formato de la Hoja Diaria de Consultas y Atenciones de Planificación Familiar, SINBA-SIS-CAPF-P, para el registro adecuado de los métodos entregados, por lo que no deberá anotar el diagnóstico para no duplicar la Consulta externa</a:t>
            </a:r>
            <a:r>
              <a:rPr lang="es-ES_tradnl" sz="1600" strike="sngStrike" dirty="0" smtClean="0">
                <a:solidFill>
                  <a:srgbClr val="FF0000"/>
                </a:solidFill>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NOTA: Es importante hacer notar que toda mujer Puérpera que acuda a consulta externa de Planificación Familiar y se le haya otorgado un método antes de su egreso hospitalario, no </a:t>
            </a:r>
            <a:r>
              <a:rPr lang="es-ES_tradnl" sz="1600" u="sng"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se anotará como puérpera aceptante</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 en este formato, debido a que ya fue registrada en el hospital y de hacerlo así, se duplica el registro.</a:t>
            </a:r>
            <a:endParaRPr lang="es-MX" sz="1600" dirty="0">
              <a:solidFill>
                <a:srgbClr val="FF0000"/>
              </a:solidFill>
              <a:latin typeface="Montserrat" panose="00000500000000000000" pitchFamily="2" charset="0"/>
            </a:endParaRPr>
          </a:p>
        </p:txBody>
      </p:sp>
    </p:spTree>
    <p:extLst>
      <p:ext uri="{BB962C8B-B14F-4D97-AF65-F5344CB8AC3E}">
        <p14:creationId xmlns:p14="http://schemas.microsoft.com/office/powerpoint/2010/main" val="936531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241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a:t>
            </a:r>
          </a:p>
          <a:p>
            <a:r>
              <a:rPr lang="es-ES" sz="2400" dirty="0" smtClean="0"/>
              <a:t>Instrucciones </a:t>
            </a:r>
            <a:endParaRPr lang="es-MX" sz="2400" dirty="0"/>
          </a:p>
        </p:txBody>
      </p:sp>
      <p:sp>
        <p:nvSpPr>
          <p:cNvPr id="3" name="Rectángulo 2"/>
          <p:cNvSpPr/>
          <p:nvPr/>
        </p:nvSpPr>
        <p:spPr>
          <a:xfrm>
            <a:off x="234039" y="1229985"/>
            <a:ext cx="11844890" cy="5509200"/>
          </a:xfrm>
          <a:prstGeom prst="rect">
            <a:avLst/>
          </a:prstGeom>
        </p:spPr>
        <p:txBody>
          <a:bodyPr wrap="square">
            <a:spAutoFit/>
          </a:bodyPr>
          <a:lstStyle/>
          <a:p>
            <a:pPr algn="just">
              <a:spcAft>
                <a:spcPts val="0"/>
              </a:spcAft>
            </a:pPr>
            <a:r>
              <a:rPr lang="es-ES" sz="1600" b="1" i="1" u="sng" dirty="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PRUEBA EDI EN MENORES DE</a:t>
            </a:r>
            <a:r>
              <a:rPr lang="es-ES" sz="1600" b="1" i="1" u="sng" strike="sngStrike" dirty="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 </a:t>
            </a:r>
            <a:r>
              <a:rPr lang="es-ES" sz="1600" b="1" i="1" u="sng"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5</a:t>
            </a:r>
            <a:r>
              <a:rPr lang="es-ES" sz="1600"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6</a:t>
            </a:r>
            <a:r>
              <a:rPr lang="es-ES" sz="1600" b="1" i="1" u="sng" dirty="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 AÑOS: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La fuente de llenado es el Formato Único de Aplicación de la Prueba Evaluación del Desarrollo Infantil (FUA-EDI).</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La Prueba “EDI” se aplica en consulta de niño sano a todos los niños de 1 a </a:t>
            </a:r>
            <a:r>
              <a:rPr lang="es-MX"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59</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71</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meses de edad, </a:t>
            </a: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es decir hasta los 5 años con once meses, </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con estado de nutrición normal o con desnutrición leve, desnutrición moderada, obesidad y sobrepeso que en el momento de la consulta no presenten alguna otra enfermedad. La prueba EDI no se aplica a niños con desnutrición grave y/o anemia grave.</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Nota: Si el menor fue consultado por el médico para determinar su condición y estado de salud previo a la prueba en el mismo día y la prueba es aplicada por el Psicólogo o Pasante de Psicología, este último sólo agregará el resultado de la prueba, sin duplicar la consulta.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ES" sz="1600" b="1" i="1" u="sng" dirty="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TIPO DE PRUEBA: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Registre en el espacio la clave correspondiente para especificar el tipo de prueba aplicada: </a:t>
            </a: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.Inicial, </a:t>
            </a: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2</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.Subsecuente.</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811213" lvl="0" indent="-368300" algn="just">
              <a:spcAft>
                <a:spcPts val="0"/>
              </a:spcAft>
              <a:buFont typeface="+mj-lt"/>
              <a:buAutoNum type="arabicPeriod"/>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Inicial: Registre “</a:t>
            </a: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si es la primera aplicación de la Prueba EDI que se le hace al niño en su vida.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811213" lvl="0" indent="-368300" algn="just">
              <a:spcAft>
                <a:spcPts val="0"/>
              </a:spcAft>
              <a:buFont typeface="+mj-lt"/>
              <a:buAutoNum type="arabicPeriod"/>
            </a:pP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Subsecuente: Registre “</a:t>
            </a: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2</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si se aplicó una prueba subsecuente. </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Registre a todos los niños menores de 6 años, a los que en el mes estadístico se les ha aplicado una prueba subsecuente </a:t>
            </a:r>
            <a:r>
              <a:rPr lang="es-MX" sz="1600" b="1"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de primera vez en el año</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sin importar el resultado</a:t>
            </a:r>
            <a:r>
              <a:rPr lang="es-MX" sz="1600"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t>
            </a:r>
          </a:p>
          <a:p>
            <a:pPr marL="442913" lvl="0" algn="just">
              <a:spcAft>
                <a:spcPts val="0"/>
              </a:spcAft>
            </a:pPr>
            <a:endParaRPr lang="es-MX" sz="1600" dirty="0" smtClean="0">
              <a:highlight>
                <a:srgbClr val="FFFF00"/>
              </a:highlight>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ES" sz="1600" b="1" i="1" u="sng" dirty="0" smtClean="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RESULTADO:</a:t>
            </a:r>
            <a:r>
              <a:rPr lang="es-MX" sz="1600" dirty="0" smtClean="0">
                <a:latin typeface="Montserrat" panose="00000500000000000000" pitchFamily="2" charset="0"/>
                <a:ea typeface="Times New Roman" panose="02020603050405020304" pitchFamily="18" charset="0"/>
                <a:cs typeface="Times New Roman" panose="02020603050405020304" pitchFamily="18" charset="0"/>
              </a:rPr>
              <a:t> </a:t>
            </a:r>
            <a:r>
              <a:rPr lang="es-MX" sz="1600" b="1"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6</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En seguimiento: Se registrará exclusivamente a las niñas y niños cuyo resultado global de la Prueba EDI, sea verde en dos evaluaciones continuas. </a:t>
            </a:r>
            <a:r>
              <a:rPr lang="es-MX"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niño que no presentó mejora en su resultado global respecto a su calificación inmediata anterior en la prueba EDI, es decir, el resultado se mantuvo igual o retrocedió.</a:t>
            </a:r>
            <a:endParaRPr lang="es-MX" sz="1600"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37591740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29FCE891-2873-1849-A37C-A2CF6D30A712}"/>
              </a:ext>
            </a:extLst>
          </p:cNvPr>
          <p:cNvSpPr txBox="1">
            <a:spLocks/>
          </p:cNvSpPr>
          <p:nvPr/>
        </p:nvSpPr>
        <p:spPr>
          <a:xfrm>
            <a:off x="381000" y="-228107"/>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o UM 1ª parte</a:t>
            </a:r>
            <a:endParaRPr lang="es-MX" sz="3200" dirty="0"/>
          </a:p>
        </p:txBody>
      </p:sp>
      <p:pic>
        <p:nvPicPr>
          <p:cNvPr id="6" name="Imagen 5"/>
          <p:cNvPicPr>
            <a:picLocks noChangeAspect="1"/>
          </p:cNvPicPr>
          <p:nvPr/>
        </p:nvPicPr>
        <p:blipFill>
          <a:blip r:embed="rId2"/>
          <a:stretch>
            <a:fillRect/>
          </a:stretch>
        </p:blipFill>
        <p:spPr>
          <a:xfrm>
            <a:off x="968709" y="1239478"/>
            <a:ext cx="6774200" cy="4909303"/>
          </a:xfrm>
          <a:prstGeom prst="rect">
            <a:avLst/>
          </a:prstGeom>
        </p:spPr>
      </p:pic>
      <p:sp>
        <p:nvSpPr>
          <p:cNvPr id="7" name="Marcador de contenido 2"/>
          <p:cNvSpPr>
            <a:spLocks noGrp="1"/>
          </p:cNvSpPr>
          <p:nvPr>
            <p:ph idx="1"/>
          </p:nvPr>
        </p:nvSpPr>
        <p:spPr>
          <a:xfrm>
            <a:off x="7742909" y="4453731"/>
            <a:ext cx="4316359" cy="965965"/>
          </a:xfrm>
          <a:solidFill>
            <a:schemeClr val="bg1"/>
          </a:solidFill>
        </p:spPr>
        <p:txBody>
          <a:bodyPr>
            <a:noAutofit/>
          </a:bodyPr>
          <a:lstStyle/>
          <a:p>
            <a:r>
              <a:rPr lang="es-MX" sz="2000" b="1" dirty="0" smtClean="0">
                <a:solidFill>
                  <a:schemeClr val="accent6">
                    <a:lumMod val="50000"/>
                  </a:schemeClr>
                </a:solidFill>
                <a:latin typeface="Montserrat" panose="00000500000000000000" pitchFamily="2" charset="0"/>
              </a:rPr>
              <a:t>No hay criterio de validación por incompatibilidad en los grupos de edad, por lo que se pide una validación cualitativa en las unidades médicas.</a:t>
            </a:r>
            <a:endParaRPr lang="es-MX" sz="2000" b="1" dirty="0">
              <a:solidFill>
                <a:schemeClr val="accent6">
                  <a:lumMod val="50000"/>
                </a:schemeClr>
              </a:solidFill>
              <a:latin typeface="Montserrat" panose="00000500000000000000" pitchFamily="2" charset="0"/>
            </a:endParaRPr>
          </a:p>
        </p:txBody>
      </p:sp>
    </p:spTree>
    <p:extLst>
      <p:ext uri="{BB962C8B-B14F-4D97-AF65-F5344CB8AC3E}">
        <p14:creationId xmlns:p14="http://schemas.microsoft.com/office/powerpoint/2010/main" val="2096199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241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a:t>
            </a:r>
          </a:p>
          <a:p>
            <a:r>
              <a:rPr lang="es-ES" sz="2400" dirty="0" smtClean="0"/>
              <a:t>Instrucciones </a:t>
            </a:r>
            <a:endParaRPr lang="es-MX" sz="2400" dirty="0"/>
          </a:p>
        </p:txBody>
      </p:sp>
      <p:sp>
        <p:nvSpPr>
          <p:cNvPr id="3" name="Rectángulo 2"/>
          <p:cNvSpPr/>
          <p:nvPr/>
        </p:nvSpPr>
        <p:spPr>
          <a:xfrm>
            <a:off x="234039" y="1229985"/>
            <a:ext cx="11844890" cy="2354491"/>
          </a:xfrm>
          <a:prstGeom prst="rect">
            <a:avLst/>
          </a:prstGeom>
        </p:spPr>
        <p:txBody>
          <a:bodyPr wrap="square">
            <a:spAutoFit/>
          </a:bodyPr>
          <a:lstStyle/>
          <a:p>
            <a:pPr algn="just">
              <a:spcBef>
                <a:spcPts val="1800"/>
              </a:spcBef>
              <a:spcAft>
                <a:spcPts val="600"/>
              </a:spcAft>
              <a:tabLst>
                <a:tab pos="3493135" algn="l"/>
              </a:tabLst>
            </a:pPr>
            <a:r>
              <a:rPr lang="es-ES" dirty="0">
                <a:solidFill>
                  <a:srgbClr val="000000"/>
                </a:solidFill>
                <a:latin typeface="Montserrat" panose="00000500000000000000" pitchFamily="2" charset="0"/>
                <a:cs typeface="Times New Roman" panose="02020603050405020304" pitchFamily="18" charset="0"/>
              </a:rPr>
              <a:t>REFERIDO POR:</a:t>
            </a:r>
            <a:endParaRPr lang="es-MX" b="1" dirty="0">
              <a:latin typeface="Montserrat" panose="00000500000000000000" pitchFamily="2" charset="0"/>
              <a:cs typeface="Times New Roman" panose="02020603050405020304" pitchFamily="18" charset="0"/>
            </a:endParaRPr>
          </a:p>
          <a:p>
            <a:pPr algn="just">
              <a:spcAft>
                <a:spcPts val="0"/>
              </a:spcAft>
            </a:pPr>
            <a:r>
              <a:rPr lang="es-ES"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Registre si el paciente durante la consulta fue enviado a una unidad de mayor complejidad para su atención.</a:t>
            </a:r>
            <a:endParaRPr lang="es-MX" sz="28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pPr>
            <a:r>
              <a:rPr lang="es-ES"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Anote en el espacio, la clave correspondiente al motivo de la referencia: </a:t>
            </a:r>
            <a:r>
              <a:rPr lang="es-ES"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a:t>
            </a:r>
            <a:r>
              <a:rPr lang="es-ES"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.Embarazo alto riesgo, </a:t>
            </a:r>
            <a:r>
              <a:rPr lang="es-ES"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2</a:t>
            </a:r>
            <a:r>
              <a:rPr lang="es-ES"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.Sospecha cáncer &lt;18 años, </a:t>
            </a:r>
            <a:r>
              <a:rPr lang="es-ES"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3</a:t>
            </a:r>
            <a:r>
              <a:rPr lang="es-ES"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IRA´s, </a:t>
            </a:r>
            <a:r>
              <a:rPr lang="es-MX" sz="1600"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4</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.Neumonía, </a:t>
            </a:r>
            <a:r>
              <a:rPr lang="es-MX" sz="1600" b="1"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5</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.Cisticercosis</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r>
              <a:rPr lang="es-MX" sz="1600" b="1" dirty="0">
                <a:solidFill>
                  <a:srgbClr val="FF0000"/>
                </a:solidFill>
                <a:latin typeface="Montserrat" panose="00000500000000000000" pitchFamily="2" charset="0"/>
                <a:ea typeface="Times New Roman" panose="02020603050405020304" pitchFamily="18" charset="0"/>
                <a:cs typeface="Arial" panose="020B0604020202020204" pitchFamily="34" charset="0"/>
              </a:rPr>
              <a:t>8</a:t>
            </a:r>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.Otras</a:t>
            </a:r>
            <a:r>
              <a:rPr lang="es-MX" sz="1600"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p>
          <a:p>
            <a:pPr algn="just">
              <a:spcAft>
                <a:spcPts val="0"/>
              </a:spcAft>
            </a:pPr>
            <a:endParaRPr lang="es-MX" sz="2800"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sz="1600" dirty="0">
                <a:solidFill>
                  <a:srgbClr val="000000"/>
                </a:solidFill>
                <a:latin typeface="Montserrat" panose="00000500000000000000" pitchFamily="2" charset="0"/>
                <a:ea typeface="Times New Roman" panose="02020603050405020304" pitchFamily="18" charset="0"/>
                <a:cs typeface="Arial" panose="020B0604020202020204" pitchFamily="34" charset="0"/>
              </a:rPr>
              <a:t>Considere referencia por sospecha de cáncer: Para a todos los menores de 18 años que hayan sido referidos por sospecha de cáncer a una unidad de mayor complejidad para la confirmación diagnóstica o tratamiento de cáncer. La fuente de llenado es la “Cédula de Signos y Síntomas de Sospecha de Cáncer en Menores de 18 años”.</a:t>
            </a:r>
            <a:endParaRPr lang="es-MX" sz="1600"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endParaRPr>
          </a:p>
        </p:txBody>
      </p:sp>
      <p:pic>
        <p:nvPicPr>
          <p:cNvPr id="4" name="Imagen 3"/>
          <p:cNvPicPr>
            <a:picLocks noChangeAspect="1"/>
          </p:cNvPicPr>
          <p:nvPr/>
        </p:nvPicPr>
        <p:blipFill>
          <a:blip r:embed="rId2"/>
          <a:stretch>
            <a:fillRect/>
          </a:stretch>
        </p:blipFill>
        <p:spPr>
          <a:xfrm>
            <a:off x="133215" y="3731342"/>
            <a:ext cx="11944811" cy="3126658"/>
          </a:xfrm>
          <a:prstGeom prst="rect">
            <a:avLst/>
          </a:prstGeom>
        </p:spPr>
      </p:pic>
      <p:sp>
        <p:nvSpPr>
          <p:cNvPr id="6" name="Rectángulo 5"/>
          <p:cNvSpPr/>
          <p:nvPr/>
        </p:nvSpPr>
        <p:spPr>
          <a:xfrm>
            <a:off x="486692" y="6040747"/>
            <a:ext cx="2592000" cy="507535"/>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24685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29FCE891-2873-1849-A37C-A2CF6D30A712}"/>
              </a:ext>
            </a:extLst>
          </p:cNvPr>
          <p:cNvSpPr txBox="1">
            <a:spLocks/>
          </p:cNvSpPr>
          <p:nvPr/>
        </p:nvSpPr>
        <p:spPr>
          <a:xfrm>
            <a:off x="254031" y="-215424"/>
            <a:ext cx="11404928" cy="92565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 de Salud Bucal SINBA-SIS-02-P</a:t>
            </a:r>
            <a:endParaRPr lang="es-MX" sz="2400" dirty="0"/>
          </a:p>
        </p:txBody>
      </p:sp>
      <p:grpSp>
        <p:nvGrpSpPr>
          <p:cNvPr id="305" name="Grupo 304"/>
          <p:cNvGrpSpPr/>
          <p:nvPr/>
        </p:nvGrpSpPr>
        <p:grpSpPr>
          <a:xfrm>
            <a:off x="309803" y="290286"/>
            <a:ext cx="11913650" cy="6518163"/>
            <a:chOff x="95251" y="-83016"/>
            <a:chExt cx="12728514" cy="7338493"/>
          </a:xfrm>
        </p:grpSpPr>
        <p:sp>
          <p:nvSpPr>
            <p:cNvPr id="289" name="Text Box 20"/>
            <p:cNvSpPr txBox="1">
              <a:spLocks noChangeArrowheads="1"/>
            </p:cNvSpPr>
            <p:nvPr/>
          </p:nvSpPr>
          <p:spPr bwMode="auto">
            <a:xfrm>
              <a:off x="10814051" y="-83016"/>
              <a:ext cx="1228726" cy="2365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835" tIns="48417" rIns="96835" bIns="48417">
              <a:spAutoFit/>
            </a:bodyPr>
            <a:lstStyle>
              <a:lvl1pPr defTabSz="968375">
                <a:defRPr sz="1000">
                  <a:solidFill>
                    <a:schemeClr val="tx1"/>
                  </a:solidFill>
                  <a:latin typeface="Arial" charset="0"/>
                </a:defRPr>
              </a:lvl1pPr>
              <a:lvl2pPr marL="742950" indent="-285750" defTabSz="968375">
                <a:defRPr sz="1000">
                  <a:solidFill>
                    <a:schemeClr val="tx1"/>
                  </a:solidFill>
                  <a:latin typeface="Arial" charset="0"/>
                </a:defRPr>
              </a:lvl2pPr>
              <a:lvl3pPr marL="1143000" indent="-228600" defTabSz="968375">
                <a:defRPr sz="1000">
                  <a:solidFill>
                    <a:schemeClr val="tx1"/>
                  </a:solidFill>
                  <a:latin typeface="Arial" charset="0"/>
                </a:defRPr>
              </a:lvl3pPr>
              <a:lvl4pPr marL="1600200" indent="-228600" defTabSz="968375">
                <a:defRPr sz="1000">
                  <a:solidFill>
                    <a:schemeClr val="tx1"/>
                  </a:solidFill>
                  <a:latin typeface="Arial" charset="0"/>
                </a:defRPr>
              </a:lvl4pPr>
              <a:lvl5pPr marL="2057400" indent="-228600" defTabSz="968375">
                <a:defRPr sz="1000">
                  <a:solidFill>
                    <a:schemeClr val="tx1"/>
                  </a:solidFill>
                  <a:latin typeface="Arial" charset="0"/>
                </a:defRPr>
              </a:lvl5pPr>
              <a:lvl6pPr marL="2514600" indent="-228600" defTabSz="968375" eaLnBrk="0" fontAlgn="base" hangingPunct="0">
                <a:spcBef>
                  <a:spcPct val="0"/>
                </a:spcBef>
                <a:spcAft>
                  <a:spcPct val="0"/>
                </a:spcAft>
                <a:defRPr sz="1000">
                  <a:solidFill>
                    <a:schemeClr val="tx1"/>
                  </a:solidFill>
                  <a:latin typeface="Arial" charset="0"/>
                </a:defRPr>
              </a:lvl6pPr>
              <a:lvl7pPr marL="2971800" indent="-228600" defTabSz="968375" eaLnBrk="0" fontAlgn="base" hangingPunct="0">
                <a:spcBef>
                  <a:spcPct val="0"/>
                </a:spcBef>
                <a:spcAft>
                  <a:spcPct val="0"/>
                </a:spcAft>
                <a:defRPr sz="1000">
                  <a:solidFill>
                    <a:schemeClr val="tx1"/>
                  </a:solidFill>
                  <a:latin typeface="Arial" charset="0"/>
                </a:defRPr>
              </a:lvl7pPr>
              <a:lvl8pPr marL="3429000" indent="-228600" defTabSz="968375" eaLnBrk="0" fontAlgn="base" hangingPunct="0">
                <a:spcBef>
                  <a:spcPct val="0"/>
                </a:spcBef>
                <a:spcAft>
                  <a:spcPct val="0"/>
                </a:spcAft>
                <a:defRPr sz="1000">
                  <a:solidFill>
                    <a:schemeClr val="tx1"/>
                  </a:solidFill>
                  <a:latin typeface="Arial" charset="0"/>
                </a:defRPr>
              </a:lvl8pPr>
              <a:lvl9pPr marL="3886200" indent="-228600" defTabSz="968375" eaLnBrk="0" fontAlgn="base" hangingPunct="0">
                <a:spcBef>
                  <a:spcPct val="0"/>
                </a:spcBef>
                <a:spcAft>
                  <a:spcPct val="0"/>
                </a:spcAft>
                <a:defRPr sz="1000">
                  <a:solidFill>
                    <a:schemeClr val="tx1"/>
                  </a:solidFill>
                  <a:latin typeface="Arial" charset="0"/>
                </a:defRPr>
              </a:lvl9pPr>
            </a:lstStyle>
            <a:p>
              <a:pPr algn="r">
                <a:spcBef>
                  <a:spcPct val="50000"/>
                </a:spcBef>
                <a:defRPr/>
              </a:pPr>
              <a:r>
                <a:rPr lang="es-ES_tradnl" sz="900" b="1" dirty="0"/>
                <a:t>SINBA-SIS-02-P</a:t>
              </a:r>
              <a:endParaRPr lang="es-ES_tradnl" b="1" dirty="0"/>
            </a:p>
          </p:txBody>
        </p:sp>
        <p:sp>
          <p:nvSpPr>
            <p:cNvPr id="291" name="Rectangle 25"/>
            <p:cNvSpPr>
              <a:spLocks noChangeArrowheads="1"/>
            </p:cNvSpPr>
            <p:nvPr/>
          </p:nvSpPr>
          <p:spPr bwMode="auto">
            <a:xfrm>
              <a:off x="95251" y="114300"/>
              <a:ext cx="12077699" cy="7141177"/>
            </a:xfrm>
            <a:prstGeom prst="rect">
              <a:avLst/>
            </a:prstGeom>
            <a:solidFill>
              <a:srgbClr val="FFFFFF"/>
            </a:solidFill>
            <a:ln w="22225">
              <a:solidFill>
                <a:schemeClr val="tx1"/>
              </a:solidFill>
              <a:miter lim="800000"/>
              <a:headEnd/>
              <a:tailEnd/>
            </a:ln>
            <a:extLst/>
          </p:spPr>
          <p:txBody>
            <a:bodyPr wrap="none" anchor="ct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defRPr/>
              </a:pPr>
              <a:endParaRPr lang="es-MX" altLang="es-MX"/>
            </a:p>
          </p:txBody>
        </p:sp>
        <p:sp>
          <p:nvSpPr>
            <p:cNvPr id="290" name="Line 21"/>
            <p:cNvSpPr>
              <a:spLocks noChangeShapeType="1"/>
            </p:cNvSpPr>
            <p:nvPr/>
          </p:nvSpPr>
          <p:spPr bwMode="auto">
            <a:xfrm flipH="1">
              <a:off x="104774" y="459089"/>
              <a:ext cx="12068175" cy="0"/>
            </a:xfrm>
            <a:prstGeom prst="line">
              <a:avLst/>
            </a:prstGeom>
            <a:noFill/>
            <a:ln w="222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s-MX"/>
            </a:p>
          </p:txBody>
        </p:sp>
        <p:sp>
          <p:nvSpPr>
            <p:cNvPr id="292" name="Rectangle 36"/>
            <p:cNvSpPr>
              <a:spLocks noChangeArrowheads="1"/>
            </p:cNvSpPr>
            <p:nvPr/>
          </p:nvSpPr>
          <p:spPr bwMode="auto">
            <a:xfrm>
              <a:off x="1320800" y="114300"/>
              <a:ext cx="8928101" cy="35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5" tIns="48417" rIns="96835" bIns="48417" anchor="ctr"/>
            <a:lstStyle>
              <a:lvl1pPr defTabSz="968375">
                <a:defRPr sz="1000">
                  <a:solidFill>
                    <a:schemeClr val="tx1"/>
                  </a:solidFill>
                  <a:latin typeface="Arial" panose="020B0604020202020204" pitchFamily="34" charset="0"/>
                </a:defRPr>
              </a:lvl1pPr>
              <a:lvl2pPr marL="742950" indent="-285750" defTabSz="968375">
                <a:defRPr sz="1000">
                  <a:solidFill>
                    <a:schemeClr val="tx1"/>
                  </a:solidFill>
                  <a:latin typeface="Arial" panose="020B0604020202020204" pitchFamily="34" charset="0"/>
                </a:defRPr>
              </a:lvl2pPr>
              <a:lvl3pPr marL="1143000" indent="-228600" defTabSz="968375">
                <a:defRPr sz="1000">
                  <a:solidFill>
                    <a:schemeClr val="tx1"/>
                  </a:solidFill>
                  <a:latin typeface="Arial" panose="020B0604020202020204" pitchFamily="34" charset="0"/>
                </a:defRPr>
              </a:lvl3pPr>
              <a:lvl4pPr marL="1600200" indent="-228600" defTabSz="968375">
                <a:defRPr sz="1000">
                  <a:solidFill>
                    <a:schemeClr val="tx1"/>
                  </a:solidFill>
                  <a:latin typeface="Arial" panose="020B0604020202020204" pitchFamily="34" charset="0"/>
                </a:defRPr>
              </a:lvl4pPr>
              <a:lvl5pPr marL="2057400" indent="-228600" defTabSz="968375">
                <a:defRPr sz="1000">
                  <a:solidFill>
                    <a:schemeClr val="tx1"/>
                  </a:solidFill>
                  <a:latin typeface="Arial" panose="020B0604020202020204" pitchFamily="34" charset="0"/>
                </a:defRPr>
              </a:lvl5pPr>
              <a:lvl6pPr marL="2514600" indent="-228600" defTabSz="96837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6837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6837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68375" eaLnBrk="0" fontAlgn="base" hangingPunct="0">
                <a:spcBef>
                  <a:spcPct val="0"/>
                </a:spcBef>
                <a:spcAft>
                  <a:spcPct val="0"/>
                </a:spcAft>
                <a:defRPr sz="1000">
                  <a:solidFill>
                    <a:schemeClr val="tx1"/>
                  </a:solidFill>
                  <a:latin typeface="Arial" panose="020B0604020202020204" pitchFamily="34" charset="0"/>
                </a:defRPr>
              </a:lvl9pPr>
            </a:lstStyle>
            <a:p>
              <a:pPr algn="ctr">
                <a:defRPr/>
              </a:pPr>
              <a:r>
                <a:rPr lang="en-US" altLang="es-MX" sz="1100" b="1" dirty="0">
                  <a:solidFill>
                    <a:sysClr val="windowText" lastClr="000000"/>
                  </a:solidFill>
                </a:rPr>
                <a:t>H O J A   D I A R I A   D E   C O</a:t>
              </a:r>
              <a:r>
                <a:rPr lang="en-US" altLang="es-MX" sz="1100" b="1" baseline="0" dirty="0">
                  <a:solidFill>
                    <a:sysClr val="windowText" lastClr="000000"/>
                  </a:solidFill>
                </a:rPr>
                <a:t> N S U L T A</a:t>
              </a:r>
              <a:r>
                <a:rPr lang="en-US" altLang="es-MX" sz="1100" b="1" dirty="0">
                  <a:solidFill>
                    <a:sysClr val="windowText" lastClr="000000"/>
                  </a:solidFill>
                </a:rPr>
                <a:t>   E X T E R N A   D</a:t>
              </a:r>
              <a:r>
                <a:rPr lang="en-US" altLang="es-MX" sz="1100" b="1" baseline="0" dirty="0">
                  <a:solidFill>
                    <a:sysClr val="windowText" lastClr="000000"/>
                  </a:solidFill>
                </a:rPr>
                <a:t> </a:t>
              </a:r>
              <a:r>
                <a:rPr lang="en-US" altLang="es-MX" sz="1100" b="1" dirty="0">
                  <a:solidFill>
                    <a:sysClr val="windowText" lastClr="000000"/>
                  </a:solidFill>
                </a:rPr>
                <a:t>E   S</a:t>
              </a:r>
              <a:r>
                <a:rPr lang="en-US" altLang="es-MX" sz="1100" b="1" baseline="0" dirty="0">
                  <a:solidFill>
                    <a:sysClr val="windowText" lastClr="000000"/>
                  </a:solidFill>
                </a:rPr>
                <a:t> A L U D   B U C A L .  I N T R A M U R O S</a:t>
              </a:r>
              <a:endParaRPr lang="en-US" altLang="es-MX" sz="1100" b="1" dirty="0">
                <a:solidFill>
                  <a:sysClr val="windowText" lastClr="000000"/>
                </a:solidFill>
              </a:endParaRPr>
            </a:p>
          </p:txBody>
        </p:sp>
        <p:grpSp>
          <p:nvGrpSpPr>
            <p:cNvPr id="293" name="Group 44"/>
            <p:cNvGrpSpPr>
              <a:grpSpLocks/>
            </p:cNvGrpSpPr>
            <p:nvPr/>
          </p:nvGrpSpPr>
          <p:grpSpPr bwMode="auto">
            <a:xfrm>
              <a:off x="9966325" y="176213"/>
              <a:ext cx="2012950" cy="333488"/>
              <a:chOff x="3368" y="354"/>
              <a:chExt cx="1268" cy="323"/>
            </a:xfrm>
          </p:grpSpPr>
          <p:sp>
            <p:nvSpPr>
              <p:cNvPr id="294" name="Text Box 45"/>
              <p:cNvSpPr txBox="1">
                <a:spLocks noChangeArrowheads="1"/>
              </p:cNvSpPr>
              <p:nvPr userDrawn="1"/>
            </p:nvSpPr>
            <p:spPr bwMode="auto">
              <a:xfrm>
                <a:off x="3368" y="369"/>
                <a:ext cx="400"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548" tIns="51274" rIns="102548" bIns="51274">
                <a:spAutoFit/>
              </a:bodyPr>
              <a:lstStyle>
                <a:lvl1pPr defTabSz="968375">
                  <a:defRPr sz="1000">
                    <a:solidFill>
                      <a:schemeClr val="tx1"/>
                    </a:solidFill>
                    <a:latin typeface="Arial" charset="0"/>
                  </a:defRPr>
                </a:lvl1pPr>
                <a:lvl2pPr marL="742950" indent="-285750" defTabSz="968375">
                  <a:defRPr sz="1000">
                    <a:solidFill>
                      <a:schemeClr val="tx1"/>
                    </a:solidFill>
                    <a:latin typeface="Arial" charset="0"/>
                  </a:defRPr>
                </a:lvl2pPr>
                <a:lvl3pPr marL="1143000" indent="-228600" defTabSz="968375">
                  <a:defRPr sz="1000">
                    <a:solidFill>
                      <a:schemeClr val="tx1"/>
                    </a:solidFill>
                    <a:latin typeface="Arial" charset="0"/>
                  </a:defRPr>
                </a:lvl3pPr>
                <a:lvl4pPr marL="1600200" indent="-228600" defTabSz="968375">
                  <a:defRPr sz="1000">
                    <a:solidFill>
                      <a:schemeClr val="tx1"/>
                    </a:solidFill>
                    <a:latin typeface="Arial" charset="0"/>
                  </a:defRPr>
                </a:lvl4pPr>
                <a:lvl5pPr marL="2057400" indent="-228600" defTabSz="968375">
                  <a:defRPr sz="1000">
                    <a:solidFill>
                      <a:schemeClr val="tx1"/>
                    </a:solidFill>
                    <a:latin typeface="Arial" charset="0"/>
                  </a:defRPr>
                </a:lvl5pPr>
                <a:lvl6pPr marL="2514600" indent="-228600" defTabSz="968375" eaLnBrk="0" fontAlgn="base" hangingPunct="0">
                  <a:spcBef>
                    <a:spcPct val="0"/>
                  </a:spcBef>
                  <a:spcAft>
                    <a:spcPct val="0"/>
                  </a:spcAft>
                  <a:defRPr sz="1000">
                    <a:solidFill>
                      <a:schemeClr val="tx1"/>
                    </a:solidFill>
                    <a:latin typeface="Arial" charset="0"/>
                  </a:defRPr>
                </a:lvl6pPr>
                <a:lvl7pPr marL="2971800" indent="-228600" defTabSz="968375" eaLnBrk="0" fontAlgn="base" hangingPunct="0">
                  <a:spcBef>
                    <a:spcPct val="0"/>
                  </a:spcBef>
                  <a:spcAft>
                    <a:spcPct val="0"/>
                  </a:spcAft>
                  <a:defRPr sz="1000">
                    <a:solidFill>
                      <a:schemeClr val="tx1"/>
                    </a:solidFill>
                    <a:latin typeface="Arial" charset="0"/>
                  </a:defRPr>
                </a:lvl7pPr>
                <a:lvl8pPr marL="3429000" indent="-228600" defTabSz="968375" eaLnBrk="0" fontAlgn="base" hangingPunct="0">
                  <a:spcBef>
                    <a:spcPct val="0"/>
                  </a:spcBef>
                  <a:spcAft>
                    <a:spcPct val="0"/>
                  </a:spcAft>
                  <a:defRPr sz="1000">
                    <a:solidFill>
                      <a:schemeClr val="tx1"/>
                    </a:solidFill>
                    <a:latin typeface="Arial" charset="0"/>
                  </a:defRPr>
                </a:lvl8pPr>
                <a:lvl9pPr marL="3886200" indent="-228600" defTabSz="968375" eaLnBrk="0" fontAlgn="base" hangingPunct="0">
                  <a:spcBef>
                    <a:spcPct val="0"/>
                  </a:spcBef>
                  <a:spcAft>
                    <a:spcPct val="0"/>
                  </a:spcAft>
                  <a:defRPr sz="1000">
                    <a:solidFill>
                      <a:schemeClr val="tx1"/>
                    </a:solidFill>
                    <a:latin typeface="Arial" charset="0"/>
                  </a:defRPr>
                </a:lvl9pPr>
              </a:lstStyle>
              <a:p>
                <a:pPr>
                  <a:spcBef>
                    <a:spcPct val="50000"/>
                  </a:spcBef>
                  <a:defRPr/>
                </a:pPr>
                <a:r>
                  <a:rPr lang="es-ES_tradnl" sz="800" b="1" dirty="0"/>
                  <a:t>FECHA:</a:t>
                </a:r>
                <a:endParaRPr lang="es-ES_tradnl" sz="1100" b="1" dirty="0"/>
              </a:p>
            </p:txBody>
          </p:sp>
          <p:sp>
            <p:nvSpPr>
              <p:cNvPr id="295" name="Text Box 46"/>
              <p:cNvSpPr txBox="1">
                <a:spLocks noChangeArrowheads="1"/>
              </p:cNvSpPr>
              <p:nvPr userDrawn="1"/>
            </p:nvSpPr>
            <p:spPr bwMode="auto">
              <a:xfrm>
                <a:off x="3706" y="487"/>
                <a:ext cx="930"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548" tIns="51274" rIns="102548" bIns="51274">
                <a:spAutoFit/>
              </a:bodyPr>
              <a:lstStyle>
                <a:lvl1pPr defTabSz="968375">
                  <a:defRPr sz="1000">
                    <a:solidFill>
                      <a:schemeClr val="tx1"/>
                    </a:solidFill>
                    <a:latin typeface="Arial" charset="0"/>
                  </a:defRPr>
                </a:lvl1pPr>
                <a:lvl2pPr marL="742950" indent="-285750" defTabSz="968375">
                  <a:defRPr sz="1000">
                    <a:solidFill>
                      <a:schemeClr val="tx1"/>
                    </a:solidFill>
                    <a:latin typeface="Arial" charset="0"/>
                  </a:defRPr>
                </a:lvl2pPr>
                <a:lvl3pPr marL="1143000" indent="-228600" defTabSz="968375">
                  <a:defRPr sz="1000">
                    <a:solidFill>
                      <a:schemeClr val="tx1"/>
                    </a:solidFill>
                    <a:latin typeface="Arial" charset="0"/>
                  </a:defRPr>
                </a:lvl3pPr>
                <a:lvl4pPr marL="1600200" indent="-228600" defTabSz="968375">
                  <a:defRPr sz="1000">
                    <a:solidFill>
                      <a:schemeClr val="tx1"/>
                    </a:solidFill>
                    <a:latin typeface="Arial" charset="0"/>
                  </a:defRPr>
                </a:lvl4pPr>
                <a:lvl5pPr marL="2057400" indent="-228600" defTabSz="968375">
                  <a:defRPr sz="1000">
                    <a:solidFill>
                      <a:schemeClr val="tx1"/>
                    </a:solidFill>
                    <a:latin typeface="Arial" charset="0"/>
                  </a:defRPr>
                </a:lvl5pPr>
                <a:lvl6pPr marL="2514600" indent="-228600" defTabSz="968375" eaLnBrk="0" fontAlgn="base" hangingPunct="0">
                  <a:spcBef>
                    <a:spcPct val="0"/>
                  </a:spcBef>
                  <a:spcAft>
                    <a:spcPct val="0"/>
                  </a:spcAft>
                  <a:defRPr sz="1000">
                    <a:solidFill>
                      <a:schemeClr val="tx1"/>
                    </a:solidFill>
                    <a:latin typeface="Arial" charset="0"/>
                  </a:defRPr>
                </a:lvl6pPr>
                <a:lvl7pPr marL="2971800" indent="-228600" defTabSz="968375" eaLnBrk="0" fontAlgn="base" hangingPunct="0">
                  <a:spcBef>
                    <a:spcPct val="0"/>
                  </a:spcBef>
                  <a:spcAft>
                    <a:spcPct val="0"/>
                  </a:spcAft>
                  <a:defRPr sz="1000">
                    <a:solidFill>
                      <a:schemeClr val="tx1"/>
                    </a:solidFill>
                    <a:latin typeface="Arial" charset="0"/>
                  </a:defRPr>
                </a:lvl7pPr>
                <a:lvl8pPr marL="3429000" indent="-228600" defTabSz="968375" eaLnBrk="0" fontAlgn="base" hangingPunct="0">
                  <a:spcBef>
                    <a:spcPct val="0"/>
                  </a:spcBef>
                  <a:spcAft>
                    <a:spcPct val="0"/>
                  </a:spcAft>
                  <a:defRPr sz="1000">
                    <a:solidFill>
                      <a:schemeClr val="tx1"/>
                    </a:solidFill>
                    <a:latin typeface="Arial" charset="0"/>
                  </a:defRPr>
                </a:lvl8pPr>
                <a:lvl9pPr marL="3886200" indent="-228600" defTabSz="968375" eaLnBrk="0" fontAlgn="base" hangingPunct="0">
                  <a:spcBef>
                    <a:spcPct val="0"/>
                  </a:spcBef>
                  <a:spcAft>
                    <a:spcPct val="0"/>
                  </a:spcAft>
                  <a:defRPr sz="1000">
                    <a:solidFill>
                      <a:schemeClr val="tx1"/>
                    </a:solidFill>
                    <a:latin typeface="Arial" charset="0"/>
                  </a:defRPr>
                </a:lvl9pPr>
              </a:lstStyle>
              <a:p>
                <a:pPr>
                  <a:defRPr/>
                </a:pPr>
                <a:r>
                  <a:rPr lang="es-ES_tradnl" sz="600" b="1" dirty="0"/>
                  <a:t>     DÍA                 MES              AÑO</a:t>
                </a:r>
                <a:endParaRPr lang="es-ES_tradnl" sz="600" dirty="0">
                  <a:latin typeface="Times New Roman" pitchFamily="18" charset="0"/>
                </a:endParaRPr>
              </a:p>
            </p:txBody>
          </p:sp>
          <p:grpSp>
            <p:nvGrpSpPr>
              <p:cNvPr id="296" name="Group 47"/>
              <p:cNvGrpSpPr>
                <a:grpSpLocks/>
              </p:cNvGrpSpPr>
              <p:nvPr userDrawn="1"/>
            </p:nvGrpSpPr>
            <p:grpSpPr bwMode="auto">
              <a:xfrm>
                <a:off x="3702" y="354"/>
                <a:ext cx="931" cy="162"/>
                <a:chOff x="3702" y="360"/>
                <a:chExt cx="931" cy="162"/>
              </a:xfrm>
            </p:grpSpPr>
            <p:sp>
              <p:nvSpPr>
                <p:cNvPr id="297" name="Rectangle 48"/>
                <p:cNvSpPr>
                  <a:spLocks noChangeArrowheads="1"/>
                </p:cNvSpPr>
                <p:nvPr userDrawn="1"/>
              </p:nvSpPr>
              <p:spPr bwMode="auto">
                <a:xfrm>
                  <a:off x="3702" y="360"/>
                  <a:ext cx="931" cy="16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102548" tIns="51274" rIns="102548" bIns="51274">
                  <a:spAutoFit/>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defRPr/>
                  </a:pPr>
                  <a:endParaRPr lang="es-MX" altLang="es-MX"/>
                </a:p>
              </p:txBody>
            </p:sp>
            <p:sp>
              <p:nvSpPr>
                <p:cNvPr id="298" name="Line 49"/>
                <p:cNvSpPr>
                  <a:spLocks noChangeShapeType="1"/>
                </p:cNvSpPr>
                <p:nvPr userDrawn="1"/>
              </p:nvSpPr>
              <p:spPr bwMode="auto">
                <a:xfrm flipV="1">
                  <a:off x="4325" y="363"/>
                  <a:ext cx="0" cy="151"/>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102548" tIns="51274" rIns="102548" bIns="51274">
                  <a:spAutoFit/>
                </a:bodyPr>
                <a:lstStyle/>
                <a:p>
                  <a:endParaRPr lang="es-MX"/>
                </a:p>
              </p:txBody>
            </p:sp>
            <p:sp>
              <p:nvSpPr>
                <p:cNvPr id="299" name="Line 50"/>
                <p:cNvSpPr>
                  <a:spLocks noChangeShapeType="1"/>
                </p:cNvSpPr>
                <p:nvPr userDrawn="1"/>
              </p:nvSpPr>
              <p:spPr bwMode="auto">
                <a:xfrm flipV="1">
                  <a:off x="4016" y="363"/>
                  <a:ext cx="0" cy="14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lIns="102548" tIns="51274" rIns="102548" bIns="51274">
                  <a:spAutoFit/>
                </a:bodyPr>
                <a:lstStyle/>
                <a:p>
                  <a:endParaRPr lang="es-MX"/>
                </a:p>
              </p:txBody>
            </p:sp>
            <p:sp>
              <p:nvSpPr>
                <p:cNvPr id="300" name="Line 51"/>
                <p:cNvSpPr>
                  <a:spLocks noChangeShapeType="1"/>
                </p:cNvSpPr>
                <p:nvPr userDrawn="1"/>
              </p:nvSpPr>
              <p:spPr bwMode="auto">
                <a:xfrm>
                  <a:off x="3861" y="447"/>
                  <a:ext cx="0" cy="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01" name="Line 52"/>
                <p:cNvSpPr>
                  <a:spLocks noChangeShapeType="1"/>
                </p:cNvSpPr>
                <p:nvPr userDrawn="1"/>
              </p:nvSpPr>
              <p:spPr bwMode="auto">
                <a:xfrm>
                  <a:off x="4477" y="442"/>
                  <a:ext cx="0" cy="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sp>
              <p:nvSpPr>
                <p:cNvPr id="302" name="Line 53"/>
                <p:cNvSpPr>
                  <a:spLocks noChangeShapeType="1"/>
                </p:cNvSpPr>
                <p:nvPr userDrawn="1"/>
              </p:nvSpPr>
              <p:spPr bwMode="auto">
                <a:xfrm>
                  <a:off x="4171" y="445"/>
                  <a:ext cx="0" cy="66"/>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MX"/>
                </a:p>
              </p:txBody>
            </p:sp>
          </p:grpSp>
        </p:grpSp>
        <p:sp>
          <p:nvSpPr>
            <p:cNvPr id="303" name="Text Box 381"/>
            <p:cNvSpPr txBox="1">
              <a:spLocks noChangeArrowheads="1"/>
            </p:cNvSpPr>
            <p:nvPr/>
          </p:nvSpPr>
          <p:spPr bwMode="auto">
            <a:xfrm>
              <a:off x="11622836" y="6969106"/>
              <a:ext cx="1200929" cy="236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835" tIns="48417" rIns="96835" bIns="48417"/>
            <a:lstStyle>
              <a:lvl1pPr defTabSz="968375">
                <a:defRPr sz="1000">
                  <a:solidFill>
                    <a:schemeClr val="tx1"/>
                  </a:solidFill>
                  <a:latin typeface="Arial" panose="020B0604020202020204" pitchFamily="34" charset="0"/>
                </a:defRPr>
              </a:lvl1pPr>
              <a:lvl2pPr marL="742950" indent="-285750" defTabSz="968375">
                <a:defRPr sz="1000">
                  <a:solidFill>
                    <a:schemeClr val="tx1"/>
                  </a:solidFill>
                  <a:latin typeface="Arial" panose="020B0604020202020204" pitchFamily="34" charset="0"/>
                </a:defRPr>
              </a:lvl2pPr>
              <a:lvl3pPr marL="1143000" indent="-228600" defTabSz="968375">
                <a:defRPr sz="1000">
                  <a:solidFill>
                    <a:schemeClr val="tx1"/>
                  </a:solidFill>
                  <a:latin typeface="Arial" panose="020B0604020202020204" pitchFamily="34" charset="0"/>
                </a:defRPr>
              </a:lvl3pPr>
              <a:lvl4pPr marL="1600200" indent="-228600" defTabSz="968375">
                <a:defRPr sz="1000">
                  <a:solidFill>
                    <a:schemeClr val="tx1"/>
                  </a:solidFill>
                  <a:latin typeface="Arial" panose="020B0604020202020204" pitchFamily="34" charset="0"/>
                </a:defRPr>
              </a:lvl4pPr>
              <a:lvl5pPr marL="2057400" indent="-228600" defTabSz="968375">
                <a:defRPr sz="1000">
                  <a:solidFill>
                    <a:schemeClr val="tx1"/>
                  </a:solidFill>
                  <a:latin typeface="Arial" panose="020B0604020202020204" pitchFamily="34" charset="0"/>
                </a:defRPr>
              </a:lvl5pPr>
              <a:lvl6pPr marL="2514600" indent="-228600" defTabSz="968375" eaLnBrk="0" fontAlgn="base" hangingPunct="0">
                <a:spcBef>
                  <a:spcPct val="0"/>
                </a:spcBef>
                <a:spcAft>
                  <a:spcPct val="0"/>
                </a:spcAft>
                <a:defRPr sz="1000">
                  <a:solidFill>
                    <a:schemeClr val="tx1"/>
                  </a:solidFill>
                  <a:latin typeface="Arial" panose="020B0604020202020204" pitchFamily="34" charset="0"/>
                </a:defRPr>
              </a:lvl6pPr>
              <a:lvl7pPr marL="2971800" indent="-228600" defTabSz="968375" eaLnBrk="0" fontAlgn="base" hangingPunct="0">
                <a:spcBef>
                  <a:spcPct val="0"/>
                </a:spcBef>
                <a:spcAft>
                  <a:spcPct val="0"/>
                </a:spcAft>
                <a:defRPr sz="1000">
                  <a:solidFill>
                    <a:schemeClr val="tx1"/>
                  </a:solidFill>
                  <a:latin typeface="Arial" panose="020B0604020202020204" pitchFamily="34" charset="0"/>
                </a:defRPr>
              </a:lvl7pPr>
              <a:lvl8pPr marL="3429000" indent="-228600" defTabSz="968375" eaLnBrk="0" fontAlgn="base" hangingPunct="0">
                <a:spcBef>
                  <a:spcPct val="0"/>
                </a:spcBef>
                <a:spcAft>
                  <a:spcPct val="0"/>
                </a:spcAft>
                <a:defRPr sz="1000">
                  <a:solidFill>
                    <a:schemeClr val="tx1"/>
                  </a:solidFill>
                  <a:latin typeface="Arial" panose="020B0604020202020204" pitchFamily="34" charset="0"/>
                </a:defRPr>
              </a:lvl8pPr>
              <a:lvl9pPr marL="3886200" indent="-228600" defTabSz="968375" eaLnBrk="0" fontAlgn="base" hangingPunct="0">
                <a:spcBef>
                  <a:spcPct val="0"/>
                </a:spcBef>
                <a:spcAft>
                  <a:spcPct val="0"/>
                </a:spcAft>
                <a:defRPr sz="1000">
                  <a:solidFill>
                    <a:schemeClr val="tx1"/>
                  </a:solidFill>
                  <a:latin typeface="Arial" panose="020B0604020202020204" pitchFamily="34" charset="0"/>
                </a:defRPr>
              </a:lvl9pPr>
            </a:lstStyle>
            <a:p>
              <a:pPr algn="r">
                <a:spcBef>
                  <a:spcPct val="50000"/>
                </a:spcBef>
              </a:pPr>
              <a:r>
                <a:rPr lang="es-ES_tradnl" altLang="es-MX" sz="900" b="1" dirty="0" smtClean="0"/>
                <a:t>SIS-2021</a:t>
              </a:r>
              <a:endParaRPr lang="es-ES_tradnl" altLang="es-MX" b="1" dirty="0"/>
            </a:p>
          </p:txBody>
        </p:sp>
        <p:pic>
          <p:nvPicPr>
            <p:cNvPr id="304" name="Imagen 30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60" y="117453"/>
              <a:ext cx="1616727" cy="360000"/>
            </a:xfrm>
            <a:prstGeom prst="rect">
              <a:avLst/>
            </a:prstGeom>
          </p:spPr>
        </p:pic>
      </p:grpSp>
      <p:grpSp>
        <p:nvGrpSpPr>
          <p:cNvPr id="11" name="Grupo 10"/>
          <p:cNvGrpSpPr/>
          <p:nvPr/>
        </p:nvGrpSpPr>
        <p:grpSpPr>
          <a:xfrm>
            <a:off x="234040" y="420911"/>
            <a:ext cx="11424919" cy="6449106"/>
            <a:chOff x="21282" y="91072"/>
            <a:chExt cx="12215608" cy="7243810"/>
          </a:xfrm>
        </p:grpSpPr>
        <p:sp>
          <p:nvSpPr>
            <p:cNvPr id="12" name="Rectángulo 11"/>
            <p:cNvSpPr/>
            <p:nvPr/>
          </p:nvSpPr>
          <p:spPr bwMode="auto">
            <a:xfrm>
              <a:off x="2754422" y="3124709"/>
              <a:ext cx="1836000" cy="75600"/>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a:ln>
                  <a:noFill/>
                </a:ln>
                <a:effectLst/>
                <a:latin typeface="Arial" charset="0"/>
              </a:endParaRPr>
            </a:p>
          </p:txBody>
        </p:sp>
        <p:sp>
          <p:nvSpPr>
            <p:cNvPr id="13" name="Rectángulo 12"/>
            <p:cNvSpPr/>
            <p:nvPr/>
          </p:nvSpPr>
          <p:spPr bwMode="auto">
            <a:xfrm>
              <a:off x="4866361" y="3124868"/>
              <a:ext cx="7293600" cy="82800"/>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a:ln>
                  <a:noFill/>
                </a:ln>
                <a:effectLst/>
                <a:latin typeface="Arial" charset="0"/>
              </a:endParaRPr>
            </a:p>
          </p:txBody>
        </p:sp>
        <p:sp>
          <p:nvSpPr>
            <p:cNvPr id="14" name="Line 102"/>
            <p:cNvSpPr>
              <a:spLocks noChangeShapeType="1"/>
            </p:cNvSpPr>
            <p:nvPr/>
          </p:nvSpPr>
          <p:spPr bwMode="auto">
            <a:xfrm>
              <a:off x="102765" y="3211150"/>
              <a:ext cx="120744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5" name="Line 331"/>
            <p:cNvSpPr>
              <a:spLocks noChangeShapeType="1"/>
            </p:cNvSpPr>
            <p:nvPr/>
          </p:nvSpPr>
          <p:spPr bwMode="auto">
            <a:xfrm>
              <a:off x="239934" y="1327420"/>
              <a:ext cx="0" cy="5841955"/>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6" name="Text Box 332"/>
            <p:cNvSpPr txBox="1">
              <a:spLocks noChangeArrowheads="1"/>
            </p:cNvSpPr>
            <p:nvPr/>
          </p:nvSpPr>
          <p:spPr bwMode="auto">
            <a:xfrm>
              <a:off x="510311" y="2163933"/>
              <a:ext cx="1798338" cy="220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spcBef>
                  <a:spcPct val="50000"/>
                </a:spcBef>
              </a:pPr>
              <a:r>
                <a:rPr lang="es-ES_tradnl" altLang="es-MX" sz="800" b="1" dirty="0"/>
                <a:t>IDENTIFICACIÓN DEL PACIENTE</a:t>
              </a:r>
              <a:endParaRPr lang="es-ES_tradnl" altLang="es-MX" dirty="0"/>
            </a:p>
          </p:txBody>
        </p:sp>
        <p:sp>
          <p:nvSpPr>
            <p:cNvPr id="17" name="Rectángulo 16"/>
            <p:cNvSpPr/>
            <p:nvPr/>
          </p:nvSpPr>
          <p:spPr>
            <a:xfrm rot="16200000">
              <a:off x="-254343" y="2507805"/>
              <a:ext cx="1110586" cy="192360"/>
            </a:xfrm>
            <a:prstGeom prst="rect">
              <a:avLst/>
            </a:prstGeom>
          </p:spPr>
          <p:txBody>
            <a:bodyPr wrap="none">
              <a:spAutoFit/>
            </a:bodyPr>
            <a:lstStyle/>
            <a:p>
              <a:r>
                <a:rPr lang="es-ES_tradnl" altLang="es-MX" sz="650" b="1" dirty="0"/>
                <a:t>DERECHOHABIENCIA</a:t>
              </a:r>
              <a:endParaRPr lang="es-MX" sz="650" dirty="0"/>
            </a:p>
          </p:txBody>
        </p:sp>
        <p:cxnSp>
          <p:nvCxnSpPr>
            <p:cNvPr id="18" name="Conector recto 17"/>
            <p:cNvCxnSpPr/>
            <p:nvPr/>
          </p:nvCxnSpPr>
          <p:spPr bwMode="auto">
            <a:xfrm>
              <a:off x="356078" y="1332318"/>
              <a:ext cx="0" cy="1784192"/>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19" name="Grupo 18"/>
            <p:cNvGrpSpPr/>
            <p:nvPr/>
          </p:nvGrpSpPr>
          <p:grpSpPr>
            <a:xfrm>
              <a:off x="42658" y="2797373"/>
              <a:ext cx="2491200" cy="4176069"/>
              <a:chOff x="57898" y="2797373"/>
              <a:chExt cx="2265561" cy="4176069"/>
            </a:xfrm>
          </p:grpSpPr>
          <p:sp>
            <p:nvSpPr>
              <p:cNvPr id="252" name="CuadroTexto 251"/>
              <p:cNvSpPr txBox="1"/>
              <p:nvPr/>
            </p:nvSpPr>
            <p:spPr>
              <a:xfrm>
                <a:off x="315929" y="3084503"/>
                <a:ext cx="791615" cy="169277"/>
              </a:xfrm>
              <a:prstGeom prst="rect">
                <a:avLst/>
              </a:prstGeom>
              <a:noFill/>
            </p:spPr>
            <p:txBody>
              <a:bodyPr wrap="square" rtlCol="0">
                <a:spAutoFit/>
              </a:bodyPr>
              <a:lstStyle/>
              <a:p>
                <a:r>
                  <a:rPr lang="es-MX" sz="500" b="1" dirty="0"/>
                  <a:t>No. DE SEGURIDAD</a:t>
                </a:r>
                <a:endParaRPr lang="es-MX" sz="900" b="1" dirty="0"/>
              </a:p>
            </p:txBody>
          </p:sp>
          <p:cxnSp>
            <p:nvCxnSpPr>
              <p:cNvPr id="253" name="Conector recto 252"/>
              <p:cNvCxnSpPr/>
              <p:nvPr/>
            </p:nvCxnSpPr>
            <p:spPr bwMode="auto">
              <a:xfrm>
                <a:off x="239214" y="3454136"/>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254" name="Text Box 368"/>
              <p:cNvSpPr txBox="1">
                <a:spLocks noChangeArrowheads="1"/>
              </p:cNvSpPr>
              <p:nvPr/>
            </p:nvSpPr>
            <p:spPr bwMode="auto">
              <a:xfrm>
                <a:off x="170179" y="3425350"/>
                <a:ext cx="1937892"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a:t>CURP o Fecha de nacimiento y Entidad de nacimiento</a:t>
                </a:r>
              </a:p>
              <a:p>
                <a:pPr>
                  <a:spcBef>
                    <a:spcPts val="420"/>
                  </a:spcBef>
                </a:pPr>
                <a:endParaRPr lang="es-ES_tradnl" altLang="es-MX" sz="500" b="1" dirty="0"/>
              </a:p>
              <a:p>
                <a:pPr>
                  <a:spcBef>
                    <a:spcPts val="420"/>
                  </a:spcBef>
                </a:pPr>
                <a:r>
                  <a:rPr lang="es-ES_tradnl" altLang="es-MX" sz="500" b="1" dirty="0"/>
                  <a:t>Nombre (Nombre(s), Primer Apellido, Segundo Apellido)</a:t>
                </a:r>
              </a:p>
            </p:txBody>
          </p:sp>
          <p:cxnSp>
            <p:nvCxnSpPr>
              <p:cNvPr id="255" name="Conector recto 254"/>
              <p:cNvCxnSpPr/>
              <p:nvPr/>
            </p:nvCxnSpPr>
            <p:spPr bwMode="auto">
              <a:xfrm>
                <a:off x="239214" y="3719952"/>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56" name="Conector recto 255"/>
              <p:cNvCxnSpPr/>
              <p:nvPr/>
            </p:nvCxnSpPr>
            <p:spPr bwMode="auto">
              <a:xfrm>
                <a:off x="239214" y="4281833"/>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57" name="Conector recto 256"/>
              <p:cNvCxnSpPr/>
              <p:nvPr/>
            </p:nvCxnSpPr>
            <p:spPr bwMode="auto">
              <a:xfrm>
                <a:off x="232864" y="4544468"/>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58" name="Conector recto 257"/>
              <p:cNvCxnSpPr/>
              <p:nvPr/>
            </p:nvCxnSpPr>
            <p:spPr bwMode="auto">
              <a:xfrm>
                <a:off x="232864" y="5092022"/>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59" name="Conector recto 258"/>
              <p:cNvCxnSpPr/>
              <p:nvPr/>
            </p:nvCxnSpPr>
            <p:spPr bwMode="auto">
              <a:xfrm>
                <a:off x="232864" y="5348287"/>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60" name="Conector recto 259"/>
              <p:cNvCxnSpPr/>
              <p:nvPr/>
            </p:nvCxnSpPr>
            <p:spPr bwMode="auto">
              <a:xfrm>
                <a:off x="239214" y="5902213"/>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61" name="Conector recto 260"/>
              <p:cNvCxnSpPr/>
              <p:nvPr/>
            </p:nvCxnSpPr>
            <p:spPr bwMode="auto">
              <a:xfrm>
                <a:off x="232864" y="6169623"/>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62" name="Conector recto 261"/>
              <p:cNvCxnSpPr/>
              <p:nvPr/>
            </p:nvCxnSpPr>
            <p:spPr bwMode="auto">
              <a:xfrm>
                <a:off x="232864" y="6717176"/>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63" name="Conector recto 262"/>
              <p:cNvCxnSpPr/>
              <p:nvPr/>
            </p:nvCxnSpPr>
            <p:spPr bwMode="auto">
              <a:xfrm>
                <a:off x="232864" y="6973442"/>
                <a:ext cx="2070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sp>
            <p:nvSpPr>
              <p:cNvPr id="264" name="Text Box 333"/>
              <p:cNvSpPr txBox="1">
                <a:spLocks noChangeArrowheads="1"/>
              </p:cNvSpPr>
              <p:nvPr/>
            </p:nvSpPr>
            <p:spPr bwMode="auto">
              <a:xfrm rot="16200000">
                <a:off x="-23347" y="2878618"/>
                <a:ext cx="376447"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spcBef>
                    <a:spcPct val="50000"/>
                  </a:spcBef>
                </a:pPr>
                <a:r>
                  <a:rPr lang="es-ES_tradnl" altLang="es-MX" sz="800" b="1" dirty="0"/>
                  <a:t>No.</a:t>
                </a:r>
                <a:endParaRPr lang="es-ES_tradnl" altLang="es-MX" dirty="0"/>
              </a:p>
            </p:txBody>
          </p:sp>
          <p:cxnSp>
            <p:nvCxnSpPr>
              <p:cNvPr id="265" name="Conector recto 264"/>
              <p:cNvCxnSpPr/>
              <p:nvPr/>
            </p:nvCxnSpPr>
            <p:spPr bwMode="auto">
              <a:xfrm>
                <a:off x="1109349" y="3116012"/>
                <a:ext cx="0" cy="936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6" name="CuadroTexto 265"/>
              <p:cNvSpPr txBox="1"/>
              <p:nvPr/>
            </p:nvSpPr>
            <p:spPr>
              <a:xfrm>
                <a:off x="993316" y="3081385"/>
                <a:ext cx="931265" cy="175513"/>
              </a:xfrm>
              <a:prstGeom prst="rect">
                <a:avLst/>
              </a:prstGeom>
              <a:noFill/>
            </p:spPr>
            <p:txBody>
              <a:bodyPr wrap="square" rtlCol="0">
                <a:spAutoFit/>
              </a:bodyPr>
              <a:lstStyle/>
              <a:p>
                <a:pPr algn="ctr"/>
                <a:r>
                  <a:rPr lang="es-MX" sz="500" b="1" dirty="0"/>
                  <a:t>FOLIO DE RECETA</a:t>
                </a:r>
                <a:endParaRPr lang="es-MX" sz="900" b="1" dirty="0"/>
              </a:p>
            </p:txBody>
          </p:sp>
          <p:sp>
            <p:nvSpPr>
              <p:cNvPr id="267" name="CuadroTexto 266"/>
              <p:cNvSpPr txBox="1"/>
              <p:nvPr/>
            </p:nvSpPr>
            <p:spPr>
              <a:xfrm>
                <a:off x="1731858" y="3081385"/>
                <a:ext cx="591601" cy="175513"/>
              </a:xfrm>
              <a:prstGeom prst="rect">
                <a:avLst/>
              </a:prstGeom>
              <a:noFill/>
            </p:spPr>
            <p:txBody>
              <a:bodyPr wrap="square" rtlCol="0">
                <a:spAutoFit/>
              </a:bodyPr>
              <a:lstStyle/>
              <a:p>
                <a:r>
                  <a:rPr lang="es-MX" sz="500" b="1" dirty="0"/>
                  <a:t>EXPEDIENTE</a:t>
                </a:r>
                <a:endParaRPr lang="es-MX" sz="900" b="1" dirty="0"/>
              </a:p>
            </p:txBody>
          </p:sp>
          <p:sp>
            <p:nvSpPr>
              <p:cNvPr id="268" name="CuadroTexto 267"/>
              <p:cNvSpPr txBox="1"/>
              <p:nvPr/>
            </p:nvSpPr>
            <p:spPr>
              <a:xfrm>
                <a:off x="219729" y="3066318"/>
                <a:ext cx="115718" cy="191469"/>
              </a:xfrm>
              <a:prstGeom prst="rect">
                <a:avLst/>
              </a:prstGeom>
              <a:noFill/>
            </p:spPr>
            <p:txBody>
              <a:bodyPr wrap="square" rtlCol="0">
                <a:spAutoFit/>
              </a:bodyPr>
              <a:lstStyle/>
              <a:p>
                <a:r>
                  <a:rPr lang="es-MX" sz="600" b="1" dirty="0"/>
                  <a:t>1</a:t>
                </a:r>
              </a:p>
            </p:txBody>
          </p:sp>
          <p:cxnSp>
            <p:nvCxnSpPr>
              <p:cNvPr id="269" name="Conector recto 268"/>
              <p:cNvCxnSpPr/>
              <p:nvPr/>
            </p:nvCxnSpPr>
            <p:spPr bwMode="auto">
              <a:xfrm>
                <a:off x="1760222" y="3115742"/>
                <a:ext cx="0" cy="936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70" name="Text Box 368"/>
              <p:cNvSpPr txBox="1">
                <a:spLocks noChangeArrowheads="1"/>
              </p:cNvSpPr>
              <p:nvPr/>
            </p:nvSpPr>
            <p:spPr bwMode="auto">
              <a:xfrm>
                <a:off x="166000" y="4254710"/>
                <a:ext cx="1937892"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a:t>CURP o Fecha de nacimiento y Entidad de nacimiento</a:t>
                </a:r>
              </a:p>
              <a:p>
                <a:pPr>
                  <a:spcBef>
                    <a:spcPts val="420"/>
                  </a:spcBef>
                </a:pPr>
                <a:endParaRPr lang="es-ES_tradnl" altLang="es-MX" sz="500" b="1" dirty="0"/>
              </a:p>
              <a:p>
                <a:pPr>
                  <a:spcBef>
                    <a:spcPts val="420"/>
                  </a:spcBef>
                </a:pPr>
                <a:r>
                  <a:rPr lang="es-ES_tradnl" altLang="es-MX" sz="500" b="1" dirty="0"/>
                  <a:t>Nombre (Nombre(s), Primer Apellido, Segundo Apellido)</a:t>
                </a:r>
              </a:p>
            </p:txBody>
          </p:sp>
          <p:sp>
            <p:nvSpPr>
              <p:cNvPr id="271" name="Text Box 368"/>
              <p:cNvSpPr txBox="1">
                <a:spLocks noChangeArrowheads="1"/>
              </p:cNvSpPr>
              <p:nvPr/>
            </p:nvSpPr>
            <p:spPr bwMode="auto">
              <a:xfrm>
                <a:off x="160438" y="5062879"/>
                <a:ext cx="1937892"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a:t>CURP o Fecha de nacimiento y Entidad de nacimiento</a:t>
                </a:r>
              </a:p>
              <a:p>
                <a:pPr>
                  <a:spcBef>
                    <a:spcPts val="420"/>
                  </a:spcBef>
                </a:pPr>
                <a:endParaRPr lang="es-ES_tradnl" altLang="es-MX" sz="500" b="1" dirty="0"/>
              </a:p>
              <a:p>
                <a:pPr>
                  <a:spcBef>
                    <a:spcPts val="420"/>
                  </a:spcBef>
                </a:pPr>
                <a:r>
                  <a:rPr lang="es-ES_tradnl" altLang="es-MX" sz="500" b="1" dirty="0"/>
                  <a:t>Nombre (Nombre(s), Primer Apellido, Segundo Apellido)</a:t>
                </a:r>
              </a:p>
            </p:txBody>
          </p:sp>
          <p:sp>
            <p:nvSpPr>
              <p:cNvPr id="272" name="Text Box 368"/>
              <p:cNvSpPr txBox="1">
                <a:spLocks noChangeArrowheads="1"/>
              </p:cNvSpPr>
              <p:nvPr/>
            </p:nvSpPr>
            <p:spPr bwMode="auto">
              <a:xfrm>
                <a:off x="162031" y="5870236"/>
                <a:ext cx="1937892"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a:t>CURP o Fecha de nacimiento y Entidad de nacimiento</a:t>
                </a:r>
              </a:p>
              <a:p>
                <a:pPr>
                  <a:spcBef>
                    <a:spcPts val="420"/>
                  </a:spcBef>
                </a:pPr>
                <a:endParaRPr lang="es-ES_tradnl" altLang="es-MX" sz="500" b="1" dirty="0"/>
              </a:p>
              <a:p>
                <a:pPr>
                  <a:spcBef>
                    <a:spcPts val="420"/>
                  </a:spcBef>
                </a:pPr>
                <a:r>
                  <a:rPr lang="es-ES_tradnl" altLang="es-MX" sz="500" b="1" dirty="0"/>
                  <a:t>Nombre (Nombre(s), Primer Apellido, Segundo Apellido)</a:t>
                </a:r>
              </a:p>
            </p:txBody>
          </p:sp>
          <p:cxnSp>
            <p:nvCxnSpPr>
              <p:cNvPr id="273" name="Conector recto 272"/>
              <p:cNvCxnSpPr/>
              <p:nvPr/>
            </p:nvCxnSpPr>
            <p:spPr bwMode="auto">
              <a:xfrm>
                <a:off x="355760" y="3210224"/>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74" name="Conector recto 273"/>
              <p:cNvCxnSpPr/>
              <p:nvPr/>
            </p:nvCxnSpPr>
            <p:spPr bwMode="auto">
              <a:xfrm>
                <a:off x="1109804" y="3210224"/>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75" name="Conector recto 274"/>
              <p:cNvCxnSpPr/>
              <p:nvPr/>
            </p:nvCxnSpPr>
            <p:spPr bwMode="auto">
              <a:xfrm>
                <a:off x="1761472" y="3210224"/>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76" name="Conector recto 275"/>
              <p:cNvCxnSpPr/>
              <p:nvPr/>
            </p:nvCxnSpPr>
            <p:spPr bwMode="auto">
              <a:xfrm>
                <a:off x="355760" y="4034462"/>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77" name="Conector recto 276"/>
              <p:cNvCxnSpPr/>
              <p:nvPr/>
            </p:nvCxnSpPr>
            <p:spPr bwMode="auto">
              <a:xfrm>
                <a:off x="1109804" y="4034462"/>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78" name="Conector recto 277"/>
              <p:cNvCxnSpPr/>
              <p:nvPr/>
            </p:nvCxnSpPr>
            <p:spPr bwMode="auto">
              <a:xfrm>
                <a:off x="1761472" y="4034462"/>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79" name="Conector recto 278"/>
              <p:cNvCxnSpPr/>
              <p:nvPr/>
            </p:nvCxnSpPr>
            <p:spPr bwMode="auto">
              <a:xfrm>
                <a:off x="355760" y="4847161"/>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0" name="Conector recto 279"/>
              <p:cNvCxnSpPr/>
              <p:nvPr/>
            </p:nvCxnSpPr>
            <p:spPr bwMode="auto">
              <a:xfrm>
                <a:off x="1109804" y="4847161"/>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1" name="Conector recto 280"/>
              <p:cNvCxnSpPr/>
              <p:nvPr/>
            </p:nvCxnSpPr>
            <p:spPr bwMode="auto">
              <a:xfrm>
                <a:off x="1761472" y="4847161"/>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2" name="Conector recto 281"/>
              <p:cNvCxnSpPr/>
              <p:nvPr/>
            </p:nvCxnSpPr>
            <p:spPr bwMode="auto">
              <a:xfrm>
                <a:off x="355760" y="5655260"/>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3" name="Conector recto 282"/>
              <p:cNvCxnSpPr/>
              <p:nvPr/>
            </p:nvCxnSpPr>
            <p:spPr bwMode="auto">
              <a:xfrm>
                <a:off x="1109804" y="5655260"/>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4" name="Conector recto 283"/>
              <p:cNvCxnSpPr/>
              <p:nvPr/>
            </p:nvCxnSpPr>
            <p:spPr bwMode="auto">
              <a:xfrm>
                <a:off x="1761472" y="5655260"/>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285" name="Text Box 368"/>
              <p:cNvSpPr txBox="1">
                <a:spLocks noChangeArrowheads="1"/>
              </p:cNvSpPr>
              <p:nvPr/>
            </p:nvSpPr>
            <p:spPr bwMode="auto">
              <a:xfrm>
                <a:off x="167707" y="6688046"/>
                <a:ext cx="1937892"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420"/>
                  </a:spcBef>
                </a:pPr>
                <a:r>
                  <a:rPr lang="es-ES_tradnl" altLang="es-MX" sz="500" b="1" dirty="0"/>
                  <a:t>CURP o Fecha de nacimiento y Entidad de nacimiento</a:t>
                </a:r>
              </a:p>
              <a:p>
                <a:pPr>
                  <a:spcBef>
                    <a:spcPts val="420"/>
                  </a:spcBef>
                </a:pPr>
                <a:endParaRPr lang="es-ES_tradnl" altLang="es-MX" sz="500" b="1" dirty="0"/>
              </a:p>
              <a:p>
                <a:pPr>
                  <a:spcBef>
                    <a:spcPts val="420"/>
                  </a:spcBef>
                </a:pPr>
                <a:r>
                  <a:rPr lang="es-ES_tradnl" altLang="es-MX" sz="500" b="1" dirty="0"/>
                  <a:t>Nombre (Nombre(s), Primer Apellido, Segundo Apellido)</a:t>
                </a:r>
              </a:p>
            </p:txBody>
          </p:sp>
          <p:cxnSp>
            <p:nvCxnSpPr>
              <p:cNvPr id="286" name="Conector recto 285"/>
              <p:cNvCxnSpPr/>
              <p:nvPr/>
            </p:nvCxnSpPr>
            <p:spPr bwMode="auto">
              <a:xfrm>
                <a:off x="355760" y="6473070"/>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7" name="Conector recto 286"/>
              <p:cNvCxnSpPr/>
              <p:nvPr/>
            </p:nvCxnSpPr>
            <p:spPr bwMode="auto">
              <a:xfrm>
                <a:off x="1109804" y="6473070"/>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88" name="Conector recto 287"/>
              <p:cNvCxnSpPr/>
              <p:nvPr/>
            </p:nvCxnSpPr>
            <p:spPr bwMode="auto">
              <a:xfrm>
                <a:off x="1761472" y="6473070"/>
                <a:ext cx="0" cy="244902"/>
              </a:xfrm>
              <a:prstGeom prst="line">
                <a:avLst/>
              </a:prstGeom>
              <a:solidFill>
                <a:schemeClr val="accent1"/>
              </a:solidFill>
              <a:ln w="9525" cap="flat" cmpd="sng" algn="ctr">
                <a:solidFill>
                  <a:schemeClr val="bg2"/>
                </a:solidFill>
                <a:prstDash val="solid"/>
                <a:round/>
                <a:headEnd type="none" w="med" len="med"/>
                <a:tailEnd type="none" w="med" len="med"/>
              </a:ln>
              <a:effectLst/>
            </p:spPr>
          </p:cxnSp>
        </p:grpSp>
        <p:sp>
          <p:nvSpPr>
            <p:cNvPr id="20" name="Text Box 351"/>
            <p:cNvSpPr txBox="1">
              <a:spLocks noChangeArrowheads="1"/>
            </p:cNvSpPr>
            <p:nvPr/>
          </p:nvSpPr>
          <p:spPr bwMode="auto">
            <a:xfrm>
              <a:off x="7198467" y="1465877"/>
              <a:ext cx="1632481" cy="188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700" b="1" dirty="0"/>
                <a:t>ESQUEMA BÁSICO</a:t>
              </a:r>
              <a:endParaRPr lang="es-ES_tradnl" altLang="es-MX" dirty="0"/>
            </a:p>
          </p:txBody>
        </p:sp>
        <p:sp>
          <p:nvSpPr>
            <p:cNvPr id="21" name="Line 345"/>
            <p:cNvSpPr>
              <a:spLocks noChangeShapeType="1"/>
            </p:cNvSpPr>
            <p:nvPr/>
          </p:nvSpPr>
          <p:spPr bwMode="auto">
            <a:xfrm flipV="1">
              <a:off x="7343739" y="1623754"/>
              <a:ext cx="1317600" cy="9344"/>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2" name="Text Box 351"/>
            <p:cNvSpPr txBox="1">
              <a:spLocks noChangeArrowheads="1"/>
            </p:cNvSpPr>
            <p:nvPr/>
          </p:nvSpPr>
          <p:spPr bwMode="auto">
            <a:xfrm>
              <a:off x="7110784" y="1311750"/>
              <a:ext cx="2026232" cy="208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700" b="1" dirty="0"/>
                <a:t>ATENCIÓN PREVENTIVA</a:t>
              </a:r>
              <a:endParaRPr lang="es-ES_tradnl" altLang="es-MX" dirty="0"/>
            </a:p>
          </p:txBody>
        </p:sp>
        <p:sp>
          <p:nvSpPr>
            <p:cNvPr id="23" name="Line 338"/>
            <p:cNvSpPr>
              <a:spLocks noChangeShapeType="1"/>
            </p:cNvSpPr>
            <p:nvPr/>
          </p:nvSpPr>
          <p:spPr bwMode="auto">
            <a:xfrm>
              <a:off x="11851513" y="1330768"/>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4" name="Text Box 351"/>
            <p:cNvSpPr txBox="1">
              <a:spLocks noChangeArrowheads="1"/>
            </p:cNvSpPr>
            <p:nvPr/>
          </p:nvSpPr>
          <p:spPr bwMode="auto">
            <a:xfrm>
              <a:off x="9059463" y="1311750"/>
              <a:ext cx="1654756" cy="193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700" b="1" dirty="0"/>
                <a:t>ATENCIÓN CURATIVA</a:t>
              </a:r>
              <a:endParaRPr lang="es-ES_tradnl" altLang="es-MX" dirty="0"/>
            </a:p>
          </p:txBody>
        </p:sp>
        <p:sp>
          <p:nvSpPr>
            <p:cNvPr id="25" name="Text Box 351"/>
            <p:cNvSpPr txBox="1">
              <a:spLocks noChangeArrowheads="1"/>
            </p:cNvSpPr>
            <p:nvPr/>
          </p:nvSpPr>
          <p:spPr bwMode="auto">
            <a:xfrm>
              <a:off x="8194146" y="1632881"/>
              <a:ext cx="667041"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500" b="1" dirty="0"/>
                <a:t>REVISIÓN</a:t>
              </a:r>
              <a:endParaRPr lang="es-ES_tradnl" altLang="es-MX" sz="500" dirty="0"/>
            </a:p>
          </p:txBody>
        </p:sp>
        <p:sp>
          <p:nvSpPr>
            <p:cNvPr id="26" name="Text Box 349"/>
            <p:cNvSpPr txBox="1">
              <a:spLocks noChangeArrowheads="1"/>
            </p:cNvSpPr>
            <p:nvPr/>
          </p:nvSpPr>
          <p:spPr bwMode="auto">
            <a:xfrm>
              <a:off x="8940410" y="1464291"/>
              <a:ext cx="1411546" cy="174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700" b="1" dirty="0" smtClean="0"/>
                <a:t>NÚMERO </a:t>
              </a:r>
              <a:r>
                <a:rPr lang="es-ES_tradnl" altLang="es-MX" sz="700" b="1" dirty="0"/>
                <a:t>DE </a:t>
              </a:r>
              <a:r>
                <a:rPr lang="es-ES_tradnl" altLang="es-MX" sz="700" b="1" dirty="0">
                  <a:solidFill>
                    <a:srgbClr val="FF0000"/>
                  </a:solidFill>
                </a:rPr>
                <a:t>DIENTES</a:t>
              </a:r>
              <a:endParaRPr lang="es-ES_tradnl" altLang="es-MX" dirty="0">
                <a:solidFill>
                  <a:srgbClr val="FF0000"/>
                </a:solidFill>
              </a:endParaRPr>
            </a:p>
          </p:txBody>
        </p:sp>
        <p:sp>
          <p:nvSpPr>
            <p:cNvPr id="27" name="Line 20"/>
            <p:cNvSpPr>
              <a:spLocks noChangeShapeType="1"/>
            </p:cNvSpPr>
            <p:nvPr/>
          </p:nvSpPr>
          <p:spPr bwMode="auto">
            <a:xfrm>
              <a:off x="9168644" y="1971089"/>
              <a:ext cx="0" cy="5281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dirty="0"/>
            </a:p>
          </p:txBody>
        </p:sp>
        <p:sp>
          <p:nvSpPr>
            <p:cNvPr id="28" name="Line 32"/>
            <p:cNvSpPr>
              <a:spLocks noChangeShapeType="1"/>
            </p:cNvSpPr>
            <p:nvPr/>
          </p:nvSpPr>
          <p:spPr bwMode="auto">
            <a:xfrm>
              <a:off x="10078700" y="1626752"/>
              <a:ext cx="0" cy="562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29" name="Line 38"/>
            <p:cNvSpPr>
              <a:spLocks noChangeShapeType="1"/>
            </p:cNvSpPr>
            <p:nvPr/>
          </p:nvSpPr>
          <p:spPr bwMode="auto">
            <a:xfrm>
              <a:off x="8517988" y="1784060"/>
              <a:ext cx="0" cy="547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0" name="Line 43"/>
            <p:cNvSpPr>
              <a:spLocks noChangeShapeType="1"/>
            </p:cNvSpPr>
            <p:nvPr/>
          </p:nvSpPr>
          <p:spPr bwMode="auto">
            <a:xfrm>
              <a:off x="8670407" y="1491860"/>
              <a:ext cx="0" cy="5760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1" name="Line 345"/>
            <p:cNvSpPr>
              <a:spLocks noChangeShapeType="1"/>
            </p:cNvSpPr>
            <p:nvPr/>
          </p:nvSpPr>
          <p:spPr bwMode="auto">
            <a:xfrm>
              <a:off x="7336119" y="1484241"/>
              <a:ext cx="3384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2" name="Line 348"/>
            <p:cNvSpPr>
              <a:spLocks noChangeShapeType="1"/>
            </p:cNvSpPr>
            <p:nvPr/>
          </p:nvSpPr>
          <p:spPr bwMode="auto">
            <a:xfrm>
              <a:off x="9024778" y="1619758"/>
              <a:ext cx="1213200" cy="1324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dirty="0"/>
            </a:p>
          </p:txBody>
        </p:sp>
        <p:sp>
          <p:nvSpPr>
            <p:cNvPr id="33" name="Line 370"/>
            <p:cNvSpPr>
              <a:spLocks noChangeShapeType="1"/>
            </p:cNvSpPr>
            <p:nvPr/>
          </p:nvSpPr>
          <p:spPr bwMode="auto">
            <a:xfrm>
              <a:off x="8358257" y="1772734"/>
              <a:ext cx="3121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4" name="Line 377"/>
            <p:cNvSpPr>
              <a:spLocks noChangeShapeType="1"/>
            </p:cNvSpPr>
            <p:nvPr/>
          </p:nvSpPr>
          <p:spPr bwMode="auto">
            <a:xfrm>
              <a:off x="8217097" y="1630980"/>
              <a:ext cx="0" cy="561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5" name="Line 382"/>
            <p:cNvSpPr>
              <a:spLocks noChangeShapeType="1"/>
            </p:cNvSpPr>
            <p:nvPr/>
          </p:nvSpPr>
          <p:spPr bwMode="auto">
            <a:xfrm>
              <a:off x="9772438" y="1630980"/>
              <a:ext cx="0" cy="56268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6" name="Line 57"/>
            <p:cNvSpPr>
              <a:spLocks noChangeShapeType="1"/>
            </p:cNvSpPr>
            <p:nvPr/>
          </p:nvSpPr>
          <p:spPr bwMode="auto">
            <a:xfrm>
              <a:off x="7782042" y="1636118"/>
              <a:ext cx="0" cy="561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7" name="Line 58"/>
            <p:cNvSpPr>
              <a:spLocks noChangeShapeType="1"/>
            </p:cNvSpPr>
            <p:nvPr/>
          </p:nvSpPr>
          <p:spPr bwMode="auto">
            <a:xfrm>
              <a:off x="7926628" y="1639293"/>
              <a:ext cx="0" cy="561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8" name="Line 338"/>
            <p:cNvSpPr>
              <a:spLocks noChangeShapeType="1"/>
            </p:cNvSpPr>
            <p:nvPr/>
          </p:nvSpPr>
          <p:spPr bwMode="auto">
            <a:xfrm>
              <a:off x="8074976" y="1633315"/>
              <a:ext cx="0" cy="561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39" name="Line 339"/>
            <p:cNvSpPr>
              <a:spLocks noChangeShapeType="1"/>
            </p:cNvSpPr>
            <p:nvPr/>
          </p:nvSpPr>
          <p:spPr bwMode="auto">
            <a:xfrm>
              <a:off x="8356648" y="1639292"/>
              <a:ext cx="0" cy="561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0" name="Line 46"/>
            <p:cNvSpPr>
              <a:spLocks noChangeShapeType="1"/>
            </p:cNvSpPr>
            <p:nvPr/>
          </p:nvSpPr>
          <p:spPr bwMode="auto">
            <a:xfrm>
              <a:off x="7631226" y="1639293"/>
              <a:ext cx="0" cy="561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1" name="Line 59"/>
            <p:cNvSpPr>
              <a:spLocks noChangeShapeType="1"/>
            </p:cNvSpPr>
            <p:nvPr/>
          </p:nvSpPr>
          <p:spPr bwMode="auto">
            <a:xfrm>
              <a:off x="7483476" y="1639293"/>
              <a:ext cx="0" cy="5616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2" name="Line 57"/>
            <p:cNvSpPr>
              <a:spLocks noChangeShapeType="1"/>
            </p:cNvSpPr>
            <p:nvPr/>
          </p:nvSpPr>
          <p:spPr bwMode="auto">
            <a:xfrm>
              <a:off x="11691571" y="1330768"/>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3" name="Line 59"/>
            <p:cNvSpPr>
              <a:spLocks noChangeShapeType="1"/>
            </p:cNvSpPr>
            <p:nvPr/>
          </p:nvSpPr>
          <p:spPr bwMode="auto">
            <a:xfrm>
              <a:off x="11229506" y="1330768"/>
              <a:ext cx="0" cy="592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4" name="Line 60"/>
            <p:cNvSpPr>
              <a:spLocks noChangeShapeType="1"/>
            </p:cNvSpPr>
            <p:nvPr/>
          </p:nvSpPr>
          <p:spPr bwMode="auto">
            <a:xfrm>
              <a:off x="10718240" y="1327975"/>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5" name="Line 61"/>
            <p:cNvSpPr>
              <a:spLocks noChangeShapeType="1"/>
            </p:cNvSpPr>
            <p:nvPr/>
          </p:nvSpPr>
          <p:spPr bwMode="auto">
            <a:xfrm>
              <a:off x="10549563" y="1490940"/>
              <a:ext cx="0" cy="5760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6" name="Line 46"/>
            <p:cNvSpPr>
              <a:spLocks noChangeShapeType="1"/>
            </p:cNvSpPr>
            <p:nvPr/>
          </p:nvSpPr>
          <p:spPr bwMode="auto">
            <a:xfrm>
              <a:off x="11550616" y="1323824"/>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7" name="Line 59"/>
            <p:cNvSpPr>
              <a:spLocks noChangeShapeType="1"/>
            </p:cNvSpPr>
            <p:nvPr/>
          </p:nvSpPr>
          <p:spPr bwMode="auto">
            <a:xfrm>
              <a:off x="12016499" y="1328387"/>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8" name="Line 60"/>
            <p:cNvSpPr>
              <a:spLocks noChangeShapeType="1"/>
            </p:cNvSpPr>
            <p:nvPr/>
          </p:nvSpPr>
          <p:spPr bwMode="auto">
            <a:xfrm>
              <a:off x="11054542" y="1330768"/>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49" name="Line 61"/>
            <p:cNvSpPr>
              <a:spLocks noChangeShapeType="1"/>
            </p:cNvSpPr>
            <p:nvPr/>
          </p:nvSpPr>
          <p:spPr bwMode="auto">
            <a:xfrm>
              <a:off x="10243060" y="1490940"/>
              <a:ext cx="0" cy="5760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0" name="Line 60"/>
            <p:cNvSpPr>
              <a:spLocks noChangeShapeType="1"/>
            </p:cNvSpPr>
            <p:nvPr/>
          </p:nvSpPr>
          <p:spPr bwMode="auto">
            <a:xfrm>
              <a:off x="10384799" y="1490940"/>
              <a:ext cx="0" cy="5760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1" name="Line 30"/>
            <p:cNvSpPr>
              <a:spLocks noChangeShapeType="1"/>
            </p:cNvSpPr>
            <p:nvPr/>
          </p:nvSpPr>
          <p:spPr bwMode="auto">
            <a:xfrm>
              <a:off x="9602914" y="1809585"/>
              <a:ext cx="11384" cy="5454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2" name="Line 20"/>
            <p:cNvSpPr>
              <a:spLocks noChangeShapeType="1"/>
            </p:cNvSpPr>
            <p:nvPr/>
          </p:nvSpPr>
          <p:spPr bwMode="auto">
            <a:xfrm>
              <a:off x="9025245" y="1333337"/>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3" name="Line 20"/>
            <p:cNvSpPr>
              <a:spLocks noChangeShapeType="1"/>
            </p:cNvSpPr>
            <p:nvPr/>
          </p:nvSpPr>
          <p:spPr bwMode="auto">
            <a:xfrm>
              <a:off x="8852106" y="1492832"/>
              <a:ext cx="0" cy="5760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4" name="Text Box 351"/>
            <p:cNvSpPr txBox="1">
              <a:spLocks noChangeArrowheads="1"/>
            </p:cNvSpPr>
            <p:nvPr/>
          </p:nvSpPr>
          <p:spPr bwMode="auto">
            <a:xfrm>
              <a:off x="11145853" y="1319925"/>
              <a:ext cx="495996" cy="2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r>
                <a:rPr lang="es-ES_tradnl" altLang="es-MX" sz="450" b="1" dirty="0"/>
                <a:t>PROMO-CIÓN DE LA SALUD</a:t>
              </a:r>
              <a:endParaRPr lang="es-ES_tradnl" altLang="es-MX" sz="450" dirty="0"/>
            </a:p>
          </p:txBody>
        </p:sp>
        <p:sp>
          <p:nvSpPr>
            <p:cNvPr id="55" name="Line 345"/>
            <p:cNvSpPr>
              <a:spLocks noChangeShapeType="1"/>
            </p:cNvSpPr>
            <p:nvPr/>
          </p:nvSpPr>
          <p:spPr bwMode="auto">
            <a:xfrm>
              <a:off x="11223885" y="1606543"/>
              <a:ext cx="317795"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6" name="Line 61"/>
            <p:cNvSpPr>
              <a:spLocks noChangeShapeType="1"/>
            </p:cNvSpPr>
            <p:nvPr/>
          </p:nvSpPr>
          <p:spPr bwMode="auto">
            <a:xfrm>
              <a:off x="7338801" y="1331207"/>
              <a:ext cx="0" cy="59220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57" name="Rectángulo 56"/>
            <p:cNvSpPr/>
            <p:nvPr/>
          </p:nvSpPr>
          <p:spPr>
            <a:xfrm rot="16200000">
              <a:off x="6616129" y="2303542"/>
              <a:ext cx="1585690" cy="184666"/>
            </a:xfrm>
            <a:prstGeom prst="rect">
              <a:avLst/>
            </a:prstGeom>
          </p:spPr>
          <p:txBody>
            <a:bodyPr wrap="none">
              <a:spAutoFit/>
            </a:bodyPr>
            <a:lstStyle/>
            <a:p>
              <a:pPr defTabSz="720000">
                <a:spcBef>
                  <a:spcPts val="0"/>
                </a:spcBef>
                <a:spcAft>
                  <a:spcPts val="372"/>
                </a:spcAft>
              </a:pPr>
              <a:r>
                <a:rPr lang="es-ES_tradnl" altLang="es-MX" sz="600" b="1" dirty="0">
                  <a:solidFill>
                    <a:srgbClr val="FF0000"/>
                  </a:solidFill>
                </a:rPr>
                <a:t>DETECCIÓN</a:t>
              </a:r>
              <a:r>
                <a:rPr lang="es-ES_tradnl" altLang="es-MX" sz="600" b="1" dirty="0"/>
                <a:t> DE PLACA BACTERIANA</a:t>
              </a:r>
            </a:p>
          </p:txBody>
        </p:sp>
        <p:sp>
          <p:nvSpPr>
            <p:cNvPr id="58" name="Rectángulo 57"/>
            <p:cNvSpPr/>
            <p:nvPr/>
          </p:nvSpPr>
          <p:spPr>
            <a:xfrm rot="16200000">
              <a:off x="6768338" y="2311557"/>
              <a:ext cx="1569660" cy="184666"/>
            </a:xfrm>
            <a:prstGeom prst="rect">
              <a:avLst/>
            </a:prstGeom>
          </p:spPr>
          <p:txBody>
            <a:bodyPr wrap="none">
              <a:spAutoFit/>
            </a:bodyPr>
            <a:lstStyle/>
            <a:p>
              <a:pPr defTabSz="720000">
                <a:spcBef>
                  <a:spcPts val="0"/>
                </a:spcBef>
                <a:spcAft>
                  <a:spcPts val="372"/>
                </a:spcAft>
              </a:pPr>
              <a:r>
                <a:rPr lang="es-ES_tradnl" altLang="es-MX" sz="600" b="1" dirty="0" smtClean="0"/>
                <a:t>INSTRUCCIÓN </a:t>
              </a:r>
              <a:r>
                <a:rPr lang="es-ES_tradnl" altLang="es-MX" sz="600" b="1" dirty="0"/>
                <a:t>TÉCNICA CEPILLADO </a:t>
              </a:r>
            </a:p>
          </p:txBody>
        </p:sp>
        <p:sp>
          <p:nvSpPr>
            <p:cNvPr id="59" name="Rectángulo 58"/>
            <p:cNvSpPr/>
            <p:nvPr/>
          </p:nvSpPr>
          <p:spPr>
            <a:xfrm rot="16200000">
              <a:off x="6907336" y="2299534"/>
              <a:ext cx="1593706" cy="184666"/>
            </a:xfrm>
            <a:prstGeom prst="rect">
              <a:avLst/>
            </a:prstGeom>
          </p:spPr>
          <p:txBody>
            <a:bodyPr wrap="none">
              <a:spAutoFit/>
            </a:bodyPr>
            <a:lstStyle/>
            <a:p>
              <a:pPr defTabSz="720000">
                <a:spcBef>
                  <a:spcPts val="0"/>
                </a:spcBef>
                <a:spcAft>
                  <a:spcPts val="446"/>
                </a:spcAft>
              </a:pPr>
              <a:r>
                <a:rPr lang="es-ES_tradnl" altLang="es-MX" sz="600" b="1" dirty="0" smtClean="0"/>
                <a:t>INSTRUCCIÓN </a:t>
              </a:r>
              <a:r>
                <a:rPr lang="es-ES_tradnl" altLang="es-MX" sz="600" b="1" dirty="0"/>
                <a:t>DE USO HILO DENTAL</a:t>
              </a:r>
            </a:p>
          </p:txBody>
        </p:sp>
        <p:sp>
          <p:nvSpPr>
            <p:cNvPr id="60" name="Rectángulo 59"/>
            <p:cNvSpPr/>
            <p:nvPr/>
          </p:nvSpPr>
          <p:spPr>
            <a:xfrm rot="16200000">
              <a:off x="7349045" y="2296509"/>
              <a:ext cx="1599756" cy="184666"/>
            </a:xfrm>
            <a:prstGeom prst="rect">
              <a:avLst/>
            </a:prstGeom>
          </p:spPr>
          <p:txBody>
            <a:bodyPr wrap="square">
              <a:spAutoFit/>
            </a:bodyPr>
            <a:lstStyle/>
            <a:p>
              <a:r>
                <a:rPr lang="es-ES_tradnl" altLang="es-MX" sz="600" b="1" dirty="0">
                  <a:solidFill>
                    <a:srgbClr val="FF0000"/>
                  </a:solidFill>
                </a:rPr>
                <a:t>PULIDO DENTAL </a:t>
              </a:r>
              <a:r>
                <a:rPr lang="es-ES_tradnl" altLang="es-MX" sz="600" b="1" strike="sngStrike" dirty="0">
                  <a:solidFill>
                    <a:srgbClr val="FF0000"/>
                  </a:solidFill>
                </a:rPr>
                <a:t>PROFILAXIS</a:t>
              </a:r>
              <a:endParaRPr lang="es-MX" sz="700" strike="sngStrike" dirty="0">
                <a:solidFill>
                  <a:srgbClr val="FF0000"/>
                </a:solidFill>
              </a:endParaRPr>
            </a:p>
          </p:txBody>
        </p:sp>
        <p:sp>
          <p:nvSpPr>
            <p:cNvPr id="61" name="Rectángulo 60"/>
            <p:cNvSpPr/>
            <p:nvPr/>
          </p:nvSpPr>
          <p:spPr>
            <a:xfrm rot="16200000">
              <a:off x="7876973" y="2163622"/>
              <a:ext cx="1773196" cy="276999"/>
            </a:xfrm>
            <a:prstGeom prst="rect">
              <a:avLst/>
            </a:prstGeom>
          </p:spPr>
          <p:txBody>
            <a:bodyPr wrap="square">
              <a:spAutoFit/>
            </a:bodyPr>
            <a:lstStyle/>
            <a:p>
              <a:pPr defTabSz="720000">
                <a:spcBef>
                  <a:spcPts val="0"/>
                </a:spcBef>
                <a:spcAft>
                  <a:spcPts val="0"/>
                </a:spcAft>
              </a:pPr>
              <a:r>
                <a:rPr lang="es-MX" altLang="es-MX" sz="600" b="1" dirty="0"/>
                <a:t>INSTRUCCIÓN DE AUTOEXAMEN </a:t>
              </a:r>
              <a:r>
                <a:rPr lang="es-MX" altLang="es-MX" sz="600" b="1" dirty="0" smtClean="0"/>
                <a:t>DE LA </a:t>
              </a:r>
              <a:r>
                <a:rPr lang="es-MX" altLang="es-MX" sz="600" b="1" dirty="0"/>
                <a:t>CAVIDAD BUCAL</a:t>
              </a:r>
              <a:endParaRPr lang="es-ES_tradnl" altLang="es-MX" sz="600" b="1" dirty="0"/>
            </a:p>
          </p:txBody>
        </p:sp>
        <p:sp>
          <p:nvSpPr>
            <p:cNvPr id="62" name="Rectángulo 61"/>
            <p:cNvSpPr/>
            <p:nvPr/>
          </p:nvSpPr>
          <p:spPr>
            <a:xfrm rot="16200000">
              <a:off x="7160195" y="2402126"/>
              <a:ext cx="1388522" cy="184666"/>
            </a:xfrm>
            <a:prstGeom prst="rect">
              <a:avLst/>
            </a:prstGeom>
          </p:spPr>
          <p:txBody>
            <a:bodyPr wrap="none">
              <a:spAutoFit/>
            </a:bodyPr>
            <a:lstStyle/>
            <a:p>
              <a:r>
                <a:rPr lang="es-ES_tradnl" altLang="es-MX" sz="600" b="1" dirty="0"/>
                <a:t>APLICACIÓN TÓPICA DE FLÚOR</a:t>
              </a:r>
            </a:p>
          </p:txBody>
        </p:sp>
        <p:sp>
          <p:nvSpPr>
            <p:cNvPr id="63" name="Rectángulo 62"/>
            <p:cNvSpPr/>
            <p:nvPr/>
          </p:nvSpPr>
          <p:spPr>
            <a:xfrm rot="16200000">
              <a:off x="7194322" y="1949434"/>
              <a:ext cx="2201573" cy="276999"/>
            </a:xfrm>
            <a:prstGeom prst="rect">
              <a:avLst/>
            </a:prstGeom>
          </p:spPr>
          <p:txBody>
            <a:bodyPr wrap="square">
              <a:spAutoFit/>
            </a:bodyPr>
            <a:lstStyle/>
            <a:p>
              <a:pPr defTabSz="720000">
                <a:spcBef>
                  <a:spcPts val="0"/>
                </a:spcBef>
                <a:spcAft>
                  <a:spcPts val="0"/>
                </a:spcAft>
              </a:pPr>
              <a:r>
                <a:rPr lang="es-ES_tradnl" altLang="es-MX" sz="600" b="1" dirty="0">
                  <a:solidFill>
                    <a:srgbClr val="FF0000"/>
                  </a:solidFill>
                </a:rPr>
                <a:t>RASPADO Y ALISADO </a:t>
              </a:r>
              <a:r>
                <a:rPr lang="es-ES_tradnl" altLang="es-MX" sz="600" b="1" dirty="0" smtClean="0">
                  <a:solidFill>
                    <a:srgbClr val="FF0000"/>
                  </a:solidFill>
                </a:rPr>
                <a:t>RADICULAR</a:t>
              </a:r>
            </a:p>
            <a:p>
              <a:pPr defTabSz="720000">
                <a:spcBef>
                  <a:spcPts val="0"/>
                </a:spcBef>
                <a:spcAft>
                  <a:spcPts val="0"/>
                </a:spcAft>
              </a:pPr>
              <a:r>
                <a:rPr lang="es-ES_tradnl" altLang="es-MX" sz="600" b="1" strike="sngStrike" dirty="0" smtClean="0">
                  <a:solidFill>
                    <a:srgbClr val="FF0000"/>
                  </a:solidFill>
                </a:rPr>
                <a:t>ODONTOXESIS</a:t>
              </a:r>
              <a:endParaRPr lang="es-ES_tradnl" altLang="es-MX" sz="600" b="1" strike="sngStrike" dirty="0">
                <a:solidFill>
                  <a:srgbClr val="FF0000"/>
                </a:solidFill>
              </a:endParaRPr>
            </a:p>
          </p:txBody>
        </p:sp>
        <p:sp>
          <p:nvSpPr>
            <p:cNvPr id="64" name="Rectángulo 63"/>
            <p:cNvSpPr/>
            <p:nvPr/>
          </p:nvSpPr>
          <p:spPr>
            <a:xfrm rot="16200000">
              <a:off x="7173327" y="2264864"/>
              <a:ext cx="1663045" cy="184666"/>
            </a:xfrm>
            <a:prstGeom prst="rect">
              <a:avLst/>
            </a:prstGeom>
          </p:spPr>
          <p:txBody>
            <a:bodyPr wrap="square">
              <a:spAutoFit/>
            </a:bodyPr>
            <a:lstStyle/>
            <a:p>
              <a:pPr defTabSz="720000">
                <a:spcBef>
                  <a:spcPts val="0"/>
                </a:spcBef>
                <a:spcAft>
                  <a:spcPts val="0"/>
                </a:spcAft>
              </a:pPr>
              <a:r>
                <a:rPr lang="es-MX" altLang="es-MX" sz="600" b="1" dirty="0"/>
                <a:t>APLICACIÓN DE BARNIZ </a:t>
              </a:r>
              <a:r>
                <a:rPr lang="es-MX" altLang="es-MX" sz="600" b="1" dirty="0">
                  <a:solidFill>
                    <a:srgbClr val="FF0000"/>
                  </a:solidFill>
                </a:rPr>
                <a:t>DE</a:t>
              </a:r>
              <a:r>
                <a:rPr lang="es-MX" altLang="es-MX" sz="600" b="1" dirty="0"/>
                <a:t> FLÚOR</a:t>
              </a:r>
            </a:p>
          </p:txBody>
        </p:sp>
        <p:sp>
          <p:nvSpPr>
            <p:cNvPr id="65" name="Rectángulo 64"/>
            <p:cNvSpPr/>
            <p:nvPr/>
          </p:nvSpPr>
          <p:spPr>
            <a:xfrm rot="16200000">
              <a:off x="8049620" y="2163623"/>
              <a:ext cx="1773197" cy="276999"/>
            </a:xfrm>
            <a:prstGeom prst="rect">
              <a:avLst/>
            </a:prstGeom>
          </p:spPr>
          <p:txBody>
            <a:bodyPr wrap="square">
              <a:spAutoFit/>
            </a:bodyPr>
            <a:lstStyle/>
            <a:p>
              <a:pPr defTabSz="720000">
                <a:spcBef>
                  <a:spcPts val="0"/>
                </a:spcBef>
                <a:spcAft>
                  <a:spcPts val="0"/>
                </a:spcAft>
              </a:pPr>
              <a:r>
                <a:rPr lang="es-MX" altLang="es-MX" sz="600" b="1" dirty="0"/>
                <a:t>SELLADO DE FOSETAS Y </a:t>
              </a:r>
              <a:r>
                <a:rPr lang="es-MX" altLang="es-MX" sz="600" b="1" dirty="0" smtClean="0"/>
                <a:t>FISURAS NÚMERO DE  </a:t>
              </a:r>
              <a:r>
                <a:rPr lang="es-MX" altLang="es-MX" sz="600" b="1" dirty="0" smtClean="0">
                  <a:solidFill>
                    <a:srgbClr val="FF0000"/>
                  </a:solidFill>
                </a:rPr>
                <a:t>DIENTES </a:t>
              </a:r>
              <a:r>
                <a:rPr lang="es-MX" altLang="es-MX" sz="600" b="1" strike="sngStrike" dirty="0" smtClean="0">
                  <a:solidFill>
                    <a:srgbClr val="FF0000"/>
                  </a:solidFill>
                </a:rPr>
                <a:t>PIEZA</a:t>
              </a:r>
              <a:endParaRPr lang="es-MX" altLang="es-MX" sz="600" b="1" strike="sngStrike" dirty="0">
                <a:solidFill>
                  <a:srgbClr val="FF0000"/>
                </a:solidFill>
              </a:endParaRPr>
            </a:p>
          </p:txBody>
        </p:sp>
        <p:sp>
          <p:nvSpPr>
            <p:cNvPr id="66" name="Rectángulo 65"/>
            <p:cNvSpPr/>
            <p:nvPr/>
          </p:nvSpPr>
          <p:spPr>
            <a:xfrm rot="16200000">
              <a:off x="8771877" y="2774824"/>
              <a:ext cx="643125" cy="184666"/>
            </a:xfrm>
            <a:prstGeom prst="rect">
              <a:avLst/>
            </a:prstGeom>
          </p:spPr>
          <p:txBody>
            <a:bodyPr wrap="none">
              <a:spAutoFit/>
            </a:bodyPr>
            <a:lstStyle/>
            <a:p>
              <a:pPr defTabSz="720000">
                <a:spcBef>
                  <a:spcPts val="0"/>
                </a:spcBef>
                <a:spcAft>
                  <a:spcPts val="297"/>
                </a:spcAft>
              </a:pPr>
              <a:r>
                <a:rPr lang="es-MX" altLang="es-MX" sz="600" b="1" dirty="0"/>
                <a:t>AMALGAMA</a:t>
              </a:r>
            </a:p>
          </p:txBody>
        </p:sp>
        <p:sp>
          <p:nvSpPr>
            <p:cNvPr id="67" name="Rectángulo 66"/>
            <p:cNvSpPr/>
            <p:nvPr/>
          </p:nvSpPr>
          <p:spPr>
            <a:xfrm rot="16200000">
              <a:off x="8971828" y="2821365"/>
              <a:ext cx="527709" cy="184666"/>
            </a:xfrm>
            <a:prstGeom prst="rect">
              <a:avLst/>
            </a:prstGeom>
          </p:spPr>
          <p:txBody>
            <a:bodyPr wrap="none">
              <a:spAutoFit/>
            </a:bodyPr>
            <a:lstStyle/>
            <a:p>
              <a:r>
                <a:rPr lang="es-ES_tradnl" altLang="es-MX" sz="600" b="1" dirty="0"/>
                <a:t>RESINAS</a:t>
              </a:r>
              <a:endParaRPr lang="es-MX" sz="700" dirty="0"/>
            </a:p>
          </p:txBody>
        </p:sp>
        <p:sp>
          <p:nvSpPr>
            <p:cNvPr id="68" name="Rectángulo 67"/>
            <p:cNvSpPr/>
            <p:nvPr/>
          </p:nvSpPr>
          <p:spPr>
            <a:xfrm rot="16200000">
              <a:off x="8820416" y="2533376"/>
              <a:ext cx="1126023" cy="184666"/>
            </a:xfrm>
            <a:prstGeom prst="rect">
              <a:avLst/>
            </a:prstGeom>
          </p:spPr>
          <p:txBody>
            <a:bodyPr wrap="square">
              <a:spAutoFit/>
            </a:bodyPr>
            <a:lstStyle/>
            <a:p>
              <a:r>
                <a:rPr lang="es-ES_tradnl" altLang="es-MX" sz="600" b="1" dirty="0"/>
                <a:t>IONÓMERO DE VIDRIO</a:t>
              </a:r>
              <a:endParaRPr lang="es-MX" sz="700" dirty="0"/>
            </a:p>
          </p:txBody>
        </p:sp>
        <p:sp>
          <p:nvSpPr>
            <p:cNvPr id="69" name="Rectángulo 68"/>
            <p:cNvSpPr/>
            <p:nvPr/>
          </p:nvSpPr>
          <p:spPr>
            <a:xfrm rot="16200000">
              <a:off x="8968877" y="2378005"/>
              <a:ext cx="1436764" cy="184666"/>
            </a:xfrm>
            <a:prstGeom prst="rect">
              <a:avLst/>
            </a:prstGeom>
          </p:spPr>
          <p:txBody>
            <a:bodyPr wrap="square">
              <a:spAutoFit/>
            </a:bodyPr>
            <a:lstStyle/>
            <a:p>
              <a:pPr defTabSz="720000">
                <a:spcBef>
                  <a:spcPts val="0"/>
                </a:spcBef>
                <a:spcAft>
                  <a:spcPts val="0"/>
                </a:spcAft>
              </a:pPr>
              <a:r>
                <a:rPr lang="es-ES_tradnl" altLang="es-MX" sz="600" b="1" dirty="0">
                  <a:solidFill>
                    <a:srgbClr val="FF0000"/>
                  </a:solidFill>
                </a:rPr>
                <a:t>MATERIAL TEMPORAL</a:t>
              </a:r>
            </a:p>
          </p:txBody>
        </p:sp>
        <p:sp>
          <p:nvSpPr>
            <p:cNvPr id="70" name="Rectángulo 69"/>
            <p:cNvSpPr/>
            <p:nvPr/>
          </p:nvSpPr>
          <p:spPr>
            <a:xfrm rot="16200000">
              <a:off x="9725682" y="2665820"/>
              <a:ext cx="861133" cy="184666"/>
            </a:xfrm>
            <a:prstGeom prst="rect">
              <a:avLst/>
            </a:prstGeom>
          </p:spPr>
          <p:txBody>
            <a:bodyPr wrap="none">
              <a:spAutoFit/>
            </a:bodyPr>
            <a:lstStyle/>
            <a:p>
              <a:pPr defTabSz="720000">
                <a:spcBef>
                  <a:spcPts val="0"/>
                </a:spcBef>
                <a:spcAft>
                  <a:spcPts val="0"/>
                </a:spcAft>
              </a:pPr>
              <a:r>
                <a:rPr lang="es-ES_tradnl" altLang="es-MX" sz="600" b="1" dirty="0"/>
                <a:t>TERAPIA PULPAR</a:t>
              </a:r>
            </a:p>
          </p:txBody>
        </p:sp>
        <p:sp>
          <p:nvSpPr>
            <p:cNvPr id="71" name="Rectángulo 70"/>
            <p:cNvSpPr/>
            <p:nvPr/>
          </p:nvSpPr>
          <p:spPr>
            <a:xfrm rot="16200000">
              <a:off x="9906236" y="2695475"/>
              <a:ext cx="801823" cy="184666"/>
            </a:xfrm>
            <a:prstGeom prst="rect">
              <a:avLst/>
            </a:prstGeom>
          </p:spPr>
          <p:txBody>
            <a:bodyPr wrap="none">
              <a:spAutoFit/>
            </a:bodyPr>
            <a:lstStyle/>
            <a:p>
              <a:pPr defTabSz="720000">
                <a:spcBef>
                  <a:spcPts val="0"/>
                </a:spcBef>
                <a:spcAft>
                  <a:spcPts val="0"/>
                </a:spcAft>
              </a:pPr>
              <a:r>
                <a:rPr lang="es-ES_tradnl" altLang="es-MX" sz="600" b="1" dirty="0"/>
                <a:t>CIRUGÍA BUCAL</a:t>
              </a:r>
            </a:p>
          </p:txBody>
        </p:sp>
        <p:sp>
          <p:nvSpPr>
            <p:cNvPr id="72" name="Rectángulo 71"/>
            <p:cNvSpPr/>
            <p:nvPr/>
          </p:nvSpPr>
          <p:spPr>
            <a:xfrm rot="16200000">
              <a:off x="10015055" y="2637767"/>
              <a:ext cx="917239" cy="184666"/>
            </a:xfrm>
            <a:prstGeom prst="rect">
              <a:avLst/>
            </a:prstGeom>
          </p:spPr>
          <p:txBody>
            <a:bodyPr wrap="none">
              <a:spAutoFit/>
            </a:bodyPr>
            <a:lstStyle/>
            <a:p>
              <a:pPr defTabSz="720000">
                <a:spcBef>
                  <a:spcPts val="0"/>
                </a:spcBef>
                <a:spcAft>
                  <a:spcPts val="0"/>
                </a:spcAft>
              </a:pPr>
              <a:r>
                <a:rPr lang="es-ES_tradnl" altLang="es-MX" sz="600" b="1" dirty="0"/>
                <a:t>FARMACOTERAPIA</a:t>
              </a:r>
            </a:p>
          </p:txBody>
        </p:sp>
        <p:sp>
          <p:nvSpPr>
            <p:cNvPr id="73" name="Rectángulo 72"/>
            <p:cNvSpPr/>
            <p:nvPr/>
          </p:nvSpPr>
          <p:spPr>
            <a:xfrm rot="16200000">
              <a:off x="10025656" y="2484338"/>
              <a:ext cx="1224097" cy="184666"/>
            </a:xfrm>
            <a:prstGeom prst="rect">
              <a:avLst/>
            </a:prstGeom>
          </p:spPr>
          <p:txBody>
            <a:bodyPr wrap="square">
              <a:spAutoFit/>
            </a:bodyPr>
            <a:lstStyle/>
            <a:p>
              <a:pPr defTabSz="720000">
                <a:spcBef>
                  <a:spcPts val="149"/>
                </a:spcBef>
                <a:spcAft>
                  <a:spcPts val="0"/>
                </a:spcAft>
              </a:pPr>
              <a:r>
                <a:rPr lang="es-ES_tradnl" altLang="es-MX" sz="600" b="1" dirty="0"/>
                <a:t>OTRAS ATENCIONES</a:t>
              </a:r>
            </a:p>
          </p:txBody>
        </p:sp>
        <p:sp>
          <p:nvSpPr>
            <p:cNvPr id="74" name="Rectángulo 73"/>
            <p:cNvSpPr/>
            <p:nvPr/>
          </p:nvSpPr>
          <p:spPr>
            <a:xfrm rot="16200000">
              <a:off x="10171982" y="2469279"/>
              <a:ext cx="1254215" cy="184666"/>
            </a:xfrm>
            <a:prstGeom prst="rect">
              <a:avLst/>
            </a:prstGeom>
          </p:spPr>
          <p:txBody>
            <a:bodyPr wrap="square">
              <a:spAutoFit/>
            </a:bodyPr>
            <a:lstStyle/>
            <a:p>
              <a:pPr defTabSz="720000">
                <a:spcBef>
                  <a:spcPts val="149"/>
                </a:spcBef>
                <a:spcAft>
                  <a:spcPts val="297"/>
                </a:spcAft>
              </a:pPr>
              <a:r>
                <a:rPr lang="es-ES_tradnl" altLang="es-MX" sz="600" b="1" dirty="0"/>
                <a:t>RADIOGRAFÍAS</a:t>
              </a:r>
            </a:p>
          </p:txBody>
        </p:sp>
        <p:sp>
          <p:nvSpPr>
            <p:cNvPr id="75" name="Rectángulo 74"/>
            <p:cNvSpPr/>
            <p:nvPr/>
          </p:nvSpPr>
          <p:spPr>
            <a:xfrm rot="16200000">
              <a:off x="10151363" y="2273886"/>
              <a:ext cx="1645002" cy="184666"/>
            </a:xfrm>
            <a:prstGeom prst="rect">
              <a:avLst/>
            </a:prstGeom>
          </p:spPr>
          <p:txBody>
            <a:bodyPr wrap="none">
              <a:spAutoFit/>
            </a:bodyPr>
            <a:lstStyle/>
            <a:p>
              <a:r>
                <a:rPr lang="es-ES_tradnl" altLang="es-MX" sz="600" b="1" dirty="0"/>
                <a:t>TRATAMIENTO INTEGRAL TERMINADO</a:t>
              </a:r>
              <a:endParaRPr lang="es-MX" sz="700" dirty="0"/>
            </a:p>
          </p:txBody>
        </p:sp>
        <p:sp>
          <p:nvSpPr>
            <p:cNvPr id="76" name="Rectángulo 75"/>
            <p:cNvSpPr/>
            <p:nvPr/>
          </p:nvSpPr>
          <p:spPr>
            <a:xfrm rot="16200000">
              <a:off x="10538884" y="2324220"/>
              <a:ext cx="1552028" cy="176972"/>
            </a:xfrm>
            <a:prstGeom prst="rect">
              <a:avLst/>
            </a:prstGeom>
          </p:spPr>
          <p:txBody>
            <a:bodyPr wrap="none">
              <a:spAutoFit/>
            </a:bodyPr>
            <a:lstStyle/>
            <a:p>
              <a:pPr defTabSz="720000">
                <a:spcBef>
                  <a:spcPts val="0"/>
                </a:spcBef>
                <a:spcAft>
                  <a:spcPts val="0"/>
                </a:spcAft>
              </a:pPr>
              <a:r>
                <a:rPr lang="es-MX" altLang="es-MX" sz="550" b="1" dirty="0"/>
                <a:t>CONSULTA INTEGRADA LÍNEA DE VIDA</a:t>
              </a:r>
            </a:p>
          </p:txBody>
        </p:sp>
        <p:sp>
          <p:nvSpPr>
            <p:cNvPr id="77" name="Rectángulo 76"/>
            <p:cNvSpPr/>
            <p:nvPr/>
          </p:nvSpPr>
          <p:spPr>
            <a:xfrm rot="16200000">
              <a:off x="10972299" y="2591280"/>
              <a:ext cx="1010213" cy="184666"/>
            </a:xfrm>
            <a:prstGeom prst="rect">
              <a:avLst/>
            </a:prstGeom>
          </p:spPr>
          <p:txBody>
            <a:bodyPr wrap="none">
              <a:spAutoFit/>
            </a:bodyPr>
            <a:lstStyle/>
            <a:p>
              <a:pPr defTabSz="720000">
                <a:spcBef>
                  <a:spcPts val="297"/>
                </a:spcBef>
                <a:spcAft>
                  <a:spcPts val="0"/>
                </a:spcAft>
              </a:pPr>
              <a:r>
                <a:rPr lang="es-ES_tradnl" altLang="es-MX" sz="600" b="1" dirty="0"/>
                <a:t>PRESENTA CARTILLA</a:t>
              </a:r>
            </a:p>
          </p:txBody>
        </p:sp>
        <p:sp>
          <p:nvSpPr>
            <p:cNvPr id="78" name="Rectángulo 77"/>
            <p:cNvSpPr/>
            <p:nvPr/>
          </p:nvSpPr>
          <p:spPr>
            <a:xfrm rot="16200000">
              <a:off x="11221395" y="2698681"/>
              <a:ext cx="795411" cy="184666"/>
            </a:xfrm>
            <a:prstGeom prst="rect">
              <a:avLst/>
            </a:prstGeom>
          </p:spPr>
          <p:txBody>
            <a:bodyPr wrap="none">
              <a:spAutoFit/>
            </a:bodyPr>
            <a:lstStyle/>
            <a:p>
              <a:pPr defTabSz="720000">
                <a:spcBef>
                  <a:spcPts val="372"/>
                </a:spcBef>
                <a:spcAft>
                  <a:spcPts val="0"/>
                </a:spcAft>
              </a:pPr>
              <a:r>
                <a:rPr lang="es-ES_tradnl" altLang="es-MX" sz="600" b="1" dirty="0"/>
                <a:t>REFERIDO POR:</a:t>
              </a:r>
            </a:p>
          </p:txBody>
        </p:sp>
        <p:sp>
          <p:nvSpPr>
            <p:cNvPr id="79" name="Rectángulo 78"/>
            <p:cNvSpPr/>
            <p:nvPr/>
          </p:nvSpPr>
          <p:spPr>
            <a:xfrm rot="16200000">
              <a:off x="11318618" y="2640172"/>
              <a:ext cx="912429" cy="184666"/>
            </a:xfrm>
            <a:prstGeom prst="rect">
              <a:avLst/>
            </a:prstGeom>
          </p:spPr>
          <p:txBody>
            <a:bodyPr wrap="none">
              <a:spAutoFit/>
            </a:bodyPr>
            <a:lstStyle/>
            <a:p>
              <a:r>
                <a:rPr lang="es-ES_tradnl" altLang="es-MX" sz="600" b="1" dirty="0"/>
                <a:t>CONTRAREFERIDO</a:t>
              </a:r>
              <a:endParaRPr lang="es-MX" sz="600" dirty="0"/>
            </a:p>
          </p:txBody>
        </p:sp>
        <p:sp>
          <p:nvSpPr>
            <p:cNvPr id="80" name="Rectángulo 79"/>
            <p:cNvSpPr/>
            <p:nvPr/>
          </p:nvSpPr>
          <p:spPr>
            <a:xfrm rot="16200000">
              <a:off x="11088795" y="2253047"/>
              <a:ext cx="1686680" cy="184666"/>
            </a:xfrm>
            <a:prstGeom prst="rect">
              <a:avLst/>
            </a:prstGeom>
            <a:noFill/>
          </p:spPr>
          <p:txBody>
            <a:bodyPr wrap="none">
              <a:spAutoFit/>
            </a:bodyPr>
            <a:lstStyle/>
            <a:p>
              <a:pPr defTabSz="720000">
                <a:spcBef>
                  <a:spcPts val="372"/>
                </a:spcBef>
                <a:spcAft>
                  <a:spcPts val="0"/>
                </a:spcAft>
              </a:pPr>
              <a:r>
                <a:rPr lang="es-ES_tradnl" altLang="es-MX" sz="600" b="1" dirty="0"/>
                <a:t>UNIDAD CONSULTANTE TELEMEDICINA</a:t>
              </a:r>
            </a:p>
          </p:txBody>
        </p:sp>
        <p:sp>
          <p:nvSpPr>
            <p:cNvPr id="81" name="Rectángulo 80"/>
            <p:cNvSpPr/>
            <p:nvPr/>
          </p:nvSpPr>
          <p:spPr>
            <a:xfrm rot="16200000">
              <a:off x="11581284" y="2580861"/>
              <a:ext cx="1031051" cy="184666"/>
            </a:xfrm>
            <a:prstGeom prst="rect">
              <a:avLst/>
            </a:prstGeom>
          </p:spPr>
          <p:txBody>
            <a:bodyPr wrap="none">
              <a:spAutoFit/>
            </a:bodyPr>
            <a:lstStyle/>
            <a:p>
              <a:pPr defTabSz="720000">
                <a:spcBef>
                  <a:spcPts val="372"/>
                </a:spcBef>
                <a:spcAft>
                  <a:spcPts val="0"/>
                </a:spcAft>
              </a:pPr>
              <a:r>
                <a:rPr lang="es-ES_tradnl" altLang="es-MX" sz="600" b="1" dirty="0"/>
                <a:t>FECHA PRÓXIMA CITA</a:t>
              </a:r>
              <a:endParaRPr lang="es-ES_tradnl" altLang="es-MX" sz="600" dirty="0"/>
            </a:p>
          </p:txBody>
        </p:sp>
        <p:sp>
          <p:nvSpPr>
            <p:cNvPr id="82" name="Line 20"/>
            <p:cNvSpPr>
              <a:spLocks noChangeShapeType="1"/>
            </p:cNvSpPr>
            <p:nvPr/>
          </p:nvSpPr>
          <p:spPr bwMode="auto">
            <a:xfrm>
              <a:off x="9309027" y="1971089"/>
              <a:ext cx="0" cy="5281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dirty="0"/>
            </a:p>
          </p:txBody>
        </p:sp>
        <p:sp>
          <p:nvSpPr>
            <p:cNvPr id="83" name="Line 46"/>
            <p:cNvSpPr>
              <a:spLocks noChangeShapeType="1"/>
            </p:cNvSpPr>
            <p:nvPr/>
          </p:nvSpPr>
          <p:spPr bwMode="auto">
            <a:xfrm>
              <a:off x="11396161" y="1604530"/>
              <a:ext cx="0" cy="565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84" name="Line 60"/>
            <p:cNvSpPr>
              <a:spLocks noChangeShapeType="1"/>
            </p:cNvSpPr>
            <p:nvPr/>
          </p:nvSpPr>
          <p:spPr bwMode="auto">
            <a:xfrm>
              <a:off x="10891152" y="1333872"/>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85" name="Rectángulo 84"/>
            <p:cNvSpPr/>
            <p:nvPr/>
          </p:nvSpPr>
          <p:spPr>
            <a:xfrm rot="16200000">
              <a:off x="10427993" y="2386480"/>
              <a:ext cx="1430200" cy="184666"/>
            </a:xfrm>
            <a:prstGeom prst="rect">
              <a:avLst/>
            </a:prstGeom>
            <a:noFill/>
          </p:spPr>
          <p:txBody>
            <a:bodyPr wrap="none">
              <a:spAutoFit/>
            </a:bodyPr>
            <a:lstStyle/>
            <a:p>
              <a:r>
                <a:rPr lang="es-ES_tradnl" altLang="es-MX" sz="600" b="1" dirty="0">
                  <a:solidFill>
                    <a:srgbClr val="FF0000"/>
                  </a:solidFill>
                </a:rPr>
                <a:t>ORIENTACIÓN DE </a:t>
              </a:r>
              <a:r>
                <a:rPr lang="es-ES_tradnl" altLang="es-MX" sz="600" b="1" dirty="0" smtClean="0">
                  <a:solidFill>
                    <a:srgbClr val="FF0000"/>
                  </a:solidFill>
                </a:rPr>
                <a:t>SALUD </a:t>
              </a:r>
              <a:r>
                <a:rPr lang="es-ES_tradnl" altLang="es-MX" sz="600" b="1" dirty="0">
                  <a:solidFill>
                    <a:srgbClr val="FF0000"/>
                  </a:solidFill>
                </a:rPr>
                <a:t>BUCAL</a:t>
              </a:r>
              <a:endParaRPr lang="es-MX" sz="700" dirty="0">
                <a:solidFill>
                  <a:srgbClr val="FF0000"/>
                </a:solidFill>
              </a:endParaRPr>
            </a:p>
          </p:txBody>
        </p:sp>
        <p:sp>
          <p:nvSpPr>
            <p:cNvPr id="86" name="Line 10"/>
            <p:cNvSpPr>
              <a:spLocks noChangeShapeType="1"/>
            </p:cNvSpPr>
            <p:nvPr/>
          </p:nvSpPr>
          <p:spPr bwMode="auto">
            <a:xfrm flipH="1">
              <a:off x="102288" y="3116862"/>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87" name="CuadroTexto 86"/>
            <p:cNvSpPr txBox="1"/>
            <p:nvPr/>
          </p:nvSpPr>
          <p:spPr>
            <a:xfrm>
              <a:off x="68991" y="761407"/>
              <a:ext cx="4287688" cy="512961"/>
            </a:xfrm>
            <a:prstGeom prst="rect">
              <a:avLst/>
            </a:prstGeom>
            <a:noFill/>
          </p:spPr>
          <p:txBody>
            <a:bodyPr wrap="square" rtlCol="0">
              <a:spAutoFit/>
            </a:bodyPr>
            <a:lstStyle/>
            <a:p>
              <a:pPr>
                <a:spcBef>
                  <a:spcPts val="200"/>
                </a:spcBef>
              </a:pPr>
              <a:r>
                <a:rPr lang="es-MX" sz="600" b="1" dirty="0">
                  <a:latin typeface="Tahoma" panose="020B0604030504040204" pitchFamily="34" charset="0"/>
                  <a:ea typeface="Tahoma" panose="020B0604030504040204" pitchFamily="34" charset="0"/>
                  <a:cs typeface="Tahoma" panose="020B0604030504040204" pitchFamily="34" charset="0"/>
                </a:rPr>
                <a:t>TIPO DE PERSONAL:</a:t>
              </a:r>
              <a:r>
                <a:rPr lang="es-MX" sz="600" dirty="0">
                  <a:latin typeface="Tahoma" panose="020B0604030504040204" pitchFamily="34" charset="0"/>
                  <a:ea typeface="Tahoma" panose="020B0604030504040204" pitchFamily="34" charset="0"/>
                  <a:cs typeface="Tahoma" panose="020B0604030504040204" pitchFamily="34" charset="0"/>
                </a:rPr>
                <a:t> </a:t>
              </a:r>
              <a:r>
                <a:rPr lang="es-MX" sz="600" b="1" dirty="0">
                  <a:latin typeface="Tahoma" panose="020B0604030504040204" pitchFamily="34" charset="0"/>
                  <a:ea typeface="Tahoma" panose="020B0604030504040204" pitchFamily="34" charset="0"/>
                  <a:cs typeface="Tahoma" panose="020B0604030504040204" pitchFamily="34" charset="0"/>
                </a:rPr>
                <a:t>12.</a:t>
              </a:r>
              <a:r>
                <a:rPr lang="es-MX" sz="600" dirty="0">
                  <a:latin typeface="Tahoma" panose="020B0604030504040204" pitchFamily="34" charset="0"/>
                  <a:ea typeface="Tahoma" panose="020B0604030504040204" pitchFamily="34" charset="0"/>
                  <a:cs typeface="Tahoma" panose="020B0604030504040204" pitchFamily="34" charset="0"/>
                </a:rPr>
                <a:t>PASANTE EN ODONTOLOGÍA,</a:t>
              </a:r>
              <a:r>
                <a:rPr lang="es-MX" sz="600" b="1" dirty="0">
                  <a:latin typeface="Tahoma" panose="020B0604030504040204" pitchFamily="34" charset="0"/>
                  <a:ea typeface="Tahoma" panose="020B0604030504040204" pitchFamily="34" charset="0"/>
                  <a:cs typeface="Tahoma" panose="020B0604030504040204" pitchFamily="34" charset="0"/>
                </a:rPr>
                <a:t> 13.</a:t>
              </a:r>
              <a:r>
                <a:rPr lang="es-MX" sz="600" dirty="0">
                  <a:latin typeface="Tahoma" panose="020B0604030504040204" pitchFamily="34" charset="0"/>
                  <a:ea typeface="Tahoma" panose="020B0604030504040204" pitchFamily="34" charset="0"/>
                  <a:cs typeface="Tahoma" panose="020B0604030504040204" pitchFamily="34" charset="0"/>
                </a:rPr>
                <a:t>ODONTÓLOGO,</a:t>
              </a:r>
              <a:r>
                <a:rPr lang="es-MX" sz="600" b="1" dirty="0">
                  <a:latin typeface="Tahoma" panose="020B0604030504040204" pitchFamily="34" charset="0"/>
                  <a:ea typeface="Tahoma" panose="020B0604030504040204" pitchFamily="34" charset="0"/>
                  <a:cs typeface="Tahoma" panose="020B0604030504040204" pitchFamily="34" charset="0"/>
                </a:rPr>
                <a:t> 14.</a:t>
              </a:r>
              <a:r>
                <a:rPr lang="es-MX" sz="600" dirty="0">
                  <a:latin typeface="Tahoma" panose="020B0604030504040204" pitchFamily="34" charset="0"/>
                  <a:ea typeface="Tahoma" panose="020B0604030504040204" pitchFamily="34" charset="0"/>
                  <a:cs typeface="Tahoma" panose="020B0604030504040204" pitchFamily="34" charset="0"/>
                </a:rPr>
                <a:t>ODONTÓLOGO ESPECIALISTA, </a:t>
              </a:r>
              <a:r>
                <a:rPr lang="es-MX" sz="600" b="1" dirty="0">
                  <a:latin typeface="Tahoma" panose="020B0604030504040204" pitchFamily="34" charset="0"/>
                  <a:ea typeface="Tahoma" panose="020B0604030504040204" pitchFamily="34" charset="0"/>
                  <a:cs typeface="Tahoma" panose="020B0604030504040204" pitchFamily="34" charset="0"/>
                </a:rPr>
                <a:t>23</a:t>
              </a:r>
              <a:r>
                <a:rPr lang="es-MX" sz="600" dirty="0">
                  <a:latin typeface="Tahoma" panose="020B0604030504040204" pitchFamily="34" charset="0"/>
                  <a:ea typeface="Tahoma" panose="020B0604030504040204" pitchFamily="34" charset="0"/>
                  <a:cs typeface="Tahoma" panose="020B0604030504040204" pitchFamily="34" charset="0"/>
                </a:rPr>
                <a:t>.TÉCNICO EN ODONTOLOGÍA,</a:t>
              </a:r>
              <a:r>
                <a:rPr lang="es-MX" sz="600" b="1" dirty="0">
                  <a:latin typeface="Tahoma" panose="020B0604030504040204" pitchFamily="34" charset="0"/>
                  <a:ea typeface="Tahoma" panose="020B0604030504040204" pitchFamily="34" charset="0"/>
                  <a:cs typeface="Tahoma" panose="020B0604030504040204" pitchFamily="34" charset="0"/>
                </a:rPr>
                <a:t> 88.</a:t>
              </a:r>
              <a:r>
                <a:rPr lang="es-MX" sz="600" dirty="0">
                  <a:latin typeface="Tahoma" panose="020B0604030504040204" pitchFamily="34" charset="0"/>
                  <a:ea typeface="Tahoma" panose="020B0604030504040204" pitchFamily="34" charset="0"/>
                  <a:cs typeface="Tahoma" panose="020B0604030504040204" pitchFamily="34" charset="0"/>
                </a:rPr>
                <a:t>OTROS</a:t>
              </a:r>
            </a:p>
            <a:p>
              <a:pPr>
                <a:spcBef>
                  <a:spcPts val="200"/>
                </a:spcBef>
              </a:pPr>
              <a:r>
                <a:rPr lang="es-MX" sz="600" b="1" dirty="0">
                  <a:latin typeface="Tahoma" panose="020B0604030504040204" pitchFamily="34" charset="0"/>
                  <a:ea typeface="Tahoma" panose="020B0604030504040204" pitchFamily="34" charset="0"/>
                  <a:cs typeface="Tahoma" panose="020B0604030504040204" pitchFamily="34" charset="0"/>
                </a:rPr>
                <a:t>SERVICIO:</a:t>
              </a:r>
              <a:r>
                <a:rPr lang="es-MX" sz="600" dirty="0">
                  <a:latin typeface="Tahoma" panose="020B0604030504040204" pitchFamily="34" charset="0"/>
                  <a:ea typeface="Tahoma" panose="020B0604030504040204" pitchFamily="34" charset="0"/>
                  <a:cs typeface="Tahoma" panose="020B0604030504040204" pitchFamily="34" charset="0"/>
                </a:rPr>
                <a:t> </a:t>
              </a:r>
              <a:r>
                <a:rPr lang="es-MX" sz="600" b="1" dirty="0">
                  <a:latin typeface="Tahoma" panose="020B0604030504040204" pitchFamily="34" charset="0"/>
                  <a:ea typeface="Tahoma" panose="020B0604030504040204" pitchFamily="34" charset="0"/>
                  <a:cs typeface="Tahoma" panose="020B0604030504040204" pitchFamily="34" charset="0"/>
                </a:rPr>
                <a:t>10</a:t>
              </a:r>
              <a:r>
                <a:rPr lang="es-MX" sz="600" dirty="0">
                  <a:latin typeface="Tahoma" panose="020B0604030504040204" pitchFamily="34" charset="0"/>
                  <a:ea typeface="Tahoma" panose="020B0604030504040204" pitchFamily="34" charset="0"/>
                  <a:cs typeface="Tahoma" panose="020B0604030504040204" pitchFamily="34" charset="0"/>
                </a:rPr>
                <a:t>.ODONTOLOGÍA, </a:t>
              </a:r>
              <a:r>
                <a:rPr lang="es-MX" sz="600" b="1" dirty="0">
                  <a:latin typeface="Tahoma" panose="020B0604030504040204" pitchFamily="34" charset="0"/>
                  <a:ea typeface="Tahoma" panose="020B0604030504040204" pitchFamily="34" charset="0"/>
                  <a:cs typeface="Tahoma" panose="020B0604030504040204" pitchFamily="34" charset="0"/>
                </a:rPr>
                <a:t>11.</a:t>
              </a:r>
              <a:r>
                <a:rPr lang="es-MX" sz="600" dirty="0">
                  <a:latin typeface="Tahoma" panose="020B0604030504040204" pitchFamily="34" charset="0"/>
                  <a:ea typeface="Tahoma" panose="020B0604030504040204" pitchFamily="34" charset="0"/>
                  <a:cs typeface="Tahoma" panose="020B0604030504040204" pitchFamily="34" charset="0"/>
                </a:rPr>
                <a:t>ODONTOLOGÍA ESPECIALIZADA, 1</a:t>
              </a:r>
              <a:r>
                <a:rPr lang="es-MX" sz="600" b="1" dirty="0">
                  <a:latin typeface="Tahoma" panose="020B0604030504040204" pitchFamily="34" charset="0"/>
                  <a:ea typeface="Tahoma" panose="020B0604030504040204" pitchFamily="34" charset="0"/>
                  <a:cs typeface="Tahoma" panose="020B0604030504040204" pitchFamily="34" charset="0"/>
                </a:rPr>
                <a:t>2.</a:t>
              </a:r>
              <a:r>
                <a:rPr lang="es-MX" sz="600" dirty="0">
                  <a:latin typeface="Tahoma" panose="020B0604030504040204" pitchFamily="34" charset="0"/>
                  <a:ea typeface="Tahoma" panose="020B0604030504040204" pitchFamily="34" charset="0"/>
                  <a:cs typeface="Tahoma" panose="020B0604030504040204" pitchFamily="34" charset="0"/>
                </a:rPr>
                <a:t>ODONTOPEDIATRÍA, </a:t>
              </a:r>
              <a:r>
                <a:rPr lang="es-MX" sz="600" b="1" dirty="0">
                  <a:latin typeface="Tahoma" panose="020B0604030504040204" pitchFamily="34" charset="0"/>
                  <a:ea typeface="Tahoma" panose="020B0604030504040204" pitchFamily="34" charset="0"/>
                  <a:cs typeface="Tahoma" panose="020B0604030504040204" pitchFamily="34" charset="0"/>
                </a:rPr>
                <a:t>88.</a:t>
              </a:r>
              <a:r>
                <a:rPr lang="es-MX" sz="600" dirty="0">
                  <a:latin typeface="Tahoma" panose="020B0604030504040204" pitchFamily="34" charset="0"/>
                  <a:ea typeface="Tahoma" panose="020B0604030504040204" pitchFamily="34" charset="0"/>
                  <a:cs typeface="Tahoma" panose="020B0604030504040204" pitchFamily="34" charset="0"/>
                </a:rPr>
                <a:t>OTROS</a:t>
              </a:r>
            </a:p>
            <a:p>
              <a:pPr>
                <a:spcBef>
                  <a:spcPts val="200"/>
                </a:spcBef>
              </a:pPr>
              <a:r>
                <a:rPr lang="es-MX" sz="600" b="1" dirty="0">
                  <a:latin typeface="Tahoma" panose="020B0604030504040204" pitchFamily="34" charset="0"/>
                  <a:ea typeface="Tahoma" panose="020B0604030504040204" pitchFamily="34" charset="0"/>
                  <a:cs typeface="Tahoma" panose="020B0604030504040204" pitchFamily="34" charset="0"/>
                </a:rPr>
                <a:t>RT (RELACIÓN TEMPORAL POR MOTIVO): </a:t>
              </a:r>
              <a:r>
                <a:rPr lang="es-MX" sz="600" dirty="0">
                  <a:latin typeface="Tahoma" panose="020B0604030504040204" pitchFamily="34" charset="0"/>
                  <a:ea typeface="Tahoma" panose="020B0604030504040204" pitchFamily="34" charset="0"/>
                  <a:cs typeface="Tahoma" panose="020B0604030504040204" pitchFamily="34" charset="0"/>
                </a:rPr>
                <a:t> </a:t>
              </a:r>
              <a:r>
                <a:rPr lang="es-MX" sz="600" b="1" dirty="0">
                  <a:latin typeface="Tahoma" panose="020B0604030504040204" pitchFamily="34" charset="0"/>
                  <a:ea typeface="Tahoma" panose="020B0604030504040204" pitchFamily="34" charset="0"/>
                  <a:cs typeface="Tahoma" panose="020B0604030504040204" pitchFamily="34" charset="0"/>
                </a:rPr>
                <a:t>0</a:t>
              </a:r>
              <a:r>
                <a:rPr lang="es-MX" sz="600" dirty="0">
                  <a:latin typeface="Tahoma" panose="020B0604030504040204" pitchFamily="34" charset="0"/>
                  <a:ea typeface="Tahoma" panose="020B0604030504040204" pitchFamily="34" charset="0"/>
                  <a:cs typeface="Tahoma" panose="020B0604030504040204" pitchFamily="34" charset="0"/>
                </a:rPr>
                <a:t>.PRIMERA VEZ, </a:t>
              </a:r>
              <a:r>
                <a:rPr lang="es-MX" sz="600" b="1" dirty="0">
                  <a:latin typeface="Tahoma" panose="020B0604030504040204" pitchFamily="34" charset="0"/>
                  <a:ea typeface="Tahoma" panose="020B0604030504040204" pitchFamily="34" charset="0"/>
                  <a:cs typeface="Tahoma" panose="020B0604030504040204" pitchFamily="34" charset="0"/>
                </a:rPr>
                <a:t>1</a:t>
              </a:r>
              <a:r>
                <a:rPr lang="es-MX" sz="600" dirty="0">
                  <a:latin typeface="Tahoma" panose="020B0604030504040204" pitchFamily="34" charset="0"/>
                  <a:ea typeface="Tahoma" panose="020B0604030504040204" pitchFamily="34" charset="0"/>
                  <a:cs typeface="Tahoma" panose="020B0604030504040204" pitchFamily="34" charset="0"/>
                </a:rPr>
                <a:t>.SUBSECUENTE</a:t>
              </a:r>
            </a:p>
          </p:txBody>
        </p:sp>
        <p:sp>
          <p:nvSpPr>
            <p:cNvPr id="88" name="Line 367"/>
            <p:cNvSpPr>
              <a:spLocks noChangeShapeType="1"/>
            </p:cNvSpPr>
            <p:nvPr/>
          </p:nvSpPr>
          <p:spPr bwMode="auto">
            <a:xfrm flipH="1">
              <a:off x="102289" y="1322814"/>
              <a:ext cx="120780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89" name="Text Box 368"/>
            <p:cNvSpPr txBox="1">
              <a:spLocks noChangeArrowheads="1"/>
            </p:cNvSpPr>
            <p:nvPr/>
          </p:nvSpPr>
          <p:spPr bwMode="auto">
            <a:xfrm>
              <a:off x="4706271" y="2216981"/>
              <a:ext cx="2520000" cy="187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ctr">
                <a:spcBef>
                  <a:spcPct val="50000"/>
                </a:spcBef>
              </a:pPr>
              <a:r>
                <a:rPr lang="es-ES_tradnl" altLang="es-MX" sz="800" b="1" dirty="0"/>
                <a:t>D  I  A  G  N  </a:t>
              </a:r>
              <a:r>
                <a:rPr lang="es-ES_tradnl" altLang="es-MX" sz="800" b="1" dirty="0" err="1"/>
                <a:t>Ó</a:t>
              </a:r>
              <a:r>
                <a:rPr lang="es-ES_tradnl" altLang="es-MX" sz="800" b="1" dirty="0"/>
                <a:t>  S  T  I  C  O</a:t>
              </a:r>
            </a:p>
          </p:txBody>
        </p:sp>
        <p:sp>
          <p:nvSpPr>
            <p:cNvPr id="90" name="Line 367"/>
            <p:cNvSpPr>
              <a:spLocks noChangeShapeType="1"/>
            </p:cNvSpPr>
            <p:nvPr/>
          </p:nvSpPr>
          <p:spPr bwMode="auto">
            <a:xfrm flipH="1">
              <a:off x="102289" y="748320"/>
              <a:ext cx="12060000" cy="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91" name="CuadroTexto 2"/>
            <p:cNvSpPr txBox="1"/>
            <p:nvPr/>
          </p:nvSpPr>
          <p:spPr>
            <a:xfrm>
              <a:off x="4197473" y="766986"/>
              <a:ext cx="2880000" cy="26002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spcBef>
                  <a:spcPts val="300"/>
                </a:spcBef>
              </a:pPr>
              <a:r>
                <a:rPr lang="es-MX" sz="600" b="1" dirty="0">
                  <a:latin typeface="Tahoma" panose="020B0604030504040204" pitchFamily="34" charset="0"/>
                  <a:ea typeface="Tahoma" panose="020B0604030504040204" pitchFamily="34" charset="0"/>
                  <a:cs typeface="Tahoma" panose="020B0604030504040204" pitchFamily="34" charset="0"/>
                </a:rPr>
                <a:t>1. DERECHOHABIENCIA:</a:t>
              </a:r>
              <a:r>
                <a:rPr lang="es-MX" sz="600" dirty="0">
                  <a:latin typeface="Tahoma" panose="020B0604030504040204" pitchFamily="34" charset="0"/>
                  <a:ea typeface="Tahoma" panose="020B0604030504040204" pitchFamily="34" charset="0"/>
                  <a:cs typeface="Tahoma" panose="020B0604030504040204" pitchFamily="34" charset="0"/>
                </a:rPr>
                <a:t>  </a:t>
              </a:r>
              <a:r>
                <a:rPr lang="es-MX" sz="600" b="1" dirty="0">
                  <a:latin typeface="Tahoma" panose="020B0604030504040204" pitchFamily="34" charset="0"/>
                  <a:ea typeface="Tahoma" panose="020B0604030504040204" pitchFamily="34" charset="0"/>
                  <a:cs typeface="Tahoma" panose="020B0604030504040204" pitchFamily="34" charset="0"/>
                </a:rPr>
                <a:t>1</a:t>
              </a:r>
              <a:r>
                <a:rPr lang="es-MX" sz="600" dirty="0">
                  <a:latin typeface="Tahoma" panose="020B0604030504040204" pitchFamily="34" charset="0"/>
                  <a:ea typeface="Tahoma" panose="020B0604030504040204" pitchFamily="34" charset="0"/>
                  <a:cs typeface="Tahoma" panose="020B0604030504040204" pitchFamily="34" charset="0"/>
                </a:rPr>
                <a:t>.IMSS, </a:t>
              </a:r>
              <a:r>
                <a:rPr lang="es-MX" sz="600" b="1" dirty="0">
                  <a:latin typeface="Tahoma" panose="020B0604030504040204" pitchFamily="34" charset="0"/>
                  <a:ea typeface="Tahoma" panose="020B0604030504040204" pitchFamily="34" charset="0"/>
                  <a:cs typeface="Tahoma" panose="020B0604030504040204" pitchFamily="34" charset="0"/>
                </a:rPr>
                <a:t>2</a:t>
              </a:r>
              <a:r>
                <a:rPr lang="es-MX" sz="600" dirty="0">
                  <a:latin typeface="Tahoma" panose="020B0604030504040204" pitchFamily="34" charset="0"/>
                  <a:ea typeface="Tahoma" panose="020B0604030504040204" pitchFamily="34" charset="0"/>
                  <a:cs typeface="Tahoma" panose="020B0604030504040204" pitchFamily="34" charset="0"/>
                </a:rPr>
                <a:t>.ISSSTE, </a:t>
              </a:r>
              <a:r>
                <a:rPr lang="es-MX" sz="600" b="1" dirty="0">
                  <a:latin typeface="Tahoma" panose="020B0604030504040204" pitchFamily="34" charset="0"/>
                  <a:ea typeface="Tahoma" panose="020B0604030504040204" pitchFamily="34" charset="0"/>
                  <a:cs typeface="Tahoma" panose="020B0604030504040204" pitchFamily="34" charset="0"/>
                </a:rPr>
                <a:t>4</a:t>
              </a:r>
              <a:r>
                <a:rPr lang="es-MX" sz="600" dirty="0">
                  <a:latin typeface="Tahoma" panose="020B0604030504040204" pitchFamily="34" charset="0"/>
                  <a:ea typeface="Tahoma" panose="020B0604030504040204" pitchFamily="34" charset="0"/>
                  <a:cs typeface="Tahoma" panose="020B0604030504040204" pitchFamily="34" charset="0"/>
                </a:rPr>
                <a:t>.SPSS/INSABI, </a:t>
              </a:r>
              <a:r>
                <a:rPr lang="es-MX" sz="600" b="1" dirty="0">
                  <a:latin typeface="Tahoma" panose="020B0604030504040204" pitchFamily="34" charset="0"/>
                  <a:ea typeface="Tahoma" panose="020B0604030504040204" pitchFamily="34" charset="0"/>
                  <a:cs typeface="Tahoma" panose="020B0604030504040204" pitchFamily="34" charset="0"/>
                </a:rPr>
                <a:t>8</a:t>
              </a:r>
              <a:r>
                <a:rPr lang="es-MX" sz="600" dirty="0">
                  <a:latin typeface="Tahoma" panose="020B0604030504040204" pitchFamily="34" charset="0"/>
                  <a:ea typeface="Tahoma" panose="020B0604030504040204" pitchFamily="34" charset="0"/>
                  <a:cs typeface="Tahoma" panose="020B0604030504040204" pitchFamily="34" charset="0"/>
                </a:rPr>
                <a:t>.OTRA</a:t>
              </a:r>
            </a:p>
            <a:p>
              <a:pPr>
                <a:spcBef>
                  <a:spcPts val="300"/>
                </a:spcBef>
              </a:pPr>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2. CLAVE DE LA EDAD:</a:t>
              </a:r>
              <a:r>
                <a:rPr lang="es-MX" sz="6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D</a:t>
              </a:r>
              <a:r>
                <a:rPr lang="es-MX" sz="600" dirty="0">
                  <a:solidFill>
                    <a:schemeClr val="tx1"/>
                  </a:solidFill>
                  <a:latin typeface="Tahoma" panose="020B0604030504040204" pitchFamily="34" charset="0"/>
                  <a:ea typeface="Tahoma" panose="020B0604030504040204" pitchFamily="34" charset="0"/>
                  <a:cs typeface="Tahoma" panose="020B0604030504040204" pitchFamily="34" charset="0"/>
                </a:rPr>
                <a:t>.DÍAS, </a:t>
              </a:r>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M</a:t>
              </a:r>
              <a:r>
                <a:rPr lang="es-MX" sz="600" dirty="0">
                  <a:solidFill>
                    <a:schemeClr val="tx1"/>
                  </a:solidFill>
                  <a:latin typeface="Tahoma" panose="020B0604030504040204" pitchFamily="34" charset="0"/>
                  <a:ea typeface="Tahoma" panose="020B0604030504040204" pitchFamily="34" charset="0"/>
                  <a:cs typeface="Tahoma" panose="020B0604030504040204" pitchFamily="34" charset="0"/>
                </a:rPr>
                <a:t>.MESES, </a:t>
              </a:r>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A</a:t>
              </a:r>
              <a:r>
                <a:rPr lang="es-MX" sz="600" dirty="0">
                  <a:solidFill>
                    <a:schemeClr val="tx1"/>
                  </a:solidFill>
                  <a:latin typeface="Tahoma" panose="020B0604030504040204" pitchFamily="34" charset="0"/>
                  <a:ea typeface="Tahoma" panose="020B0604030504040204" pitchFamily="34" charset="0"/>
                  <a:cs typeface="Tahoma" panose="020B0604030504040204" pitchFamily="34" charset="0"/>
                </a:rPr>
                <a:t>.AÑOS </a:t>
              </a:r>
            </a:p>
            <a:p>
              <a:pPr>
                <a:spcBef>
                  <a:spcPts val="300"/>
                </a:spcBef>
              </a:pPr>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6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 SEXO:</a:t>
              </a:r>
              <a:r>
                <a:rPr lang="es-MX" sz="6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lang="es-MX" sz="6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1</a:t>
              </a:r>
              <a:r>
                <a:rPr lang="es-MX" sz="600" dirty="0">
                  <a:solidFill>
                    <a:schemeClr val="tx1"/>
                  </a:solidFill>
                  <a:latin typeface="Tahoma" panose="020B0604030504040204" pitchFamily="34" charset="0"/>
                  <a:ea typeface="Tahoma" panose="020B0604030504040204" pitchFamily="34" charset="0"/>
                  <a:cs typeface="Tahoma" panose="020B0604030504040204" pitchFamily="34" charset="0"/>
                </a:rPr>
                <a:t>.HOMBRE</a:t>
              </a:r>
              <a:r>
                <a:rPr lang="es-MX" sz="6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lang="es-MX" sz="6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2</a:t>
              </a:r>
              <a:r>
                <a:rPr lang="es-MX" sz="6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r>
                <a:rPr lang="es-MX" sz="600" dirty="0">
                  <a:solidFill>
                    <a:schemeClr val="tx1"/>
                  </a:solidFill>
                  <a:latin typeface="Tahoma" panose="020B0604030504040204" pitchFamily="34" charset="0"/>
                  <a:ea typeface="Tahoma" panose="020B0604030504040204" pitchFamily="34" charset="0"/>
                  <a:cs typeface="Tahoma" panose="020B0604030504040204" pitchFamily="34" charset="0"/>
                </a:rPr>
                <a:t>MUJER, </a:t>
              </a:r>
              <a:r>
                <a:rPr lang="es-MX" sz="600" b="1" dirty="0" smtClean="0">
                  <a:solidFill>
                    <a:srgbClr val="FF0000"/>
                  </a:solidFill>
                  <a:latin typeface="Tahoma" panose="020B0604030504040204" pitchFamily="34" charset="0"/>
                  <a:ea typeface="Tahoma" panose="020B0604030504040204" pitchFamily="34" charset="0"/>
                  <a:cs typeface="Tahoma" panose="020B0604030504040204" pitchFamily="34" charset="0"/>
                </a:rPr>
                <a:t>3</a:t>
              </a:r>
              <a:r>
                <a:rPr lang="es-MX" sz="600" dirty="0" smtClean="0">
                  <a:solidFill>
                    <a:srgbClr val="FF0000"/>
                  </a:solidFill>
                  <a:latin typeface="Tahoma" panose="020B0604030504040204" pitchFamily="34" charset="0"/>
                  <a:ea typeface="Tahoma" panose="020B0604030504040204" pitchFamily="34" charset="0"/>
                  <a:cs typeface="Tahoma" panose="020B0604030504040204" pitchFamily="34" charset="0"/>
                </a:rPr>
                <a:t>.INTERSEXUAL</a:t>
              </a:r>
              <a:r>
                <a:rPr lang="es-MX" sz="600" dirty="0">
                  <a:solidFill>
                    <a:srgbClr val="FF0000"/>
                  </a:solidFill>
                  <a:latin typeface="Tahoma" panose="020B0604030504040204" pitchFamily="34" charset="0"/>
                  <a:ea typeface="Tahoma" panose="020B0604030504040204" pitchFamily="34" charset="0"/>
                  <a:cs typeface="Tahoma" panose="020B0604030504040204" pitchFamily="34" charset="0"/>
                </a:rPr>
                <a:t>, </a:t>
              </a:r>
              <a:r>
                <a:rPr lang="es-MX" sz="6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8</a:t>
              </a:r>
              <a:r>
                <a:rPr lang="es-MX" sz="600" dirty="0" smtClean="0">
                  <a:solidFill>
                    <a:schemeClr val="tx1"/>
                  </a:solidFill>
                  <a:latin typeface="Tahoma" panose="020B0604030504040204" pitchFamily="34" charset="0"/>
                  <a:ea typeface="Tahoma" panose="020B0604030504040204" pitchFamily="34" charset="0"/>
                  <a:cs typeface="Tahoma" panose="020B0604030504040204" pitchFamily="34" charset="0"/>
                </a:rPr>
                <a:t>.SE </a:t>
              </a:r>
              <a:r>
                <a:rPr lang="es-MX" sz="600" dirty="0">
                  <a:solidFill>
                    <a:schemeClr val="tx1"/>
                  </a:solidFill>
                  <a:latin typeface="Tahoma" panose="020B0604030504040204" pitchFamily="34" charset="0"/>
                  <a:ea typeface="Tahoma" panose="020B0604030504040204" pitchFamily="34" charset="0"/>
                  <a:cs typeface="Tahoma" panose="020B0604030504040204" pitchFamily="34" charset="0"/>
                </a:rPr>
                <a:t>IGNORA, </a:t>
              </a:r>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600" dirty="0">
                  <a:solidFill>
                    <a:schemeClr val="tx1"/>
                  </a:solidFill>
                  <a:latin typeface="Tahoma" panose="020B0604030504040204" pitchFamily="34" charset="0"/>
                  <a:ea typeface="Tahoma" panose="020B0604030504040204" pitchFamily="34" charset="0"/>
                  <a:cs typeface="Tahoma" panose="020B0604030504040204" pitchFamily="34" charset="0"/>
                </a:rPr>
                <a:t>.NO ESPECIFICADO</a:t>
              </a:r>
            </a:p>
          </p:txBody>
        </p:sp>
        <p:sp>
          <p:nvSpPr>
            <p:cNvPr id="92" name="CuadroTexto 2"/>
            <p:cNvSpPr txBox="1"/>
            <p:nvPr/>
          </p:nvSpPr>
          <p:spPr>
            <a:xfrm>
              <a:off x="7183526" y="727126"/>
              <a:ext cx="5053364" cy="260021"/>
            </a:xfrm>
            <a:prstGeom prst="rect">
              <a:avLst/>
            </a:prstGeom>
            <a:no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4. DIFICULTAD PARA: (DISCAPACIDAD</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 </a:t>
              </a:r>
            </a:p>
            <a:p>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a</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.VER,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.ESCUCHAR,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.CAMINAR,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.USAR BRAZOS/MANOS,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5</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.APRENDER/RECORDAR,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6</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.CUIDADO PERSONAL,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7</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.HABLAR/COMUNICARSE,  </a:t>
              </a:r>
            </a:p>
            <a:p>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     8</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.EMOCIONAL/MENTAL,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.NINGUNA; </a:t>
              </a:r>
            </a:p>
            <a:p>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b</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.POCA DIFICULTAD,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.MUCHA DIFICULTAD,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.NO PUEDE HACERLO,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.SIN DIFICULTAD</a:t>
              </a:r>
            </a:p>
            <a:p>
              <a:r>
                <a:rPr lang="es-MX" sz="600" b="1" dirty="0">
                  <a:solidFill>
                    <a:schemeClr val="tx1"/>
                  </a:solidFill>
                  <a:latin typeface="Tahoma" panose="020B0604030504040204" pitchFamily="34" charset="0"/>
                  <a:ea typeface="Tahoma" panose="020B0604030504040204" pitchFamily="34" charset="0"/>
                  <a:cs typeface="Tahoma" panose="020B0604030504040204" pitchFamily="34" charset="0"/>
                </a:rPr>
                <a:t>c</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1</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.ENFERMEDAD,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2</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.EDAD AVANZADA,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3</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.NACIÓ ASÍ,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4</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.ACCIDENTE,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5</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.VIOLENCIA,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6</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.OTRA CAUSA, </a:t>
              </a:r>
              <a:r>
                <a:rPr lang="es-MX" sz="500" b="1" dirty="0">
                  <a:solidFill>
                    <a:schemeClr val="tx1"/>
                  </a:solidFill>
                  <a:latin typeface="Tahoma" panose="020B0604030504040204" pitchFamily="34" charset="0"/>
                  <a:ea typeface="Tahoma" panose="020B0604030504040204" pitchFamily="34" charset="0"/>
                  <a:cs typeface="Tahoma" panose="020B0604030504040204" pitchFamily="34" charset="0"/>
                </a:rPr>
                <a:t>9</a:t>
              </a:r>
              <a:r>
                <a:rPr lang="es-MX" sz="500" dirty="0">
                  <a:solidFill>
                    <a:schemeClr val="tx1"/>
                  </a:solidFill>
                  <a:latin typeface="Tahoma" panose="020B0604030504040204" pitchFamily="34" charset="0"/>
                  <a:ea typeface="Tahoma" panose="020B0604030504040204" pitchFamily="34" charset="0"/>
                  <a:cs typeface="Tahoma" panose="020B0604030504040204" pitchFamily="34" charset="0"/>
                </a:rPr>
                <a:t>.SIN DIFICULTAD</a:t>
              </a:r>
            </a:p>
          </p:txBody>
        </p:sp>
        <p:sp>
          <p:nvSpPr>
            <p:cNvPr id="93" name="Text Box 95"/>
            <p:cNvSpPr txBox="1">
              <a:spLocks noChangeArrowheads="1"/>
            </p:cNvSpPr>
            <p:nvPr/>
          </p:nvSpPr>
          <p:spPr bwMode="auto">
            <a:xfrm>
              <a:off x="1241747" y="448584"/>
              <a:ext cx="986810"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90000"/>
                </a:spcBef>
              </a:pPr>
              <a:r>
                <a:rPr lang="es-ES_tradnl" altLang="es-MX" sz="700" b="1" dirty="0"/>
                <a:t>NOMBRE UNIDAD:</a:t>
              </a:r>
              <a:endParaRPr lang="es-ES_tradnl" altLang="es-MX" sz="800" b="1" dirty="0"/>
            </a:p>
          </p:txBody>
        </p:sp>
        <p:sp>
          <p:nvSpPr>
            <p:cNvPr id="94" name="Text Box 374"/>
            <p:cNvSpPr txBox="1">
              <a:spLocks noChangeArrowheads="1"/>
            </p:cNvSpPr>
            <p:nvPr/>
          </p:nvSpPr>
          <p:spPr bwMode="auto">
            <a:xfrm>
              <a:off x="21282" y="466580"/>
              <a:ext cx="974397"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a:t>CLUES:</a:t>
              </a:r>
            </a:p>
          </p:txBody>
        </p:sp>
        <p:sp>
          <p:nvSpPr>
            <p:cNvPr id="95" name="Text Box 375"/>
            <p:cNvSpPr txBox="1">
              <a:spLocks noChangeArrowheads="1"/>
            </p:cNvSpPr>
            <p:nvPr/>
          </p:nvSpPr>
          <p:spPr bwMode="auto">
            <a:xfrm>
              <a:off x="10841966" y="458500"/>
              <a:ext cx="775794"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a:t>SERVICIO:</a:t>
              </a:r>
            </a:p>
          </p:txBody>
        </p:sp>
        <p:sp>
          <p:nvSpPr>
            <p:cNvPr id="96" name="Line 372"/>
            <p:cNvSpPr>
              <a:spLocks noChangeShapeType="1"/>
            </p:cNvSpPr>
            <p:nvPr/>
          </p:nvSpPr>
          <p:spPr bwMode="auto">
            <a:xfrm>
              <a:off x="1312652" y="479738"/>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97" name="Line 373"/>
            <p:cNvSpPr>
              <a:spLocks noChangeShapeType="1"/>
            </p:cNvSpPr>
            <p:nvPr/>
          </p:nvSpPr>
          <p:spPr bwMode="auto">
            <a:xfrm>
              <a:off x="10899832" y="479738"/>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98" name="Line 103"/>
            <p:cNvSpPr>
              <a:spLocks noChangeShapeType="1"/>
            </p:cNvSpPr>
            <p:nvPr/>
          </p:nvSpPr>
          <p:spPr bwMode="auto">
            <a:xfrm>
              <a:off x="102288" y="4027236"/>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99" name="Line 104"/>
            <p:cNvSpPr>
              <a:spLocks noChangeShapeType="1"/>
            </p:cNvSpPr>
            <p:nvPr/>
          </p:nvSpPr>
          <p:spPr bwMode="auto">
            <a:xfrm>
              <a:off x="102288" y="4838832"/>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00" name="Line 107"/>
            <p:cNvSpPr>
              <a:spLocks noChangeShapeType="1"/>
            </p:cNvSpPr>
            <p:nvPr/>
          </p:nvSpPr>
          <p:spPr bwMode="auto">
            <a:xfrm>
              <a:off x="102289" y="6459369"/>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01" name="Line 363"/>
            <p:cNvSpPr>
              <a:spLocks noChangeShapeType="1"/>
            </p:cNvSpPr>
            <p:nvPr/>
          </p:nvSpPr>
          <p:spPr bwMode="auto">
            <a:xfrm>
              <a:off x="102288" y="5652853"/>
              <a:ext cx="12074400" cy="0"/>
            </a:xfrm>
            <a:prstGeom prst="line">
              <a:avLst/>
            </a:prstGeom>
            <a:noFill/>
            <a:ln w="15875">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02" name="Text Box 376"/>
            <p:cNvSpPr txBox="1">
              <a:spLocks noChangeArrowheads="1"/>
            </p:cNvSpPr>
            <p:nvPr/>
          </p:nvSpPr>
          <p:spPr bwMode="auto">
            <a:xfrm>
              <a:off x="7723819" y="446014"/>
              <a:ext cx="1414593" cy="184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a:t>TIPO DE PERSONAL:</a:t>
              </a:r>
            </a:p>
          </p:txBody>
        </p:sp>
        <p:sp>
          <p:nvSpPr>
            <p:cNvPr id="103" name="Text Box 376"/>
            <p:cNvSpPr txBox="1">
              <a:spLocks noChangeArrowheads="1"/>
            </p:cNvSpPr>
            <p:nvPr/>
          </p:nvSpPr>
          <p:spPr bwMode="auto">
            <a:xfrm>
              <a:off x="3410628" y="563678"/>
              <a:ext cx="2547738" cy="217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a:t>NOMBRE DEL PRESTADOR DE SERVICIO:</a:t>
              </a:r>
            </a:p>
          </p:txBody>
        </p:sp>
        <p:sp>
          <p:nvSpPr>
            <p:cNvPr id="104" name="Text Box 376"/>
            <p:cNvSpPr txBox="1">
              <a:spLocks noChangeArrowheads="1"/>
            </p:cNvSpPr>
            <p:nvPr/>
          </p:nvSpPr>
          <p:spPr bwMode="auto">
            <a:xfrm>
              <a:off x="3410628" y="452396"/>
              <a:ext cx="673389" cy="198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700" b="1" dirty="0"/>
                <a:t>CURP:</a:t>
              </a:r>
            </a:p>
          </p:txBody>
        </p:sp>
        <p:sp>
          <p:nvSpPr>
            <p:cNvPr id="105" name="Line 371"/>
            <p:cNvSpPr>
              <a:spLocks noChangeShapeType="1"/>
            </p:cNvSpPr>
            <p:nvPr/>
          </p:nvSpPr>
          <p:spPr bwMode="auto">
            <a:xfrm>
              <a:off x="7787990" y="481472"/>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06" name="Text Box 376"/>
            <p:cNvSpPr txBox="1">
              <a:spLocks noChangeArrowheads="1"/>
            </p:cNvSpPr>
            <p:nvPr/>
          </p:nvSpPr>
          <p:spPr bwMode="auto">
            <a:xfrm>
              <a:off x="9432560" y="460234"/>
              <a:ext cx="1414593" cy="184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ts val="0"/>
                </a:spcBef>
              </a:pPr>
              <a:r>
                <a:rPr lang="es-ES_tradnl" altLang="es-MX" sz="700" b="1" dirty="0"/>
                <a:t>CÉDULA PROFESIONAL:</a:t>
              </a:r>
            </a:p>
          </p:txBody>
        </p:sp>
        <p:sp>
          <p:nvSpPr>
            <p:cNvPr id="107" name="Line 373"/>
            <p:cNvSpPr>
              <a:spLocks noChangeShapeType="1"/>
            </p:cNvSpPr>
            <p:nvPr/>
          </p:nvSpPr>
          <p:spPr bwMode="auto">
            <a:xfrm>
              <a:off x="3453716" y="481472"/>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08" name="Line 371"/>
            <p:cNvSpPr>
              <a:spLocks noChangeShapeType="1"/>
            </p:cNvSpPr>
            <p:nvPr/>
          </p:nvSpPr>
          <p:spPr bwMode="auto">
            <a:xfrm>
              <a:off x="9492103" y="481472"/>
              <a:ext cx="0" cy="259200"/>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grpSp>
          <p:nvGrpSpPr>
            <p:cNvPr id="109" name="Grupo 108"/>
            <p:cNvGrpSpPr/>
            <p:nvPr/>
          </p:nvGrpSpPr>
          <p:grpSpPr>
            <a:xfrm>
              <a:off x="4598488" y="3467452"/>
              <a:ext cx="2736000" cy="3253448"/>
              <a:chOff x="4697704" y="2988102"/>
              <a:chExt cx="2556000" cy="3156730"/>
            </a:xfrm>
          </p:grpSpPr>
          <p:cxnSp>
            <p:nvCxnSpPr>
              <p:cNvPr id="247" name="Conector recto 246"/>
              <p:cNvCxnSpPr/>
              <p:nvPr/>
            </p:nvCxnSpPr>
            <p:spPr bwMode="auto">
              <a:xfrm>
                <a:off x="4697704" y="2988102"/>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48" name="Conector recto 247"/>
              <p:cNvCxnSpPr/>
              <p:nvPr/>
            </p:nvCxnSpPr>
            <p:spPr bwMode="auto">
              <a:xfrm>
                <a:off x="4697704" y="3782421"/>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49" name="Conector recto 248"/>
              <p:cNvCxnSpPr/>
              <p:nvPr/>
            </p:nvCxnSpPr>
            <p:spPr bwMode="auto">
              <a:xfrm>
                <a:off x="4697704" y="4563366"/>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50" name="Conector recto 249"/>
              <p:cNvCxnSpPr/>
              <p:nvPr/>
            </p:nvCxnSpPr>
            <p:spPr bwMode="auto">
              <a:xfrm>
                <a:off x="4697704" y="5359529"/>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51" name="Conector recto 250"/>
              <p:cNvCxnSpPr/>
              <p:nvPr/>
            </p:nvCxnSpPr>
            <p:spPr bwMode="auto">
              <a:xfrm>
                <a:off x="4697704" y="6144832"/>
                <a:ext cx="25560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nvGrpSpPr>
            <p:cNvPr id="110" name="Grupo 109"/>
            <p:cNvGrpSpPr/>
            <p:nvPr/>
          </p:nvGrpSpPr>
          <p:grpSpPr>
            <a:xfrm>
              <a:off x="4697938" y="3742052"/>
              <a:ext cx="2628000" cy="3240000"/>
              <a:chOff x="4826703" y="3257939"/>
              <a:chExt cx="2303648" cy="3131402"/>
            </a:xfrm>
          </p:grpSpPr>
          <p:cxnSp>
            <p:nvCxnSpPr>
              <p:cNvPr id="242" name="Conector recto 241"/>
              <p:cNvCxnSpPr/>
              <p:nvPr/>
            </p:nvCxnSpPr>
            <p:spPr bwMode="auto">
              <a:xfrm>
                <a:off x="4826703" y="3257939"/>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43" name="Conector recto 242"/>
              <p:cNvCxnSpPr/>
              <p:nvPr/>
            </p:nvCxnSpPr>
            <p:spPr bwMode="auto">
              <a:xfrm>
                <a:off x="4826703" y="4049736"/>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44" name="Conector recto 243"/>
              <p:cNvCxnSpPr/>
              <p:nvPr/>
            </p:nvCxnSpPr>
            <p:spPr bwMode="auto">
              <a:xfrm>
                <a:off x="4826703" y="4832146"/>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45" name="Conector recto 244"/>
              <p:cNvCxnSpPr/>
              <p:nvPr/>
            </p:nvCxnSpPr>
            <p:spPr bwMode="auto">
              <a:xfrm>
                <a:off x="4826703" y="5609825"/>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46" name="Conector recto 245"/>
              <p:cNvCxnSpPr/>
              <p:nvPr/>
            </p:nvCxnSpPr>
            <p:spPr bwMode="auto">
              <a:xfrm>
                <a:off x="4826703" y="6389341"/>
                <a:ext cx="2303648"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grpSp>
          <p:nvGrpSpPr>
            <p:cNvPr id="111" name="Grupo 110"/>
            <p:cNvGrpSpPr/>
            <p:nvPr/>
          </p:nvGrpSpPr>
          <p:grpSpPr>
            <a:xfrm>
              <a:off x="6978469" y="3449429"/>
              <a:ext cx="411711" cy="3456000"/>
              <a:chOff x="6807237" y="2965316"/>
              <a:chExt cx="411711" cy="3346652"/>
            </a:xfrm>
          </p:grpSpPr>
          <p:sp>
            <p:nvSpPr>
              <p:cNvPr id="237" name="Text Box 368"/>
              <p:cNvSpPr txBox="1">
                <a:spLocks noChangeArrowheads="1"/>
              </p:cNvSpPr>
              <p:nvPr/>
            </p:nvSpPr>
            <p:spPr bwMode="auto">
              <a:xfrm>
                <a:off x="6807237" y="2965316"/>
                <a:ext cx="411711" cy="20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vez</a:t>
                </a:r>
              </a:p>
            </p:txBody>
          </p:sp>
          <p:sp>
            <p:nvSpPr>
              <p:cNvPr id="238" name="Text Box 368"/>
              <p:cNvSpPr txBox="1">
                <a:spLocks noChangeArrowheads="1"/>
              </p:cNvSpPr>
              <p:nvPr/>
            </p:nvSpPr>
            <p:spPr bwMode="auto">
              <a:xfrm>
                <a:off x="6807237" y="3784574"/>
                <a:ext cx="411711" cy="20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vez</a:t>
                </a:r>
              </a:p>
            </p:txBody>
          </p:sp>
          <p:sp>
            <p:nvSpPr>
              <p:cNvPr id="239" name="Text Box 368"/>
              <p:cNvSpPr txBox="1">
                <a:spLocks noChangeArrowheads="1"/>
              </p:cNvSpPr>
              <p:nvPr/>
            </p:nvSpPr>
            <p:spPr bwMode="auto">
              <a:xfrm>
                <a:off x="6807237" y="4540633"/>
                <a:ext cx="411711" cy="20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vez</a:t>
                </a:r>
              </a:p>
            </p:txBody>
          </p:sp>
          <p:sp>
            <p:nvSpPr>
              <p:cNvPr id="240" name="Text Box 368"/>
              <p:cNvSpPr txBox="1">
                <a:spLocks noChangeArrowheads="1"/>
              </p:cNvSpPr>
              <p:nvPr/>
            </p:nvSpPr>
            <p:spPr bwMode="auto">
              <a:xfrm>
                <a:off x="6807237" y="5321790"/>
                <a:ext cx="411711" cy="20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vez</a:t>
                </a:r>
              </a:p>
            </p:txBody>
          </p:sp>
          <p:sp>
            <p:nvSpPr>
              <p:cNvPr id="241" name="Text Box 368"/>
              <p:cNvSpPr txBox="1">
                <a:spLocks noChangeArrowheads="1"/>
              </p:cNvSpPr>
              <p:nvPr/>
            </p:nvSpPr>
            <p:spPr bwMode="auto">
              <a:xfrm>
                <a:off x="6807237" y="6105063"/>
                <a:ext cx="411711" cy="20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lnSpc>
                    <a:spcPts val="650"/>
                  </a:lnSpc>
                  <a:spcBef>
                    <a:spcPts val="300"/>
                  </a:spcBef>
                </a:pPr>
                <a:r>
                  <a:rPr lang="es-ES_tradnl" altLang="es-MX" sz="500" b="1" dirty="0"/>
                  <a:t>1ª vez</a:t>
                </a:r>
              </a:p>
              <a:p>
                <a:pPr algn="r">
                  <a:lnSpc>
                    <a:spcPts val="650"/>
                  </a:lnSpc>
                  <a:spcBef>
                    <a:spcPts val="300"/>
                  </a:spcBef>
                </a:pPr>
                <a:endParaRPr lang="es-ES_tradnl" altLang="es-MX" sz="500" b="1" dirty="0"/>
              </a:p>
              <a:p>
                <a:pPr algn="r">
                  <a:lnSpc>
                    <a:spcPts val="650"/>
                  </a:lnSpc>
                  <a:spcBef>
                    <a:spcPts val="300"/>
                  </a:spcBef>
                </a:pPr>
                <a:r>
                  <a:rPr lang="es-ES_tradnl" altLang="es-MX" sz="500" b="1" dirty="0"/>
                  <a:t>1ª vez</a:t>
                </a:r>
              </a:p>
            </p:txBody>
          </p:sp>
        </p:grpSp>
        <p:sp>
          <p:nvSpPr>
            <p:cNvPr id="112" name="Line 377"/>
            <p:cNvSpPr>
              <a:spLocks noChangeShapeType="1"/>
            </p:cNvSpPr>
            <p:nvPr/>
          </p:nvSpPr>
          <p:spPr bwMode="auto">
            <a:xfrm>
              <a:off x="7072078" y="3471334"/>
              <a:ext cx="0" cy="5580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13" name="Line 377"/>
            <p:cNvSpPr>
              <a:spLocks noChangeShapeType="1"/>
            </p:cNvSpPr>
            <p:nvPr/>
          </p:nvSpPr>
          <p:spPr bwMode="auto">
            <a:xfrm>
              <a:off x="7069830" y="4286526"/>
              <a:ext cx="0" cy="5472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14" name="Line 377"/>
            <p:cNvSpPr>
              <a:spLocks noChangeShapeType="1"/>
            </p:cNvSpPr>
            <p:nvPr/>
          </p:nvSpPr>
          <p:spPr bwMode="auto">
            <a:xfrm>
              <a:off x="7069831" y="5093352"/>
              <a:ext cx="0" cy="5544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15" name="Line 377"/>
            <p:cNvSpPr>
              <a:spLocks noChangeShapeType="1"/>
            </p:cNvSpPr>
            <p:nvPr/>
          </p:nvSpPr>
          <p:spPr bwMode="auto">
            <a:xfrm>
              <a:off x="7067583" y="5911401"/>
              <a:ext cx="0" cy="5400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16" name="Line 377"/>
            <p:cNvSpPr>
              <a:spLocks noChangeShapeType="1"/>
            </p:cNvSpPr>
            <p:nvPr/>
          </p:nvSpPr>
          <p:spPr bwMode="auto">
            <a:xfrm>
              <a:off x="7072056" y="6722720"/>
              <a:ext cx="0" cy="51480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17" name="Line 60"/>
            <p:cNvSpPr>
              <a:spLocks noChangeShapeType="1"/>
            </p:cNvSpPr>
            <p:nvPr/>
          </p:nvSpPr>
          <p:spPr bwMode="auto">
            <a:xfrm>
              <a:off x="3005654"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18" name="Line 60"/>
            <p:cNvSpPr>
              <a:spLocks noChangeShapeType="1"/>
            </p:cNvSpPr>
            <p:nvPr/>
          </p:nvSpPr>
          <p:spPr bwMode="auto">
            <a:xfrm>
              <a:off x="2748203"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19" name="Line 46"/>
            <p:cNvSpPr>
              <a:spLocks noChangeShapeType="1"/>
            </p:cNvSpPr>
            <p:nvPr/>
          </p:nvSpPr>
          <p:spPr bwMode="auto">
            <a:xfrm>
              <a:off x="3232833"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20" name="Line 59"/>
            <p:cNvSpPr>
              <a:spLocks noChangeShapeType="1"/>
            </p:cNvSpPr>
            <p:nvPr/>
          </p:nvSpPr>
          <p:spPr bwMode="auto">
            <a:xfrm>
              <a:off x="3122242"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21" name="Line 46"/>
            <p:cNvSpPr>
              <a:spLocks noChangeShapeType="1"/>
            </p:cNvSpPr>
            <p:nvPr/>
          </p:nvSpPr>
          <p:spPr bwMode="auto">
            <a:xfrm>
              <a:off x="4093867"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22" name="Line 61"/>
            <p:cNvSpPr>
              <a:spLocks noChangeShapeType="1"/>
            </p:cNvSpPr>
            <p:nvPr/>
          </p:nvSpPr>
          <p:spPr bwMode="auto">
            <a:xfrm>
              <a:off x="2629696"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23" name="Line 63"/>
            <p:cNvSpPr>
              <a:spLocks noChangeShapeType="1"/>
            </p:cNvSpPr>
            <p:nvPr/>
          </p:nvSpPr>
          <p:spPr bwMode="auto">
            <a:xfrm>
              <a:off x="2501060"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24" name="Line 58"/>
            <p:cNvSpPr>
              <a:spLocks noChangeShapeType="1"/>
            </p:cNvSpPr>
            <p:nvPr/>
          </p:nvSpPr>
          <p:spPr bwMode="auto">
            <a:xfrm>
              <a:off x="3466870"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25" name="Rectángulo 124"/>
            <p:cNvSpPr/>
            <p:nvPr/>
          </p:nvSpPr>
          <p:spPr>
            <a:xfrm rot="16200000">
              <a:off x="1791707" y="2299695"/>
              <a:ext cx="1555207" cy="192360"/>
            </a:xfrm>
            <a:prstGeom prst="rect">
              <a:avLst/>
            </a:prstGeom>
          </p:spPr>
          <p:txBody>
            <a:bodyPr wrap="square">
              <a:spAutoFit/>
            </a:bodyPr>
            <a:lstStyle/>
            <a:p>
              <a:pPr defTabSz="720000">
                <a:spcBef>
                  <a:spcPts val="0"/>
                </a:spcBef>
                <a:spcAft>
                  <a:spcPts val="297"/>
                </a:spcAft>
              </a:pPr>
              <a:r>
                <a:rPr lang="es-ES_tradnl" altLang="es-MX" sz="650" b="1" dirty="0"/>
                <a:t>EDAD Y CLAVE DE LA EDAD </a:t>
              </a:r>
            </a:p>
          </p:txBody>
        </p:sp>
        <p:sp>
          <p:nvSpPr>
            <p:cNvPr id="126" name="Rectángulo 125"/>
            <p:cNvSpPr/>
            <p:nvPr/>
          </p:nvSpPr>
          <p:spPr>
            <a:xfrm rot="16200000">
              <a:off x="3011265" y="2381374"/>
              <a:ext cx="1391850" cy="192360"/>
            </a:xfrm>
            <a:prstGeom prst="rect">
              <a:avLst/>
            </a:prstGeom>
          </p:spPr>
          <p:txBody>
            <a:bodyPr wrap="square">
              <a:spAutoFit/>
            </a:bodyPr>
            <a:lstStyle/>
            <a:p>
              <a:pPr defTabSz="720000">
                <a:spcBef>
                  <a:spcPts val="0"/>
                </a:spcBef>
                <a:spcAft>
                  <a:spcPts val="297"/>
                </a:spcAft>
              </a:pPr>
              <a:r>
                <a:rPr lang="es-ES_tradnl" altLang="es-MX" sz="650" b="1" dirty="0"/>
                <a:t>PRESIÓN ARTERIAL</a:t>
              </a:r>
            </a:p>
          </p:txBody>
        </p:sp>
        <p:sp>
          <p:nvSpPr>
            <p:cNvPr id="127" name="Rectángulo 126"/>
            <p:cNvSpPr/>
            <p:nvPr/>
          </p:nvSpPr>
          <p:spPr>
            <a:xfrm rot="16200000">
              <a:off x="2477161" y="2861065"/>
              <a:ext cx="432467" cy="192360"/>
            </a:xfrm>
            <a:prstGeom prst="rect">
              <a:avLst/>
            </a:prstGeom>
          </p:spPr>
          <p:txBody>
            <a:bodyPr wrap="none">
              <a:spAutoFit/>
            </a:bodyPr>
            <a:lstStyle/>
            <a:p>
              <a:pPr defTabSz="720000">
                <a:spcBef>
                  <a:spcPts val="0"/>
                </a:spcBef>
                <a:spcAft>
                  <a:spcPts val="297"/>
                </a:spcAft>
              </a:pPr>
              <a:r>
                <a:rPr lang="es-ES_tradnl" altLang="es-MX" sz="650" b="1" dirty="0"/>
                <a:t>SEXO</a:t>
              </a:r>
            </a:p>
          </p:txBody>
        </p:sp>
        <p:sp>
          <p:nvSpPr>
            <p:cNvPr id="128" name="Rectángulo 127"/>
            <p:cNvSpPr/>
            <p:nvPr/>
          </p:nvSpPr>
          <p:spPr>
            <a:xfrm rot="16200000">
              <a:off x="2632728" y="2769652"/>
              <a:ext cx="615293" cy="192360"/>
            </a:xfrm>
            <a:prstGeom prst="rect">
              <a:avLst/>
            </a:prstGeom>
          </p:spPr>
          <p:txBody>
            <a:bodyPr wrap="none">
              <a:spAutoFit/>
            </a:bodyPr>
            <a:lstStyle/>
            <a:p>
              <a:pPr defTabSz="720000">
                <a:spcBef>
                  <a:spcPts val="0"/>
                </a:spcBef>
                <a:spcAft>
                  <a:spcPts val="297"/>
                </a:spcAft>
              </a:pPr>
              <a:r>
                <a:rPr lang="es-ES_tradnl" altLang="es-MX" sz="650" b="1" dirty="0"/>
                <a:t>INDÍGENA</a:t>
              </a:r>
            </a:p>
          </p:txBody>
        </p:sp>
        <p:sp>
          <p:nvSpPr>
            <p:cNvPr id="129" name="Text Box 368"/>
            <p:cNvSpPr txBox="1">
              <a:spLocks noChangeArrowheads="1"/>
            </p:cNvSpPr>
            <p:nvPr/>
          </p:nvSpPr>
          <p:spPr bwMode="auto">
            <a:xfrm>
              <a:off x="3138972" y="3162292"/>
              <a:ext cx="395117"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a:solidFill>
                    <a:schemeClr val="tx1">
                      <a:lumMod val="75000"/>
                      <a:lumOff val="25000"/>
                    </a:schemeClr>
                  </a:solidFill>
                </a:rPr>
                <a:t>Peso</a:t>
              </a:r>
            </a:p>
            <a:p>
              <a:pPr algn="r">
                <a:spcBef>
                  <a:spcPts val="800"/>
                </a:spcBef>
              </a:pPr>
              <a:endParaRPr lang="es-ES_tradnl" altLang="es-MX" sz="500" b="1" dirty="0">
                <a:solidFill>
                  <a:schemeClr val="tx1">
                    <a:lumMod val="75000"/>
                    <a:lumOff val="25000"/>
                  </a:schemeClr>
                </a:solidFill>
              </a:endParaRPr>
            </a:p>
            <a:p>
              <a:pPr algn="r">
                <a:spcBef>
                  <a:spcPts val="800"/>
                </a:spcBef>
              </a:pPr>
              <a:r>
                <a:rPr lang="es-ES_tradnl" altLang="es-MX" sz="500" b="1" dirty="0">
                  <a:solidFill>
                    <a:schemeClr val="tx1">
                      <a:lumMod val="75000"/>
                      <a:lumOff val="25000"/>
                    </a:schemeClr>
                  </a:solidFill>
                </a:rPr>
                <a:t>Talla</a:t>
              </a:r>
            </a:p>
          </p:txBody>
        </p:sp>
        <p:sp>
          <p:nvSpPr>
            <p:cNvPr id="130" name="Text Box 368"/>
            <p:cNvSpPr txBox="1">
              <a:spLocks noChangeArrowheads="1"/>
            </p:cNvSpPr>
            <p:nvPr/>
          </p:nvSpPr>
          <p:spPr bwMode="auto">
            <a:xfrm>
              <a:off x="3138972" y="3983624"/>
              <a:ext cx="395117"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a:solidFill>
                    <a:schemeClr val="tx1">
                      <a:lumMod val="75000"/>
                      <a:lumOff val="25000"/>
                    </a:schemeClr>
                  </a:solidFill>
                </a:rPr>
                <a:t>Peso</a:t>
              </a:r>
            </a:p>
            <a:p>
              <a:pPr algn="r">
                <a:spcBef>
                  <a:spcPts val="800"/>
                </a:spcBef>
              </a:pPr>
              <a:endParaRPr lang="es-ES_tradnl" altLang="es-MX" sz="500" b="1" dirty="0">
                <a:solidFill>
                  <a:schemeClr val="tx1">
                    <a:lumMod val="75000"/>
                    <a:lumOff val="25000"/>
                  </a:schemeClr>
                </a:solidFill>
              </a:endParaRPr>
            </a:p>
            <a:p>
              <a:pPr algn="r">
                <a:spcBef>
                  <a:spcPts val="800"/>
                </a:spcBef>
              </a:pPr>
              <a:r>
                <a:rPr lang="es-ES_tradnl" altLang="es-MX" sz="500" b="1" dirty="0">
                  <a:solidFill>
                    <a:schemeClr val="tx1">
                      <a:lumMod val="75000"/>
                      <a:lumOff val="25000"/>
                    </a:schemeClr>
                  </a:solidFill>
                </a:rPr>
                <a:t>Talla</a:t>
              </a:r>
            </a:p>
          </p:txBody>
        </p:sp>
        <p:sp>
          <p:nvSpPr>
            <p:cNvPr id="131" name="Text Box 368"/>
            <p:cNvSpPr txBox="1">
              <a:spLocks noChangeArrowheads="1"/>
            </p:cNvSpPr>
            <p:nvPr/>
          </p:nvSpPr>
          <p:spPr bwMode="auto">
            <a:xfrm>
              <a:off x="3138972" y="4798588"/>
              <a:ext cx="395117"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a:solidFill>
                    <a:schemeClr val="tx1">
                      <a:lumMod val="75000"/>
                      <a:lumOff val="25000"/>
                    </a:schemeClr>
                  </a:solidFill>
                </a:rPr>
                <a:t>Peso</a:t>
              </a:r>
            </a:p>
            <a:p>
              <a:pPr algn="r">
                <a:spcBef>
                  <a:spcPts val="800"/>
                </a:spcBef>
              </a:pPr>
              <a:endParaRPr lang="es-ES_tradnl" altLang="es-MX" sz="500" b="1" dirty="0">
                <a:solidFill>
                  <a:schemeClr val="tx1">
                    <a:lumMod val="75000"/>
                    <a:lumOff val="25000"/>
                  </a:schemeClr>
                </a:solidFill>
              </a:endParaRPr>
            </a:p>
            <a:p>
              <a:pPr algn="r">
                <a:spcBef>
                  <a:spcPts val="800"/>
                </a:spcBef>
              </a:pPr>
              <a:r>
                <a:rPr lang="es-ES_tradnl" altLang="es-MX" sz="500" b="1" dirty="0">
                  <a:solidFill>
                    <a:schemeClr val="tx1">
                      <a:lumMod val="75000"/>
                      <a:lumOff val="25000"/>
                    </a:schemeClr>
                  </a:solidFill>
                </a:rPr>
                <a:t>Talla</a:t>
              </a:r>
            </a:p>
          </p:txBody>
        </p:sp>
        <p:sp>
          <p:nvSpPr>
            <p:cNvPr id="132" name="Text Box 368"/>
            <p:cNvSpPr txBox="1">
              <a:spLocks noChangeArrowheads="1"/>
            </p:cNvSpPr>
            <p:nvPr/>
          </p:nvSpPr>
          <p:spPr bwMode="auto">
            <a:xfrm>
              <a:off x="3138972" y="5613552"/>
              <a:ext cx="395117"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a:solidFill>
                    <a:schemeClr val="tx1">
                      <a:lumMod val="75000"/>
                      <a:lumOff val="25000"/>
                    </a:schemeClr>
                  </a:solidFill>
                </a:rPr>
                <a:t>Peso</a:t>
              </a:r>
            </a:p>
            <a:p>
              <a:pPr algn="r">
                <a:spcBef>
                  <a:spcPts val="800"/>
                </a:spcBef>
              </a:pPr>
              <a:endParaRPr lang="es-ES_tradnl" altLang="es-MX" sz="500" b="1" dirty="0">
                <a:solidFill>
                  <a:schemeClr val="tx1">
                    <a:lumMod val="75000"/>
                    <a:lumOff val="25000"/>
                  </a:schemeClr>
                </a:solidFill>
              </a:endParaRPr>
            </a:p>
            <a:p>
              <a:pPr algn="r">
                <a:spcBef>
                  <a:spcPts val="800"/>
                </a:spcBef>
              </a:pPr>
              <a:r>
                <a:rPr lang="es-ES_tradnl" altLang="es-MX" sz="500" b="1" dirty="0">
                  <a:solidFill>
                    <a:schemeClr val="tx1">
                      <a:lumMod val="75000"/>
                      <a:lumOff val="25000"/>
                    </a:schemeClr>
                  </a:solidFill>
                </a:rPr>
                <a:t>Talla</a:t>
              </a:r>
            </a:p>
          </p:txBody>
        </p:sp>
        <p:sp>
          <p:nvSpPr>
            <p:cNvPr id="133" name="Text Box 368"/>
            <p:cNvSpPr txBox="1">
              <a:spLocks noChangeArrowheads="1"/>
            </p:cNvSpPr>
            <p:nvPr/>
          </p:nvSpPr>
          <p:spPr bwMode="auto">
            <a:xfrm>
              <a:off x="3138972" y="6422149"/>
              <a:ext cx="395117" cy="2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800"/>
                </a:spcBef>
              </a:pPr>
              <a:r>
                <a:rPr lang="es-ES_tradnl" altLang="es-MX" sz="500" b="1" dirty="0">
                  <a:solidFill>
                    <a:schemeClr val="tx1">
                      <a:lumMod val="75000"/>
                      <a:lumOff val="25000"/>
                    </a:schemeClr>
                  </a:solidFill>
                </a:rPr>
                <a:t>Peso</a:t>
              </a:r>
            </a:p>
            <a:p>
              <a:pPr algn="r">
                <a:spcBef>
                  <a:spcPts val="800"/>
                </a:spcBef>
              </a:pPr>
              <a:endParaRPr lang="es-ES_tradnl" altLang="es-MX" sz="500" b="1" dirty="0">
                <a:solidFill>
                  <a:schemeClr val="tx1">
                    <a:lumMod val="75000"/>
                    <a:lumOff val="25000"/>
                  </a:schemeClr>
                </a:solidFill>
              </a:endParaRPr>
            </a:p>
            <a:p>
              <a:pPr algn="r">
                <a:spcBef>
                  <a:spcPts val="800"/>
                </a:spcBef>
              </a:pPr>
              <a:r>
                <a:rPr lang="es-ES_tradnl" altLang="es-MX" sz="500" b="1" dirty="0">
                  <a:solidFill>
                    <a:schemeClr val="tx1">
                      <a:lumMod val="75000"/>
                      <a:lumOff val="25000"/>
                    </a:schemeClr>
                  </a:solidFill>
                </a:rPr>
                <a:t>Talla</a:t>
              </a:r>
            </a:p>
          </p:txBody>
        </p:sp>
        <p:sp>
          <p:nvSpPr>
            <p:cNvPr id="134" name="Rectángulo 133"/>
            <p:cNvSpPr/>
            <p:nvPr/>
          </p:nvSpPr>
          <p:spPr>
            <a:xfrm rot="16200000">
              <a:off x="2485510" y="2218351"/>
              <a:ext cx="1685257" cy="224998"/>
            </a:xfrm>
            <a:prstGeom prst="rect">
              <a:avLst/>
            </a:prstGeom>
          </p:spPr>
          <p:txBody>
            <a:bodyPr wrap="square">
              <a:spAutoFit/>
            </a:bodyPr>
            <a:lstStyle/>
            <a:p>
              <a:pPr>
                <a:lnSpc>
                  <a:spcPts val="530"/>
                </a:lnSpc>
                <a:spcBef>
                  <a:spcPts val="0"/>
                </a:spcBef>
              </a:pPr>
              <a:endParaRPr lang="es-ES_tradnl" altLang="es-MX" sz="800" b="1" dirty="0"/>
            </a:p>
            <a:p>
              <a:pPr>
                <a:lnSpc>
                  <a:spcPts val="530"/>
                </a:lnSpc>
                <a:spcBef>
                  <a:spcPts val="0"/>
                </a:spcBef>
              </a:pPr>
              <a:r>
                <a:rPr lang="es-ES_tradnl" altLang="es-MX" sz="700" b="1" dirty="0"/>
                <a:t>MEDICIONES:  PESO / TALLA</a:t>
              </a:r>
            </a:p>
          </p:txBody>
        </p:sp>
        <p:sp>
          <p:nvSpPr>
            <p:cNvPr id="135" name="CuadroTexto 134"/>
            <p:cNvSpPr txBox="1"/>
            <p:nvPr/>
          </p:nvSpPr>
          <p:spPr>
            <a:xfrm>
              <a:off x="2507009" y="3071250"/>
              <a:ext cx="115718" cy="191469"/>
            </a:xfrm>
            <a:prstGeom prst="rect">
              <a:avLst/>
            </a:prstGeom>
            <a:noFill/>
          </p:spPr>
          <p:txBody>
            <a:bodyPr wrap="square" rtlCol="0">
              <a:spAutoFit/>
            </a:bodyPr>
            <a:lstStyle/>
            <a:p>
              <a:r>
                <a:rPr lang="es-MX" sz="600" b="1" dirty="0"/>
                <a:t>2</a:t>
              </a:r>
              <a:endParaRPr lang="es-MX" b="1" dirty="0"/>
            </a:p>
          </p:txBody>
        </p:sp>
        <p:sp>
          <p:nvSpPr>
            <p:cNvPr id="136" name="CuadroTexto 135"/>
            <p:cNvSpPr txBox="1"/>
            <p:nvPr/>
          </p:nvSpPr>
          <p:spPr>
            <a:xfrm>
              <a:off x="2626311" y="3071250"/>
              <a:ext cx="115718" cy="191469"/>
            </a:xfrm>
            <a:prstGeom prst="rect">
              <a:avLst/>
            </a:prstGeom>
            <a:noFill/>
          </p:spPr>
          <p:txBody>
            <a:bodyPr wrap="square" rtlCol="0">
              <a:spAutoFit/>
            </a:bodyPr>
            <a:lstStyle/>
            <a:p>
              <a:r>
                <a:rPr lang="es-MX" sz="600" b="1" dirty="0"/>
                <a:t>3</a:t>
              </a:r>
              <a:endParaRPr lang="es-MX" b="1" dirty="0"/>
            </a:p>
          </p:txBody>
        </p:sp>
        <p:sp>
          <p:nvSpPr>
            <p:cNvPr id="137" name="Rectángulo 136"/>
            <p:cNvSpPr/>
            <p:nvPr/>
          </p:nvSpPr>
          <p:spPr>
            <a:xfrm rot="16200000">
              <a:off x="2302951" y="2238161"/>
              <a:ext cx="1747153" cy="161583"/>
            </a:xfrm>
            <a:prstGeom prst="rect">
              <a:avLst/>
            </a:prstGeom>
          </p:spPr>
          <p:txBody>
            <a:bodyPr wrap="none">
              <a:spAutoFit/>
            </a:bodyPr>
            <a:lstStyle/>
            <a:p>
              <a:pPr defTabSz="720000">
                <a:spcBef>
                  <a:spcPts val="0"/>
                </a:spcBef>
                <a:spcAft>
                  <a:spcPts val="297"/>
                </a:spcAft>
              </a:pPr>
              <a:r>
                <a:rPr lang="es-ES_tradnl" altLang="es-MX" sz="450" b="1" dirty="0"/>
                <a:t>SERVICIOS MÉDICOS Y MEDICAMENTOS GRATUITOS</a:t>
              </a:r>
            </a:p>
          </p:txBody>
        </p:sp>
        <p:sp>
          <p:nvSpPr>
            <p:cNvPr id="138" name="Rectángulo 137"/>
            <p:cNvSpPr/>
            <p:nvPr/>
          </p:nvSpPr>
          <p:spPr>
            <a:xfrm rot="16200000">
              <a:off x="3663271" y="2582900"/>
              <a:ext cx="988797" cy="192360"/>
            </a:xfrm>
            <a:prstGeom prst="rect">
              <a:avLst/>
            </a:prstGeom>
          </p:spPr>
          <p:txBody>
            <a:bodyPr wrap="square">
              <a:spAutoFit/>
            </a:bodyPr>
            <a:lstStyle/>
            <a:p>
              <a:pPr defTabSz="720000">
                <a:spcBef>
                  <a:spcPts val="0"/>
                </a:spcBef>
                <a:spcAft>
                  <a:spcPts val="297"/>
                </a:spcAft>
              </a:pPr>
              <a:r>
                <a:rPr lang="es-ES_tradnl" altLang="es-MX" sz="650" b="1" dirty="0"/>
                <a:t>TEMPERATURA</a:t>
              </a:r>
            </a:p>
          </p:txBody>
        </p:sp>
        <p:sp>
          <p:nvSpPr>
            <p:cNvPr id="139" name="Rectángulo 138"/>
            <p:cNvSpPr/>
            <p:nvPr/>
          </p:nvSpPr>
          <p:spPr>
            <a:xfrm rot="16200000">
              <a:off x="3103311" y="2162853"/>
              <a:ext cx="1728863" cy="292388"/>
            </a:xfrm>
            <a:prstGeom prst="rect">
              <a:avLst/>
            </a:prstGeom>
          </p:spPr>
          <p:txBody>
            <a:bodyPr wrap="square">
              <a:spAutoFit/>
            </a:bodyPr>
            <a:lstStyle/>
            <a:p>
              <a:pPr defTabSz="720000">
                <a:spcBef>
                  <a:spcPts val="0"/>
                </a:spcBef>
                <a:spcAft>
                  <a:spcPts val="297"/>
                </a:spcAft>
              </a:pPr>
              <a:r>
                <a:rPr lang="es-ES_tradnl" altLang="es-MX" sz="650" b="1" dirty="0"/>
                <a:t>FRECUENCIA CARDIACA Y RESPIRATORIA</a:t>
              </a:r>
            </a:p>
          </p:txBody>
        </p:sp>
        <p:sp>
          <p:nvSpPr>
            <p:cNvPr id="140" name="Line 60"/>
            <p:cNvSpPr>
              <a:spLocks noChangeShapeType="1"/>
            </p:cNvSpPr>
            <p:nvPr/>
          </p:nvSpPr>
          <p:spPr bwMode="auto">
            <a:xfrm>
              <a:off x="4222923" y="1335648"/>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41" name="Rectángulo 140"/>
            <p:cNvSpPr/>
            <p:nvPr/>
          </p:nvSpPr>
          <p:spPr>
            <a:xfrm rot="16200000">
              <a:off x="3726206" y="2398183"/>
              <a:ext cx="1358231" cy="192360"/>
            </a:xfrm>
            <a:prstGeom prst="rect">
              <a:avLst/>
            </a:prstGeom>
          </p:spPr>
          <p:txBody>
            <a:bodyPr wrap="none">
              <a:spAutoFit/>
            </a:bodyPr>
            <a:lstStyle/>
            <a:p>
              <a:pPr defTabSz="720000">
                <a:spcBef>
                  <a:spcPts val="0"/>
                </a:spcBef>
                <a:spcAft>
                  <a:spcPts val="297"/>
                </a:spcAft>
              </a:pPr>
              <a:r>
                <a:rPr lang="es-ES_tradnl" altLang="es-MX" sz="650" b="1" dirty="0"/>
                <a:t>GLUCOSA Y AYUNO (SI/NO)</a:t>
              </a:r>
            </a:p>
          </p:txBody>
        </p:sp>
        <p:sp>
          <p:nvSpPr>
            <p:cNvPr id="142" name="Rectángulo 141"/>
            <p:cNvSpPr/>
            <p:nvPr/>
          </p:nvSpPr>
          <p:spPr bwMode="auto">
            <a:xfrm>
              <a:off x="4737863" y="6726735"/>
              <a:ext cx="114300" cy="522567"/>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a:ln>
                  <a:noFill/>
                </a:ln>
                <a:effectLst/>
                <a:latin typeface="Arial" charset="0"/>
              </a:endParaRPr>
            </a:p>
          </p:txBody>
        </p:sp>
        <p:sp>
          <p:nvSpPr>
            <p:cNvPr id="143" name="Rectángulo 142"/>
            <p:cNvSpPr/>
            <p:nvPr/>
          </p:nvSpPr>
          <p:spPr bwMode="auto">
            <a:xfrm>
              <a:off x="4737863" y="5916913"/>
              <a:ext cx="114300" cy="541438"/>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a:ln>
                  <a:noFill/>
                </a:ln>
                <a:effectLst/>
                <a:latin typeface="Arial" charset="0"/>
              </a:endParaRPr>
            </a:p>
          </p:txBody>
        </p:sp>
        <p:sp>
          <p:nvSpPr>
            <p:cNvPr id="144" name="Rectángulo 143"/>
            <p:cNvSpPr/>
            <p:nvPr/>
          </p:nvSpPr>
          <p:spPr bwMode="auto">
            <a:xfrm>
              <a:off x="4737863" y="3472000"/>
              <a:ext cx="115200" cy="541438"/>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a:ln>
                  <a:noFill/>
                </a:ln>
                <a:effectLst/>
                <a:latin typeface="Arial" charset="0"/>
              </a:endParaRPr>
            </a:p>
          </p:txBody>
        </p:sp>
        <p:sp>
          <p:nvSpPr>
            <p:cNvPr id="145" name="Rectángulo 144"/>
            <p:cNvSpPr/>
            <p:nvPr/>
          </p:nvSpPr>
          <p:spPr bwMode="auto">
            <a:xfrm>
              <a:off x="4737863" y="4289316"/>
              <a:ext cx="115200" cy="541438"/>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a:ln>
                  <a:noFill/>
                </a:ln>
                <a:effectLst/>
                <a:latin typeface="Arial" charset="0"/>
              </a:endParaRPr>
            </a:p>
          </p:txBody>
        </p:sp>
        <p:sp>
          <p:nvSpPr>
            <p:cNvPr id="146" name="Rectángulo 145"/>
            <p:cNvSpPr/>
            <p:nvPr/>
          </p:nvSpPr>
          <p:spPr bwMode="auto">
            <a:xfrm>
              <a:off x="4737863" y="5103540"/>
              <a:ext cx="114300" cy="541438"/>
            </a:xfrm>
            <a:prstGeom prst="rect">
              <a:avLst/>
            </a:prstGeom>
            <a:solidFill>
              <a:schemeClr val="bg1">
                <a:lumMod val="50000"/>
              </a:schemeClr>
            </a:solidFill>
            <a:ln w="9525" cap="flat" cmpd="sng" algn="ctr">
              <a:solidFill>
                <a:schemeClr val="bg1">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a:ln>
                  <a:noFill/>
                </a:ln>
                <a:effectLst/>
                <a:latin typeface="Arial" charset="0"/>
              </a:endParaRPr>
            </a:p>
          </p:txBody>
        </p:sp>
        <p:sp>
          <p:nvSpPr>
            <p:cNvPr id="147" name="Line 59"/>
            <p:cNvSpPr>
              <a:spLocks noChangeShapeType="1"/>
            </p:cNvSpPr>
            <p:nvPr/>
          </p:nvSpPr>
          <p:spPr bwMode="auto">
            <a:xfrm>
              <a:off x="3845532" y="1326623"/>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48" name="Line 339"/>
            <p:cNvSpPr>
              <a:spLocks noChangeShapeType="1"/>
            </p:cNvSpPr>
            <p:nvPr/>
          </p:nvSpPr>
          <p:spPr bwMode="auto">
            <a:xfrm>
              <a:off x="4603629"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49" name="CuadroTexto 148"/>
            <p:cNvSpPr txBox="1"/>
            <p:nvPr/>
          </p:nvSpPr>
          <p:spPr>
            <a:xfrm>
              <a:off x="4584030" y="3068830"/>
              <a:ext cx="115718" cy="184666"/>
            </a:xfrm>
            <a:prstGeom prst="rect">
              <a:avLst/>
            </a:prstGeom>
            <a:noFill/>
          </p:spPr>
          <p:txBody>
            <a:bodyPr wrap="square" rtlCol="0">
              <a:spAutoFit/>
            </a:bodyPr>
            <a:lstStyle/>
            <a:p>
              <a:r>
                <a:rPr lang="es-MX" sz="600" b="1" dirty="0"/>
                <a:t>4</a:t>
              </a:r>
              <a:endParaRPr lang="es-MX" b="1" dirty="0"/>
            </a:p>
          </p:txBody>
        </p:sp>
        <p:grpSp>
          <p:nvGrpSpPr>
            <p:cNvPr id="150" name="Grupo 149"/>
            <p:cNvGrpSpPr/>
            <p:nvPr/>
          </p:nvGrpSpPr>
          <p:grpSpPr>
            <a:xfrm>
              <a:off x="4487461" y="3151703"/>
              <a:ext cx="300453" cy="3474361"/>
              <a:chOff x="4350181" y="2686850"/>
              <a:chExt cx="300453" cy="3350918"/>
            </a:xfrm>
          </p:grpSpPr>
          <p:sp>
            <p:nvSpPr>
              <p:cNvPr id="232" name="Text Box 368"/>
              <p:cNvSpPr txBox="1">
                <a:spLocks noChangeArrowheads="1"/>
              </p:cNvSpPr>
              <p:nvPr/>
            </p:nvSpPr>
            <p:spPr bwMode="auto">
              <a:xfrm>
                <a:off x="4350181" y="3478649"/>
                <a:ext cx="300453"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a:t>a</a:t>
                </a:r>
              </a:p>
              <a:p>
                <a:pPr algn="r">
                  <a:spcBef>
                    <a:spcPts val="300"/>
                  </a:spcBef>
                </a:pPr>
                <a:endParaRPr lang="es-ES_tradnl" altLang="es-MX" sz="600" b="1" dirty="0"/>
              </a:p>
              <a:p>
                <a:pPr algn="r">
                  <a:spcBef>
                    <a:spcPts val="300"/>
                  </a:spcBef>
                </a:pPr>
                <a:r>
                  <a:rPr lang="es-ES_tradnl" altLang="es-MX" sz="600" b="1" dirty="0"/>
                  <a:t>b</a:t>
                </a:r>
              </a:p>
              <a:p>
                <a:pPr algn="r">
                  <a:spcBef>
                    <a:spcPts val="300"/>
                  </a:spcBef>
                </a:pPr>
                <a:endParaRPr lang="es-ES_tradnl" altLang="es-MX" sz="600" b="1" dirty="0"/>
              </a:p>
              <a:p>
                <a:pPr algn="r">
                  <a:spcBef>
                    <a:spcPts val="300"/>
                  </a:spcBef>
                </a:pPr>
                <a:r>
                  <a:rPr lang="es-ES_tradnl" altLang="es-MX" sz="600" b="1" dirty="0"/>
                  <a:t>c</a:t>
                </a:r>
              </a:p>
            </p:txBody>
          </p:sp>
          <p:sp>
            <p:nvSpPr>
              <p:cNvPr id="233" name="Text Box 368"/>
              <p:cNvSpPr txBox="1">
                <a:spLocks noChangeArrowheads="1"/>
              </p:cNvSpPr>
              <p:nvPr/>
            </p:nvSpPr>
            <p:spPr bwMode="auto">
              <a:xfrm>
                <a:off x="4350181" y="4258758"/>
                <a:ext cx="300453"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a:t>a</a:t>
                </a:r>
              </a:p>
              <a:p>
                <a:pPr algn="r">
                  <a:spcBef>
                    <a:spcPts val="300"/>
                  </a:spcBef>
                </a:pPr>
                <a:endParaRPr lang="es-ES_tradnl" altLang="es-MX" sz="600" b="1" dirty="0"/>
              </a:p>
              <a:p>
                <a:pPr algn="r">
                  <a:spcBef>
                    <a:spcPts val="300"/>
                  </a:spcBef>
                </a:pPr>
                <a:r>
                  <a:rPr lang="es-ES_tradnl" altLang="es-MX" sz="600" b="1" dirty="0"/>
                  <a:t>b</a:t>
                </a:r>
              </a:p>
              <a:p>
                <a:pPr algn="r">
                  <a:spcBef>
                    <a:spcPts val="300"/>
                  </a:spcBef>
                </a:pPr>
                <a:endParaRPr lang="es-ES_tradnl" altLang="es-MX" sz="600" b="1" dirty="0"/>
              </a:p>
              <a:p>
                <a:pPr algn="r">
                  <a:spcBef>
                    <a:spcPts val="300"/>
                  </a:spcBef>
                </a:pPr>
                <a:r>
                  <a:rPr lang="es-ES_tradnl" altLang="es-MX" sz="600" b="1" dirty="0"/>
                  <a:t>c</a:t>
                </a:r>
              </a:p>
            </p:txBody>
          </p:sp>
          <p:sp>
            <p:nvSpPr>
              <p:cNvPr id="234" name="Text Box 368"/>
              <p:cNvSpPr txBox="1">
                <a:spLocks noChangeArrowheads="1"/>
              </p:cNvSpPr>
              <p:nvPr/>
            </p:nvSpPr>
            <p:spPr bwMode="auto">
              <a:xfrm>
                <a:off x="4350181" y="5047035"/>
                <a:ext cx="300453"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a:t>a</a:t>
                </a:r>
              </a:p>
              <a:p>
                <a:pPr algn="r">
                  <a:spcBef>
                    <a:spcPts val="300"/>
                  </a:spcBef>
                </a:pPr>
                <a:endParaRPr lang="es-ES_tradnl" altLang="es-MX" sz="600" b="1" dirty="0"/>
              </a:p>
              <a:p>
                <a:pPr algn="r">
                  <a:spcBef>
                    <a:spcPts val="300"/>
                  </a:spcBef>
                </a:pPr>
                <a:r>
                  <a:rPr lang="es-ES_tradnl" altLang="es-MX" sz="600" b="1" dirty="0"/>
                  <a:t>b</a:t>
                </a:r>
              </a:p>
              <a:p>
                <a:pPr algn="r">
                  <a:spcBef>
                    <a:spcPts val="300"/>
                  </a:spcBef>
                </a:pPr>
                <a:endParaRPr lang="es-ES_tradnl" altLang="es-MX" sz="600" b="1" dirty="0"/>
              </a:p>
              <a:p>
                <a:pPr algn="r">
                  <a:spcBef>
                    <a:spcPts val="300"/>
                  </a:spcBef>
                </a:pPr>
                <a:r>
                  <a:rPr lang="es-ES_tradnl" altLang="es-MX" sz="600" b="1" dirty="0"/>
                  <a:t>c</a:t>
                </a:r>
              </a:p>
            </p:txBody>
          </p:sp>
          <p:sp>
            <p:nvSpPr>
              <p:cNvPr id="235" name="Text Box 368"/>
              <p:cNvSpPr txBox="1">
                <a:spLocks noChangeArrowheads="1"/>
              </p:cNvSpPr>
              <p:nvPr/>
            </p:nvSpPr>
            <p:spPr bwMode="auto">
              <a:xfrm>
                <a:off x="4350181" y="5830862"/>
                <a:ext cx="300453" cy="206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a:t>a</a:t>
                </a:r>
              </a:p>
              <a:p>
                <a:pPr algn="r">
                  <a:spcBef>
                    <a:spcPts val="300"/>
                  </a:spcBef>
                </a:pPr>
                <a:endParaRPr lang="es-ES_tradnl" altLang="es-MX" sz="600" b="1" dirty="0"/>
              </a:p>
              <a:p>
                <a:pPr algn="r">
                  <a:spcBef>
                    <a:spcPts val="300"/>
                  </a:spcBef>
                </a:pPr>
                <a:r>
                  <a:rPr lang="es-ES_tradnl" altLang="es-MX" sz="600" b="1" dirty="0"/>
                  <a:t>b</a:t>
                </a:r>
              </a:p>
              <a:p>
                <a:pPr algn="r">
                  <a:spcBef>
                    <a:spcPts val="300"/>
                  </a:spcBef>
                </a:pPr>
                <a:endParaRPr lang="es-ES_tradnl" altLang="es-MX" sz="600" b="1" dirty="0"/>
              </a:p>
              <a:p>
                <a:pPr algn="r">
                  <a:spcBef>
                    <a:spcPts val="300"/>
                  </a:spcBef>
                </a:pPr>
                <a:r>
                  <a:rPr lang="es-ES_tradnl" altLang="es-MX" sz="600" b="1" dirty="0"/>
                  <a:t>c</a:t>
                </a:r>
              </a:p>
            </p:txBody>
          </p:sp>
          <p:sp>
            <p:nvSpPr>
              <p:cNvPr id="236" name="Text Box 368"/>
              <p:cNvSpPr txBox="1">
                <a:spLocks noChangeArrowheads="1"/>
              </p:cNvSpPr>
              <p:nvPr/>
            </p:nvSpPr>
            <p:spPr bwMode="auto">
              <a:xfrm>
                <a:off x="4350181" y="2686850"/>
                <a:ext cx="300453" cy="213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lgn="r">
                  <a:spcBef>
                    <a:spcPts val="300"/>
                  </a:spcBef>
                </a:pPr>
                <a:r>
                  <a:rPr lang="es-ES_tradnl" altLang="es-MX" sz="600" b="1" dirty="0"/>
                  <a:t>a</a:t>
                </a:r>
              </a:p>
              <a:p>
                <a:pPr algn="r">
                  <a:spcBef>
                    <a:spcPts val="300"/>
                  </a:spcBef>
                </a:pPr>
                <a:endParaRPr lang="es-ES_tradnl" altLang="es-MX" sz="600" b="1" dirty="0"/>
              </a:p>
              <a:p>
                <a:pPr algn="r">
                  <a:spcBef>
                    <a:spcPts val="300"/>
                  </a:spcBef>
                </a:pPr>
                <a:r>
                  <a:rPr lang="es-ES_tradnl" altLang="es-MX" sz="600" b="1" dirty="0"/>
                  <a:t>b</a:t>
                </a:r>
              </a:p>
              <a:p>
                <a:pPr algn="r">
                  <a:spcBef>
                    <a:spcPts val="300"/>
                  </a:spcBef>
                </a:pPr>
                <a:endParaRPr lang="es-ES_tradnl" altLang="es-MX" sz="600" b="1" dirty="0"/>
              </a:p>
              <a:p>
                <a:pPr algn="r">
                  <a:spcBef>
                    <a:spcPts val="300"/>
                  </a:spcBef>
                </a:pPr>
                <a:r>
                  <a:rPr lang="es-ES_tradnl" altLang="es-MX" sz="600" b="1" dirty="0"/>
                  <a:t>c</a:t>
                </a:r>
              </a:p>
            </p:txBody>
          </p:sp>
        </p:grpSp>
        <p:sp>
          <p:nvSpPr>
            <p:cNvPr id="151" name="Line 60"/>
            <p:cNvSpPr>
              <a:spLocks noChangeShapeType="1"/>
            </p:cNvSpPr>
            <p:nvPr/>
          </p:nvSpPr>
          <p:spPr bwMode="auto">
            <a:xfrm>
              <a:off x="4727032" y="1326240"/>
              <a:ext cx="0" cy="592200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52" name="Line 61"/>
            <p:cNvSpPr>
              <a:spLocks noChangeShapeType="1"/>
            </p:cNvSpPr>
            <p:nvPr/>
          </p:nvSpPr>
          <p:spPr bwMode="auto">
            <a:xfrm>
              <a:off x="4854781" y="1321417"/>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grpSp>
          <p:nvGrpSpPr>
            <p:cNvPr id="153" name="Grupo 152"/>
            <p:cNvGrpSpPr/>
            <p:nvPr/>
          </p:nvGrpSpPr>
          <p:grpSpPr>
            <a:xfrm>
              <a:off x="4606935" y="3464053"/>
              <a:ext cx="112124" cy="3526055"/>
              <a:chOff x="4453712" y="2988102"/>
              <a:chExt cx="112124" cy="3400776"/>
            </a:xfrm>
          </p:grpSpPr>
          <p:cxnSp>
            <p:nvCxnSpPr>
              <p:cNvPr id="222" name="Conector recto 221"/>
              <p:cNvCxnSpPr/>
              <p:nvPr/>
            </p:nvCxnSpPr>
            <p:spPr bwMode="auto">
              <a:xfrm>
                <a:off x="4453712" y="2988102"/>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23" name="Conector recto 222"/>
              <p:cNvCxnSpPr/>
              <p:nvPr/>
            </p:nvCxnSpPr>
            <p:spPr bwMode="auto">
              <a:xfrm>
                <a:off x="4453712" y="3257939"/>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24" name="Conector recto 223"/>
              <p:cNvCxnSpPr/>
              <p:nvPr/>
            </p:nvCxnSpPr>
            <p:spPr bwMode="auto">
              <a:xfrm>
                <a:off x="4453712" y="3782421"/>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25" name="Conector recto 224"/>
              <p:cNvCxnSpPr/>
              <p:nvPr/>
            </p:nvCxnSpPr>
            <p:spPr bwMode="auto">
              <a:xfrm>
                <a:off x="4453712" y="4048241"/>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26" name="Conector recto 225"/>
              <p:cNvCxnSpPr/>
              <p:nvPr/>
            </p:nvCxnSpPr>
            <p:spPr bwMode="auto">
              <a:xfrm>
                <a:off x="4453712" y="4563366"/>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27" name="Conector recto 226"/>
              <p:cNvCxnSpPr/>
              <p:nvPr/>
            </p:nvCxnSpPr>
            <p:spPr bwMode="auto">
              <a:xfrm>
                <a:off x="4453712" y="4822960"/>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28" name="Conector recto 227"/>
              <p:cNvCxnSpPr/>
              <p:nvPr/>
            </p:nvCxnSpPr>
            <p:spPr bwMode="auto">
              <a:xfrm>
                <a:off x="4453712" y="5347913"/>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29" name="Conector recto 228"/>
              <p:cNvCxnSpPr/>
              <p:nvPr/>
            </p:nvCxnSpPr>
            <p:spPr bwMode="auto">
              <a:xfrm>
                <a:off x="4453712" y="5598139"/>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30" name="Conector recto 229"/>
              <p:cNvCxnSpPr/>
              <p:nvPr/>
            </p:nvCxnSpPr>
            <p:spPr bwMode="auto">
              <a:xfrm>
                <a:off x="4453712" y="6131740"/>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31" name="Conector recto 230"/>
              <p:cNvCxnSpPr/>
              <p:nvPr/>
            </p:nvCxnSpPr>
            <p:spPr bwMode="auto">
              <a:xfrm>
                <a:off x="4453712" y="6388878"/>
                <a:ext cx="112124"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sp>
          <p:nvSpPr>
            <p:cNvPr id="154" name="Text Box 368"/>
            <p:cNvSpPr txBox="1">
              <a:spLocks noChangeArrowheads="1"/>
            </p:cNvSpPr>
            <p:nvPr/>
          </p:nvSpPr>
          <p:spPr bwMode="auto">
            <a:xfrm>
              <a:off x="4654966" y="3074340"/>
              <a:ext cx="300453" cy="221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000">
                  <a:solidFill>
                    <a:schemeClr val="tx1"/>
                  </a:solidFill>
                  <a:latin typeface="Arial" panose="020B0604020202020204" pitchFamily="34" charset="0"/>
                </a:defRPr>
              </a:lvl1pPr>
              <a:lvl2pPr marL="742950" indent="-285750">
                <a:defRPr sz="1000">
                  <a:solidFill>
                    <a:schemeClr val="tx1"/>
                  </a:solidFill>
                  <a:latin typeface="Arial" panose="020B0604020202020204" pitchFamily="34" charset="0"/>
                </a:defRPr>
              </a:lvl2pPr>
              <a:lvl3pPr marL="1143000" indent="-228600">
                <a:defRPr sz="1000">
                  <a:solidFill>
                    <a:schemeClr val="tx1"/>
                  </a:solidFill>
                  <a:latin typeface="Arial" panose="020B0604020202020204" pitchFamily="34" charset="0"/>
                </a:defRPr>
              </a:lvl3pPr>
              <a:lvl4pPr marL="1600200" indent="-228600">
                <a:defRPr sz="1000">
                  <a:solidFill>
                    <a:schemeClr val="tx1"/>
                  </a:solidFill>
                  <a:latin typeface="Arial" panose="020B0604020202020204" pitchFamily="34" charset="0"/>
                </a:defRPr>
              </a:lvl4pPr>
              <a:lvl5pPr marL="2057400" indent="-228600">
                <a:defRPr sz="1000">
                  <a:solidFill>
                    <a:schemeClr val="tx1"/>
                  </a:solidFill>
                  <a:latin typeface="Arial" panose="020B0604020202020204" pitchFamily="34" charset="0"/>
                </a:defRPr>
              </a:lvl5pPr>
              <a:lvl6pPr marL="2514600" indent="-228600" eaLnBrk="0" fontAlgn="base" hangingPunct="0">
                <a:spcBef>
                  <a:spcPct val="0"/>
                </a:spcBef>
                <a:spcAft>
                  <a:spcPct val="0"/>
                </a:spcAft>
                <a:defRPr sz="1000">
                  <a:solidFill>
                    <a:schemeClr val="tx1"/>
                  </a:solidFill>
                  <a:latin typeface="Arial" panose="020B0604020202020204" pitchFamily="34" charset="0"/>
                </a:defRPr>
              </a:lvl6pPr>
              <a:lvl7pPr marL="2971800" indent="-228600" eaLnBrk="0" fontAlgn="base" hangingPunct="0">
                <a:spcBef>
                  <a:spcPct val="0"/>
                </a:spcBef>
                <a:spcAft>
                  <a:spcPct val="0"/>
                </a:spcAft>
                <a:defRPr sz="1000">
                  <a:solidFill>
                    <a:schemeClr val="tx1"/>
                  </a:solidFill>
                  <a:latin typeface="Arial" panose="020B0604020202020204" pitchFamily="34" charset="0"/>
                </a:defRPr>
              </a:lvl7pPr>
              <a:lvl8pPr marL="3429000" indent="-228600" eaLnBrk="0" fontAlgn="base" hangingPunct="0">
                <a:spcBef>
                  <a:spcPct val="0"/>
                </a:spcBef>
                <a:spcAft>
                  <a:spcPct val="0"/>
                </a:spcAft>
                <a:defRPr sz="1000">
                  <a:solidFill>
                    <a:schemeClr val="tx1"/>
                  </a:solidFill>
                  <a:latin typeface="Arial" panose="020B0604020202020204" pitchFamily="34" charset="0"/>
                </a:defRPr>
              </a:lvl8pPr>
              <a:lvl9pPr marL="3886200" indent="-228600" eaLnBrk="0" fontAlgn="base" hangingPunct="0">
                <a:spcBef>
                  <a:spcPct val="0"/>
                </a:spcBef>
                <a:spcAft>
                  <a:spcPct val="0"/>
                </a:spcAft>
                <a:defRPr sz="1000">
                  <a:solidFill>
                    <a:schemeClr val="tx1"/>
                  </a:solidFill>
                  <a:latin typeface="Arial" panose="020B0604020202020204" pitchFamily="34" charset="0"/>
                </a:defRPr>
              </a:lvl9pPr>
            </a:lstStyle>
            <a:p>
              <a:pPr>
                <a:spcBef>
                  <a:spcPct val="50000"/>
                </a:spcBef>
              </a:pPr>
              <a:r>
                <a:rPr lang="es-ES_tradnl" altLang="es-MX" sz="600" b="1" dirty="0"/>
                <a:t>RT</a:t>
              </a:r>
              <a:endParaRPr lang="es-ES_tradnl" altLang="es-MX" sz="700" b="1" dirty="0"/>
            </a:p>
          </p:txBody>
        </p:sp>
        <p:sp>
          <p:nvSpPr>
            <p:cNvPr id="155" name="Rectángulo 154"/>
            <p:cNvSpPr/>
            <p:nvPr/>
          </p:nvSpPr>
          <p:spPr>
            <a:xfrm rot="16200000">
              <a:off x="3818271" y="2227712"/>
              <a:ext cx="1732194" cy="159339"/>
            </a:xfrm>
            <a:prstGeom prst="rect">
              <a:avLst/>
            </a:prstGeom>
          </p:spPr>
          <p:txBody>
            <a:bodyPr wrap="none">
              <a:spAutoFit/>
            </a:bodyPr>
            <a:lstStyle/>
            <a:p>
              <a:pPr>
                <a:lnSpc>
                  <a:spcPts val="530"/>
                </a:lnSpc>
                <a:spcBef>
                  <a:spcPts val="0"/>
                </a:spcBef>
              </a:pPr>
              <a:r>
                <a:rPr lang="es-ES_tradnl" altLang="es-MX" sz="650" b="1" dirty="0"/>
                <a:t>DIFICULTAD PARA (DISCAPACIDAD)</a:t>
              </a:r>
            </a:p>
          </p:txBody>
        </p:sp>
        <p:sp>
          <p:nvSpPr>
            <p:cNvPr id="156" name="Rectángulo 155"/>
            <p:cNvSpPr/>
            <p:nvPr/>
          </p:nvSpPr>
          <p:spPr>
            <a:xfrm rot="16200000">
              <a:off x="2738841" y="2750539"/>
              <a:ext cx="653520" cy="192360"/>
            </a:xfrm>
            <a:prstGeom prst="rect">
              <a:avLst/>
            </a:prstGeom>
          </p:spPr>
          <p:txBody>
            <a:bodyPr wrap="none">
              <a:spAutoFit/>
            </a:bodyPr>
            <a:lstStyle/>
            <a:p>
              <a:r>
                <a:rPr lang="es-ES_tradnl" altLang="es-MX" sz="650" b="1" dirty="0">
                  <a:solidFill>
                    <a:srgbClr val="0070C0"/>
                  </a:solidFill>
                </a:rPr>
                <a:t>MIGRANTE</a:t>
              </a:r>
              <a:endParaRPr lang="es-MX" sz="650" dirty="0">
                <a:solidFill>
                  <a:srgbClr val="0070C0"/>
                </a:solidFill>
              </a:endParaRPr>
            </a:p>
          </p:txBody>
        </p:sp>
        <p:sp>
          <p:nvSpPr>
            <p:cNvPr id="157" name="Rectángulo 156"/>
            <p:cNvSpPr/>
            <p:nvPr/>
          </p:nvSpPr>
          <p:spPr>
            <a:xfrm rot="16200000">
              <a:off x="3949569" y="2229374"/>
              <a:ext cx="1728870" cy="159339"/>
            </a:xfrm>
            <a:prstGeom prst="rect">
              <a:avLst/>
            </a:prstGeom>
          </p:spPr>
          <p:txBody>
            <a:bodyPr wrap="none">
              <a:spAutoFit/>
            </a:bodyPr>
            <a:lstStyle/>
            <a:p>
              <a:pPr>
                <a:lnSpc>
                  <a:spcPts val="530"/>
                </a:lnSpc>
                <a:spcBef>
                  <a:spcPts val="0"/>
                </a:spcBef>
              </a:pPr>
              <a:r>
                <a:rPr lang="es-ES_tradnl" altLang="es-MX" sz="650" b="1" dirty="0"/>
                <a:t>RELACIÓN TEMPORAL POR MOTIVO</a:t>
              </a:r>
            </a:p>
          </p:txBody>
        </p:sp>
        <p:sp>
          <p:nvSpPr>
            <p:cNvPr id="158" name="Rectángulo 157"/>
            <p:cNvSpPr/>
            <p:nvPr/>
          </p:nvSpPr>
          <p:spPr>
            <a:xfrm rot="16200000">
              <a:off x="3952177" y="2485154"/>
              <a:ext cx="1191983" cy="184665"/>
            </a:xfrm>
            <a:prstGeom prst="rect">
              <a:avLst/>
            </a:prstGeom>
          </p:spPr>
          <p:txBody>
            <a:bodyPr wrap="none">
              <a:spAutoFit/>
            </a:bodyPr>
            <a:lstStyle/>
            <a:p>
              <a:pPr defTabSz="720000">
                <a:spcBef>
                  <a:spcPts val="0"/>
                </a:spcBef>
                <a:spcAft>
                  <a:spcPts val="372"/>
                </a:spcAft>
              </a:pPr>
              <a:r>
                <a:rPr lang="es-MX" altLang="es-MX" sz="600" b="1" dirty="0"/>
                <a:t>PRIMERA VEZ EN EL AÑO</a:t>
              </a:r>
            </a:p>
          </p:txBody>
        </p:sp>
        <p:sp>
          <p:nvSpPr>
            <p:cNvPr id="159" name="Line 60"/>
            <p:cNvSpPr>
              <a:spLocks noChangeShapeType="1"/>
            </p:cNvSpPr>
            <p:nvPr/>
          </p:nvSpPr>
          <p:spPr bwMode="auto">
            <a:xfrm>
              <a:off x="4476208" y="1328113"/>
              <a:ext cx="0" cy="592200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cxnSp>
          <p:nvCxnSpPr>
            <p:cNvPr id="160" name="Conector recto 159"/>
            <p:cNvCxnSpPr/>
            <p:nvPr/>
          </p:nvCxnSpPr>
          <p:spPr bwMode="auto">
            <a:xfrm>
              <a:off x="3233031" y="3571931"/>
              <a:ext cx="2268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1" name="Conector recto 160"/>
            <p:cNvCxnSpPr/>
            <p:nvPr/>
          </p:nvCxnSpPr>
          <p:spPr bwMode="auto">
            <a:xfrm>
              <a:off x="3233026" y="4386696"/>
              <a:ext cx="2268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2" name="Conector recto 161"/>
            <p:cNvCxnSpPr/>
            <p:nvPr/>
          </p:nvCxnSpPr>
          <p:spPr bwMode="auto">
            <a:xfrm>
              <a:off x="3232390" y="5202760"/>
              <a:ext cx="2268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3" name="Conector recto 162"/>
            <p:cNvCxnSpPr/>
            <p:nvPr/>
          </p:nvCxnSpPr>
          <p:spPr bwMode="auto">
            <a:xfrm>
              <a:off x="3232385" y="6017525"/>
              <a:ext cx="2268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164" name="Conector recto 163"/>
            <p:cNvCxnSpPr/>
            <p:nvPr/>
          </p:nvCxnSpPr>
          <p:spPr bwMode="auto">
            <a:xfrm>
              <a:off x="3232835" y="6830080"/>
              <a:ext cx="2268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grpSp>
          <p:nvGrpSpPr>
            <p:cNvPr id="165" name="Grupo 164"/>
            <p:cNvGrpSpPr/>
            <p:nvPr/>
          </p:nvGrpSpPr>
          <p:grpSpPr>
            <a:xfrm>
              <a:off x="3628434" y="3531543"/>
              <a:ext cx="466303" cy="3370128"/>
              <a:chOff x="3571802" y="3531543"/>
              <a:chExt cx="492456" cy="3370128"/>
            </a:xfrm>
          </p:grpSpPr>
          <p:cxnSp>
            <p:nvCxnSpPr>
              <p:cNvPr id="212" name="Conector recto 211"/>
              <p:cNvCxnSpPr/>
              <p:nvPr/>
            </p:nvCxnSpPr>
            <p:spPr bwMode="auto">
              <a:xfrm>
                <a:off x="3808658" y="3571931"/>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13" name="Conector recto 212"/>
              <p:cNvCxnSpPr/>
              <p:nvPr/>
            </p:nvCxnSpPr>
            <p:spPr bwMode="auto">
              <a:xfrm>
                <a:off x="3572448" y="3531543"/>
                <a:ext cx="216000" cy="111979"/>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14" name="Conector recto 213"/>
              <p:cNvCxnSpPr/>
              <p:nvPr/>
            </p:nvCxnSpPr>
            <p:spPr bwMode="auto">
              <a:xfrm>
                <a:off x="3808653" y="4386696"/>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15" name="Conector recto 214"/>
              <p:cNvCxnSpPr/>
              <p:nvPr/>
            </p:nvCxnSpPr>
            <p:spPr bwMode="auto">
              <a:xfrm>
                <a:off x="3572443" y="4346308"/>
                <a:ext cx="216000" cy="111979"/>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16" name="Conector recto 215"/>
              <p:cNvCxnSpPr/>
              <p:nvPr/>
            </p:nvCxnSpPr>
            <p:spPr bwMode="auto">
              <a:xfrm>
                <a:off x="3808017" y="5202760"/>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17" name="Conector recto 216"/>
              <p:cNvCxnSpPr/>
              <p:nvPr/>
            </p:nvCxnSpPr>
            <p:spPr bwMode="auto">
              <a:xfrm>
                <a:off x="3571807" y="5162372"/>
                <a:ext cx="216000" cy="111979"/>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18" name="Conector recto 217"/>
              <p:cNvCxnSpPr/>
              <p:nvPr/>
            </p:nvCxnSpPr>
            <p:spPr bwMode="auto">
              <a:xfrm>
                <a:off x="3808012" y="6017525"/>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19" name="Conector recto 218"/>
              <p:cNvCxnSpPr/>
              <p:nvPr/>
            </p:nvCxnSpPr>
            <p:spPr bwMode="auto">
              <a:xfrm>
                <a:off x="3571802" y="5977137"/>
                <a:ext cx="216000" cy="111979"/>
              </a:xfrm>
              <a:prstGeom prst="line">
                <a:avLst/>
              </a:prstGeom>
              <a:solidFill>
                <a:schemeClr val="accent1"/>
              </a:solidFill>
              <a:ln w="9525" cap="flat" cmpd="sng" algn="ctr">
                <a:solidFill>
                  <a:schemeClr val="bg2"/>
                </a:solidFill>
                <a:prstDash val="solid"/>
                <a:round/>
                <a:headEnd type="none" w="med" len="med"/>
                <a:tailEnd type="none" w="med" len="med"/>
              </a:ln>
              <a:effectLst/>
            </p:spPr>
          </p:cxnSp>
          <p:cxnSp>
            <p:nvCxnSpPr>
              <p:cNvPr id="220" name="Conector recto 219"/>
              <p:cNvCxnSpPr/>
              <p:nvPr/>
            </p:nvCxnSpPr>
            <p:spPr bwMode="auto">
              <a:xfrm>
                <a:off x="3808462" y="6830080"/>
                <a:ext cx="255600" cy="0"/>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p:spPr>
          </p:cxnSp>
          <p:cxnSp>
            <p:nvCxnSpPr>
              <p:cNvPr id="221" name="Conector recto 220"/>
              <p:cNvCxnSpPr/>
              <p:nvPr/>
            </p:nvCxnSpPr>
            <p:spPr bwMode="auto">
              <a:xfrm>
                <a:off x="3572252" y="6789692"/>
                <a:ext cx="216000" cy="111979"/>
              </a:xfrm>
              <a:prstGeom prst="line">
                <a:avLst/>
              </a:prstGeom>
              <a:solidFill>
                <a:schemeClr val="accent1"/>
              </a:solidFill>
              <a:ln w="9525" cap="flat" cmpd="sng" algn="ctr">
                <a:solidFill>
                  <a:schemeClr val="bg2"/>
                </a:solidFill>
                <a:prstDash val="solid"/>
                <a:round/>
                <a:headEnd type="none" w="med" len="med"/>
                <a:tailEnd type="none" w="med" len="med"/>
              </a:ln>
              <a:effectLst/>
            </p:spPr>
          </p:cxnSp>
        </p:grpSp>
        <p:grpSp>
          <p:nvGrpSpPr>
            <p:cNvPr id="166" name="Grupo 165"/>
            <p:cNvGrpSpPr/>
            <p:nvPr/>
          </p:nvGrpSpPr>
          <p:grpSpPr>
            <a:xfrm>
              <a:off x="3552465" y="3152033"/>
              <a:ext cx="618493" cy="941833"/>
              <a:chOff x="3029911" y="3152033"/>
              <a:chExt cx="618493" cy="941833"/>
            </a:xfrm>
          </p:grpSpPr>
          <p:sp>
            <p:nvSpPr>
              <p:cNvPr id="208" name="CuadroTexto 207"/>
              <p:cNvSpPr txBox="1"/>
              <p:nvPr/>
            </p:nvSpPr>
            <p:spPr>
              <a:xfrm rot="16200000">
                <a:off x="2889251" y="3300679"/>
                <a:ext cx="435792" cy="138499"/>
              </a:xfrm>
              <a:prstGeom prst="rect">
                <a:avLst/>
              </a:prstGeom>
              <a:noFill/>
            </p:spPr>
            <p:txBody>
              <a:bodyPr wrap="none" rtlCol="0">
                <a:spAutoFit/>
              </a:bodyPr>
              <a:lstStyle/>
              <a:p>
                <a:r>
                  <a:rPr lang="es-MX" sz="300" b="1" dirty="0"/>
                  <a:t>DIASTÓLICA</a:t>
                </a:r>
              </a:p>
            </p:txBody>
          </p:sp>
          <p:sp>
            <p:nvSpPr>
              <p:cNvPr id="209" name="CuadroTexto 208"/>
              <p:cNvSpPr txBox="1"/>
              <p:nvPr/>
            </p:nvSpPr>
            <p:spPr>
              <a:xfrm rot="16200000">
                <a:off x="2896223" y="3821679"/>
                <a:ext cx="405875" cy="138499"/>
              </a:xfrm>
              <a:prstGeom prst="rect">
                <a:avLst/>
              </a:prstGeom>
              <a:noFill/>
            </p:spPr>
            <p:txBody>
              <a:bodyPr wrap="none" rtlCol="0">
                <a:spAutoFit/>
              </a:bodyPr>
              <a:lstStyle/>
              <a:p>
                <a:r>
                  <a:rPr lang="es-MX" sz="300" b="1" dirty="0"/>
                  <a:t>SISTÓLICA</a:t>
                </a:r>
              </a:p>
            </p:txBody>
          </p:sp>
          <p:sp>
            <p:nvSpPr>
              <p:cNvPr id="210" name="CuadroTexto 209"/>
              <p:cNvSpPr txBox="1"/>
              <p:nvPr/>
            </p:nvSpPr>
            <p:spPr>
              <a:xfrm>
                <a:off x="3261760" y="3178587"/>
                <a:ext cx="386644" cy="143601"/>
              </a:xfrm>
              <a:prstGeom prst="rect">
                <a:avLst/>
              </a:prstGeom>
              <a:noFill/>
            </p:spPr>
            <p:txBody>
              <a:bodyPr wrap="none" rtlCol="0">
                <a:spAutoFit/>
              </a:bodyPr>
              <a:lstStyle/>
              <a:p>
                <a:r>
                  <a:rPr lang="es-MX" sz="300" b="1" dirty="0"/>
                  <a:t>CARDIACA</a:t>
                </a:r>
                <a:endParaRPr lang="es-MX" sz="350" b="1" dirty="0"/>
              </a:p>
            </p:txBody>
          </p:sp>
          <p:sp>
            <p:nvSpPr>
              <p:cNvPr id="211" name="CuadroTexto 210"/>
              <p:cNvSpPr txBox="1"/>
              <p:nvPr/>
            </p:nvSpPr>
            <p:spPr>
              <a:xfrm>
                <a:off x="3260613" y="3544400"/>
                <a:ext cx="367408" cy="191469"/>
              </a:xfrm>
              <a:prstGeom prst="rect">
                <a:avLst/>
              </a:prstGeom>
              <a:noFill/>
            </p:spPr>
            <p:txBody>
              <a:bodyPr wrap="none" rtlCol="0">
                <a:spAutoFit/>
              </a:bodyPr>
              <a:lstStyle/>
              <a:p>
                <a:pPr algn="ctr"/>
                <a:r>
                  <a:rPr lang="es-MX" sz="300" b="1" dirty="0"/>
                  <a:t>RESPIRA-</a:t>
                </a:r>
              </a:p>
              <a:p>
                <a:pPr algn="ctr"/>
                <a:r>
                  <a:rPr lang="es-MX" sz="300" b="1" dirty="0"/>
                  <a:t>TORIA</a:t>
                </a:r>
              </a:p>
            </p:txBody>
          </p:sp>
        </p:grpSp>
        <p:grpSp>
          <p:nvGrpSpPr>
            <p:cNvPr id="167" name="Grupo 166"/>
            <p:cNvGrpSpPr/>
            <p:nvPr/>
          </p:nvGrpSpPr>
          <p:grpSpPr>
            <a:xfrm>
              <a:off x="3551134" y="3971355"/>
              <a:ext cx="582842" cy="941833"/>
              <a:chOff x="3059060" y="3971355"/>
              <a:chExt cx="582842" cy="941833"/>
            </a:xfrm>
          </p:grpSpPr>
          <p:sp>
            <p:nvSpPr>
              <p:cNvPr id="204" name="CuadroTexto 203"/>
              <p:cNvSpPr txBox="1"/>
              <p:nvPr/>
            </p:nvSpPr>
            <p:spPr>
              <a:xfrm rot="16200000">
                <a:off x="2913304" y="4120001"/>
                <a:ext cx="435792" cy="138499"/>
              </a:xfrm>
              <a:prstGeom prst="rect">
                <a:avLst/>
              </a:prstGeom>
              <a:noFill/>
            </p:spPr>
            <p:txBody>
              <a:bodyPr wrap="none" rtlCol="0">
                <a:spAutoFit/>
              </a:bodyPr>
              <a:lstStyle/>
              <a:p>
                <a:r>
                  <a:rPr lang="es-MX" sz="300" b="1" dirty="0"/>
                  <a:t>DIASTÓLICA</a:t>
                </a:r>
              </a:p>
            </p:txBody>
          </p:sp>
          <p:sp>
            <p:nvSpPr>
              <p:cNvPr id="205" name="CuadroTexto 204"/>
              <p:cNvSpPr txBox="1"/>
              <p:nvPr/>
            </p:nvSpPr>
            <p:spPr>
              <a:xfrm rot="16200000">
                <a:off x="2925372" y="4641001"/>
                <a:ext cx="405875" cy="138499"/>
              </a:xfrm>
              <a:prstGeom prst="rect">
                <a:avLst/>
              </a:prstGeom>
              <a:noFill/>
            </p:spPr>
            <p:txBody>
              <a:bodyPr wrap="none" rtlCol="0">
                <a:spAutoFit/>
              </a:bodyPr>
              <a:lstStyle/>
              <a:p>
                <a:r>
                  <a:rPr lang="es-MX" sz="300" b="1" dirty="0"/>
                  <a:t>SISTÓLICA</a:t>
                </a:r>
              </a:p>
            </p:txBody>
          </p:sp>
          <p:sp>
            <p:nvSpPr>
              <p:cNvPr id="206" name="CuadroTexto 205"/>
              <p:cNvSpPr txBox="1"/>
              <p:nvPr/>
            </p:nvSpPr>
            <p:spPr>
              <a:xfrm>
                <a:off x="3255258" y="3997909"/>
                <a:ext cx="386644" cy="143601"/>
              </a:xfrm>
              <a:prstGeom prst="rect">
                <a:avLst/>
              </a:prstGeom>
              <a:noFill/>
            </p:spPr>
            <p:txBody>
              <a:bodyPr wrap="none" rtlCol="0">
                <a:spAutoFit/>
              </a:bodyPr>
              <a:lstStyle/>
              <a:p>
                <a:r>
                  <a:rPr lang="es-MX" sz="300" b="1" dirty="0"/>
                  <a:t>CARDIACA</a:t>
                </a:r>
                <a:endParaRPr lang="es-MX" sz="350" b="1" dirty="0"/>
              </a:p>
            </p:txBody>
          </p:sp>
          <p:sp>
            <p:nvSpPr>
              <p:cNvPr id="207" name="CuadroTexto 206"/>
              <p:cNvSpPr txBox="1"/>
              <p:nvPr/>
            </p:nvSpPr>
            <p:spPr>
              <a:xfrm>
                <a:off x="3254111" y="4363722"/>
                <a:ext cx="367408" cy="191469"/>
              </a:xfrm>
              <a:prstGeom prst="rect">
                <a:avLst/>
              </a:prstGeom>
              <a:noFill/>
            </p:spPr>
            <p:txBody>
              <a:bodyPr wrap="none" rtlCol="0">
                <a:spAutoFit/>
              </a:bodyPr>
              <a:lstStyle/>
              <a:p>
                <a:pPr algn="ctr"/>
                <a:r>
                  <a:rPr lang="es-MX" sz="300" b="1" dirty="0"/>
                  <a:t>RESPIRA-</a:t>
                </a:r>
              </a:p>
              <a:p>
                <a:pPr algn="ctr"/>
                <a:r>
                  <a:rPr lang="es-MX" sz="300" b="1" dirty="0"/>
                  <a:t>TORIA</a:t>
                </a:r>
              </a:p>
            </p:txBody>
          </p:sp>
        </p:grpSp>
        <p:grpSp>
          <p:nvGrpSpPr>
            <p:cNvPr id="168" name="Grupo 167"/>
            <p:cNvGrpSpPr/>
            <p:nvPr/>
          </p:nvGrpSpPr>
          <p:grpSpPr>
            <a:xfrm>
              <a:off x="3553547" y="4785487"/>
              <a:ext cx="582842" cy="941833"/>
              <a:chOff x="3061473" y="4785487"/>
              <a:chExt cx="582842" cy="941833"/>
            </a:xfrm>
          </p:grpSpPr>
          <p:sp>
            <p:nvSpPr>
              <p:cNvPr id="200" name="CuadroTexto 199"/>
              <p:cNvSpPr txBox="1"/>
              <p:nvPr/>
            </p:nvSpPr>
            <p:spPr>
              <a:xfrm>
                <a:off x="3263667" y="5177854"/>
                <a:ext cx="367408" cy="191469"/>
              </a:xfrm>
              <a:prstGeom prst="rect">
                <a:avLst/>
              </a:prstGeom>
              <a:noFill/>
            </p:spPr>
            <p:txBody>
              <a:bodyPr wrap="none" rtlCol="0">
                <a:spAutoFit/>
              </a:bodyPr>
              <a:lstStyle/>
              <a:p>
                <a:pPr algn="ctr"/>
                <a:r>
                  <a:rPr lang="es-MX" sz="300" b="1" dirty="0"/>
                  <a:t>RESPIRA-</a:t>
                </a:r>
              </a:p>
              <a:p>
                <a:pPr algn="ctr"/>
                <a:r>
                  <a:rPr lang="es-MX" sz="300" b="1" dirty="0"/>
                  <a:t>TORIA</a:t>
                </a:r>
              </a:p>
            </p:txBody>
          </p:sp>
          <p:sp>
            <p:nvSpPr>
              <p:cNvPr id="201" name="CuadroTexto 200"/>
              <p:cNvSpPr txBox="1"/>
              <p:nvPr/>
            </p:nvSpPr>
            <p:spPr>
              <a:xfrm rot="16200000">
                <a:off x="2915718" y="4934133"/>
                <a:ext cx="435792" cy="138499"/>
              </a:xfrm>
              <a:prstGeom prst="rect">
                <a:avLst/>
              </a:prstGeom>
              <a:noFill/>
            </p:spPr>
            <p:txBody>
              <a:bodyPr wrap="none" rtlCol="0">
                <a:spAutoFit/>
              </a:bodyPr>
              <a:lstStyle/>
              <a:p>
                <a:r>
                  <a:rPr lang="es-MX" sz="300" b="1" dirty="0"/>
                  <a:t>DIASTÓLICA</a:t>
                </a:r>
              </a:p>
            </p:txBody>
          </p:sp>
          <p:sp>
            <p:nvSpPr>
              <p:cNvPr id="202" name="CuadroTexto 201"/>
              <p:cNvSpPr txBox="1"/>
              <p:nvPr/>
            </p:nvSpPr>
            <p:spPr>
              <a:xfrm rot="16200000">
                <a:off x="2927785" y="5455133"/>
                <a:ext cx="405875" cy="138499"/>
              </a:xfrm>
              <a:prstGeom prst="rect">
                <a:avLst/>
              </a:prstGeom>
              <a:noFill/>
            </p:spPr>
            <p:txBody>
              <a:bodyPr wrap="none" rtlCol="0">
                <a:spAutoFit/>
              </a:bodyPr>
              <a:lstStyle/>
              <a:p>
                <a:r>
                  <a:rPr lang="es-MX" sz="300" b="1" dirty="0"/>
                  <a:t>SISTÓLICA</a:t>
                </a:r>
              </a:p>
            </p:txBody>
          </p:sp>
          <p:sp>
            <p:nvSpPr>
              <p:cNvPr id="203" name="CuadroTexto 202"/>
              <p:cNvSpPr txBox="1"/>
              <p:nvPr/>
            </p:nvSpPr>
            <p:spPr>
              <a:xfrm>
                <a:off x="3257671" y="4812041"/>
                <a:ext cx="386644" cy="143601"/>
              </a:xfrm>
              <a:prstGeom prst="rect">
                <a:avLst/>
              </a:prstGeom>
              <a:noFill/>
            </p:spPr>
            <p:txBody>
              <a:bodyPr wrap="none" rtlCol="0">
                <a:spAutoFit/>
              </a:bodyPr>
              <a:lstStyle/>
              <a:p>
                <a:r>
                  <a:rPr lang="es-MX" sz="300" b="1" dirty="0"/>
                  <a:t>CARDIACA</a:t>
                </a:r>
                <a:endParaRPr lang="es-MX" sz="350" b="1" dirty="0"/>
              </a:p>
            </p:txBody>
          </p:sp>
        </p:grpSp>
        <p:grpSp>
          <p:nvGrpSpPr>
            <p:cNvPr id="169" name="Grupo 168"/>
            <p:cNvGrpSpPr/>
            <p:nvPr/>
          </p:nvGrpSpPr>
          <p:grpSpPr>
            <a:xfrm>
              <a:off x="3557339" y="5591109"/>
              <a:ext cx="572477" cy="941836"/>
              <a:chOff x="3065265" y="5591109"/>
              <a:chExt cx="572477" cy="941836"/>
            </a:xfrm>
          </p:grpSpPr>
          <p:sp>
            <p:nvSpPr>
              <p:cNvPr id="196" name="CuadroTexto 195"/>
              <p:cNvSpPr txBox="1"/>
              <p:nvPr/>
            </p:nvSpPr>
            <p:spPr>
              <a:xfrm>
                <a:off x="3259475" y="5983479"/>
                <a:ext cx="367408" cy="191469"/>
              </a:xfrm>
              <a:prstGeom prst="rect">
                <a:avLst/>
              </a:prstGeom>
              <a:noFill/>
            </p:spPr>
            <p:txBody>
              <a:bodyPr wrap="none" rtlCol="0">
                <a:spAutoFit/>
              </a:bodyPr>
              <a:lstStyle/>
              <a:p>
                <a:pPr algn="ctr"/>
                <a:r>
                  <a:rPr lang="es-MX" sz="300" b="1" dirty="0"/>
                  <a:t>RESPIRA-</a:t>
                </a:r>
              </a:p>
              <a:p>
                <a:pPr algn="ctr"/>
                <a:r>
                  <a:rPr lang="es-MX" sz="300" b="1" dirty="0"/>
                  <a:t>TORIA</a:t>
                </a:r>
              </a:p>
            </p:txBody>
          </p:sp>
          <p:sp>
            <p:nvSpPr>
              <p:cNvPr id="197" name="CuadroTexto 196"/>
              <p:cNvSpPr txBox="1"/>
              <p:nvPr/>
            </p:nvSpPr>
            <p:spPr>
              <a:xfrm rot="16200000">
                <a:off x="2916619" y="5739755"/>
                <a:ext cx="435792" cy="138499"/>
              </a:xfrm>
              <a:prstGeom prst="rect">
                <a:avLst/>
              </a:prstGeom>
              <a:noFill/>
            </p:spPr>
            <p:txBody>
              <a:bodyPr wrap="none" rtlCol="0">
                <a:spAutoFit/>
              </a:bodyPr>
              <a:lstStyle/>
              <a:p>
                <a:r>
                  <a:rPr lang="es-MX" sz="300" b="1" dirty="0"/>
                  <a:t>DIASTÓLICA</a:t>
                </a:r>
              </a:p>
            </p:txBody>
          </p:sp>
          <p:sp>
            <p:nvSpPr>
              <p:cNvPr id="198" name="CuadroTexto 197"/>
              <p:cNvSpPr txBox="1"/>
              <p:nvPr/>
            </p:nvSpPr>
            <p:spPr>
              <a:xfrm rot="16200000">
                <a:off x="2933776" y="6260758"/>
                <a:ext cx="405875" cy="138499"/>
              </a:xfrm>
              <a:prstGeom prst="rect">
                <a:avLst/>
              </a:prstGeom>
              <a:noFill/>
            </p:spPr>
            <p:txBody>
              <a:bodyPr wrap="none" rtlCol="0">
                <a:spAutoFit/>
              </a:bodyPr>
              <a:lstStyle/>
              <a:p>
                <a:r>
                  <a:rPr lang="es-MX" sz="300" b="1" dirty="0"/>
                  <a:t>SISTÓLICA</a:t>
                </a:r>
              </a:p>
            </p:txBody>
          </p:sp>
          <p:sp>
            <p:nvSpPr>
              <p:cNvPr id="199" name="CuadroTexto 198"/>
              <p:cNvSpPr txBox="1"/>
              <p:nvPr/>
            </p:nvSpPr>
            <p:spPr>
              <a:xfrm>
                <a:off x="3251098" y="5627541"/>
                <a:ext cx="386644" cy="143601"/>
              </a:xfrm>
              <a:prstGeom prst="rect">
                <a:avLst/>
              </a:prstGeom>
              <a:noFill/>
            </p:spPr>
            <p:txBody>
              <a:bodyPr wrap="none" rtlCol="0">
                <a:spAutoFit/>
              </a:bodyPr>
              <a:lstStyle/>
              <a:p>
                <a:r>
                  <a:rPr lang="es-MX" sz="300" b="1" dirty="0"/>
                  <a:t>CARDIACA</a:t>
                </a:r>
                <a:endParaRPr lang="es-MX" sz="350" b="1" dirty="0"/>
              </a:p>
            </p:txBody>
          </p:sp>
        </p:grpSp>
        <p:grpSp>
          <p:nvGrpSpPr>
            <p:cNvPr id="170" name="Grupo 169"/>
            <p:cNvGrpSpPr/>
            <p:nvPr/>
          </p:nvGrpSpPr>
          <p:grpSpPr>
            <a:xfrm>
              <a:off x="3555867" y="6409916"/>
              <a:ext cx="573324" cy="924966"/>
              <a:chOff x="3063793" y="6409916"/>
              <a:chExt cx="573324" cy="924966"/>
            </a:xfrm>
          </p:grpSpPr>
          <p:sp>
            <p:nvSpPr>
              <p:cNvPr id="192" name="CuadroTexto 191"/>
              <p:cNvSpPr txBox="1"/>
              <p:nvPr/>
            </p:nvSpPr>
            <p:spPr>
              <a:xfrm>
                <a:off x="3256469" y="6802285"/>
                <a:ext cx="367408" cy="191469"/>
              </a:xfrm>
              <a:prstGeom prst="rect">
                <a:avLst/>
              </a:prstGeom>
              <a:noFill/>
            </p:spPr>
            <p:txBody>
              <a:bodyPr wrap="none" rtlCol="0">
                <a:spAutoFit/>
              </a:bodyPr>
              <a:lstStyle/>
              <a:p>
                <a:pPr algn="ctr"/>
                <a:r>
                  <a:rPr lang="es-MX" sz="300" b="1" dirty="0"/>
                  <a:t>RESPIRA-</a:t>
                </a:r>
              </a:p>
              <a:p>
                <a:pPr algn="ctr"/>
                <a:r>
                  <a:rPr lang="es-MX" sz="300" b="1" dirty="0"/>
                  <a:t>TORIA</a:t>
                </a:r>
              </a:p>
            </p:txBody>
          </p:sp>
          <p:sp>
            <p:nvSpPr>
              <p:cNvPr id="193" name="CuadroTexto 192"/>
              <p:cNvSpPr txBox="1"/>
              <p:nvPr/>
            </p:nvSpPr>
            <p:spPr>
              <a:xfrm rot="16200000">
                <a:off x="2918705" y="6558562"/>
                <a:ext cx="435792" cy="138499"/>
              </a:xfrm>
              <a:prstGeom prst="rect">
                <a:avLst/>
              </a:prstGeom>
              <a:noFill/>
            </p:spPr>
            <p:txBody>
              <a:bodyPr wrap="none" rtlCol="0">
                <a:spAutoFit/>
              </a:bodyPr>
              <a:lstStyle/>
              <a:p>
                <a:r>
                  <a:rPr lang="es-MX" sz="300" b="1" dirty="0"/>
                  <a:t>DIASTÓLICA</a:t>
                </a:r>
              </a:p>
            </p:txBody>
          </p:sp>
          <p:sp>
            <p:nvSpPr>
              <p:cNvPr id="194" name="CuadroTexto 193"/>
              <p:cNvSpPr txBox="1"/>
              <p:nvPr/>
            </p:nvSpPr>
            <p:spPr>
              <a:xfrm rot="16200000">
                <a:off x="2930105" y="7062695"/>
                <a:ext cx="405875" cy="138499"/>
              </a:xfrm>
              <a:prstGeom prst="rect">
                <a:avLst/>
              </a:prstGeom>
              <a:noFill/>
            </p:spPr>
            <p:txBody>
              <a:bodyPr wrap="none" rtlCol="0">
                <a:spAutoFit/>
              </a:bodyPr>
              <a:lstStyle/>
              <a:p>
                <a:r>
                  <a:rPr lang="es-MX" sz="300" b="1" dirty="0"/>
                  <a:t>SISTÓLICA</a:t>
                </a:r>
              </a:p>
            </p:txBody>
          </p:sp>
          <p:sp>
            <p:nvSpPr>
              <p:cNvPr id="195" name="CuadroTexto 194"/>
              <p:cNvSpPr txBox="1"/>
              <p:nvPr/>
            </p:nvSpPr>
            <p:spPr>
              <a:xfrm>
                <a:off x="3250473" y="6436472"/>
                <a:ext cx="386644" cy="143601"/>
              </a:xfrm>
              <a:prstGeom prst="rect">
                <a:avLst/>
              </a:prstGeom>
              <a:noFill/>
            </p:spPr>
            <p:txBody>
              <a:bodyPr wrap="none" rtlCol="0">
                <a:spAutoFit/>
              </a:bodyPr>
              <a:lstStyle/>
              <a:p>
                <a:r>
                  <a:rPr lang="es-MX" sz="300" b="1" dirty="0"/>
                  <a:t>CARDIACA</a:t>
                </a:r>
                <a:endParaRPr lang="es-MX" sz="350" b="1" dirty="0"/>
              </a:p>
            </p:txBody>
          </p:sp>
        </p:grpSp>
        <p:sp>
          <p:nvSpPr>
            <p:cNvPr id="171" name="Rectángulo 170">
              <a:extLst>
                <a:ext uri="{FF2B5EF4-FFF2-40B4-BE49-F238E27FC236}">
                  <a16:creationId xmlns:a16="http://schemas.microsoft.com/office/drawing/2014/main" id="{D4AF4F14-3181-4F58-A057-9221A38C2D4B}"/>
                </a:ext>
              </a:extLst>
            </p:cNvPr>
            <p:cNvSpPr/>
            <p:nvPr/>
          </p:nvSpPr>
          <p:spPr>
            <a:xfrm rot="16200000">
              <a:off x="7858310" y="2513535"/>
              <a:ext cx="1165704" cy="184666"/>
            </a:xfrm>
            <a:prstGeom prst="rect">
              <a:avLst/>
            </a:prstGeom>
          </p:spPr>
          <p:txBody>
            <a:bodyPr wrap="none">
              <a:spAutoFit/>
            </a:bodyPr>
            <a:lstStyle/>
            <a:p>
              <a:pPr defTabSz="720000">
                <a:spcBef>
                  <a:spcPts val="0"/>
                </a:spcBef>
                <a:spcAft>
                  <a:spcPts val="446"/>
                </a:spcAft>
              </a:pPr>
              <a:r>
                <a:rPr lang="es-ES_tradnl" altLang="es-MX" sz="600" b="1" dirty="0"/>
                <a:t>DE HIGIENE DE PRÓTESIS</a:t>
              </a:r>
            </a:p>
          </p:txBody>
        </p:sp>
        <p:sp>
          <p:nvSpPr>
            <p:cNvPr id="172" name="Rectángulo 171">
              <a:extLst>
                <a:ext uri="{FF2B5EF4-FFF2-40B4-BE49-F238E27FC236}">
                  <a16:creationId xmlns:a16="http://schemas.microsoft.com/office/drawing/2014/main" id="{BE62D75F-FCBB-4258-8A29-51BCEAFCA402}"/>
                </a:ext>
              </a:extLst>
            </p:cNvPr>
            <p:cNvSpPr/>
            <p:nvPr/>
          </p:nvSpPr>
          <p:spPr>
            <a:xfrm rot="16200000">
              <a:off x="8073495" y="2578456"/>
              <a:ext cx="1035861" cy="184666"/>
            </a:xfrm>
            <a:prstGeom prst="rect">
              <a:avLst/>
            </a:prstGeom>
          </p:spPr>
          <p:txBody>
            <a:bodyPr wrap="none">
              <a:spAutoFit/>
            </a:bodyPr>
            <a:lstStyle/>
            <a:p>
              <a:pPr defTabSz="720000">
                <a:spcBef>
                  <a:spcPts val="0"/>
                </a:spcBef>
                <a:spcAft>
                  <a:spcPts val="297"/>
                </a:spcAft>
              </a:pPr>
              <a:r>
                <a:rPr lang="es-ES_tradnl" altLang="es-MX" sz="600" b="1" dirty="0"/>
                <a:t>DE TEJIDOS BUCALES</a:t>
              </a:r>
            </a:p>
          </p:txBody>
        </p:sp>
        <p:sp>
          <p:nvSpPr>
            <p:cNvPr id="173" name="CuadroTexto 172">
              <a:extLst>
                <a:ext uri="{FF2B5EF4-FFF2-40B4-BE49-F238E27FC236}">
                  <a16:creationId xmlns:a16="http://schemas.microsoft.com/office/drawing/2014/main" id="{9A7ED244-B6D1-40CB-9E3E-3D4CA104B06A}"/>
                </a:ext>
              </a:extLst>
            </p:cNvPr>
            <p:cNvSpPr txBox="1"/>
            <p:nvPr/>
          </p:nvSpPr>
          <p:spPr>
            <a:xfrm>
              <a:off x="8939486" y="1790857"/>
              <a:ext cx="738177" cy="184666"/>
            </a:xfrm>
            <a:prstGeom prst="rect">
              <a:avLst/>
            </a:prstGeom>
            <a:noFill/>
          </p:spPr>
          <p:txBody>
            <a:bodyPr wrap="square" rtlCol="0">
              <a:spAutoFit/>
            </a:bodyPr>
            <a:lstStyle/>
            <a:p>
              <a:pPr algn="ctr"/>
              <a:r>
                <a:rPr lang="es-MX" sz="600" b="1" dirty="0">
                  <a:solidFill>
                    <a:srgbClr val="FF0000"/>
                  </a:solidFill>
                </a:rPr>
                <a:t>PERMANENTE</a:t>
              </a:r>
            </a:p>
          </p:txBody>
        </p:sp>
        <p:sp>
          <p:nvSpPr>
            <p:cNvPr id="174" name="Rectángulo 173">
              <a:extLst>
                <a:ext uri="{FF2B5EF4-FFF2-40B4-BE49-F238E27FC236}">
                  <a16:creationId xmlns:a16="http://schemas.microsoft.com/office/drawing/2014/main" id="{06B85830-4A3B-4BEE-9CEE-DFDFC85292A4}"/>
                </a:ext>
              </a:extLst>
            </p:cNvPr>
            <p:cNvSpPr/>
            <p:nvPr/>
          </p:nvSpPr>
          <p:spPr>
            <a:xfrm rot="16200000">
              <a:off x="9385660" y="2636966"/>
              <a:ext cx="918841" cy="184666"/>
            </a:xfrm>
            <a:prstGeom prst="rect">
              <a:avLst/>
            </a:prstGeom>
          </p:spPr>
          <p:txBody>
            <a:bodyPr wrap="none">
              <a:spAutoFit/>
            </a:bodyPr>
            <a:lstStyle/>
            <a:p>
              <a:pPr defTabSz="720000"/>
              <a:r>
                <a:rPr lang="es-MX" altLang="es-MX" sz="600" b="1" dirty="0">
                  <a:solidFill>
                    <a:srgbClr val="FF0000"/>
                  </a:solidFill>
                </a:rPr>
                <a:t>DIENTE</a:t>
              </a:r>
              <a:r>
                <a:rPr lang="es-MX" altLang="es-MX" sz="600" b="1" dirty="0"/>
                <a:t> TEMPORAL</a:t>
              </a:r>
            </a:p>
          </p:txBody>
        </p:sp>
        <p:sp>
          <p:nvSpPr>
            <p:cNvPr id="175" name="Rectángulo 174">
              <a:extLst>
                <a:ext uri="{FF2B5EF4-FFF2-40B4-BE49-F238E27FC236}">
                  <a16:creationId xmlns:a16="http://schemas.microsoft.com/office/drawing/2014/main" id="{A45D9F7F-0ABD-4F03-AF2A-BA355FB8A78A}"/>
                </a:ext>
              </a:extLst>
            </p:cNvPr>
            <p:cNvSpPr/>
            <p:nvPr/>
          </p:nvSpPr>
          <p:spPr>
            <a:xfrm rot="16200000">
              <a:off x="9493132" y="2582464"/>
              <a:ext cx="1027845" cy="184666"/>
            </a:xfrm>
            <a:prstGeom prst="rect">
              <a:avLst/>
            </a:prstGeom>
          </p:spPr>
          <p:txBody>
            <a:bodyPr wrap="none">
              <a:spAutoFit/>
            </a:bodyPr>
            <a:lstStyle/>
            <a:p>
              <a:pPr defTabSz="720000"/>
              <a:r>
                <a:rPr lang="es-ES_tradnl" altLang="es-MX" sz="600" b="1" dirty="0">
                  <a:solidFill>
                    <a:srgbClr val="FF0000"/>
                  </a:solidFill>
                </a:rPr>
                <a:t>DIENTE</a:t>
              </a:r>
              <a:r>
                <a:rPr lang="es-ES_tradnl" altLang="es-MX" sz="600" b="1" dirty="0"/>
                <a:t> PERMANENTE</a:t>
              </a:r>
            </a:p>
          </p:txBody>
        </p:sp>
        <p:sp>
          <p:nvSpPr>
            <p:cNvPr id="176" name="CuadroTexto 175">
              <a:extLst>
                <a:ext uri="{FF2B5EF4-FFF2-40B4-BE49-F238E27FC236}">
                  <a16:creationId xmlns:a16="http://schemas.microsoft.com/office/drawing/2014/main" id="{14BB6DC0-EB71-4BA3-ACB4-336B3BDB0700}"/>
                </a:ext>
              </a:extLst>
            </p:cNvPr>
            <p:cNvSpPr txBox="1"/>
            <p:nvPr/>
          </p:nvSpPr>
          <p:spPr>
            <a:xfrm>
              <a:off x="9692311" y="1666516"/>
              <a:ext cx="476824" cy="276999"/>
            </a:xfrm>
            <a:prstGeom prst="rect">
              <a:avLst/>
            </a:prstGeom>
            <a:noFill/>
          </p:spPr>
          <p:txBody>
            <a:bodyPr wrap="square" rtlCol="0">
              <a:spAutoFit/>
            </a:bodyPr>
            <a:lstStyle/>
            <a:p>
              <a:r>
                <a:rPr lang="es-MX" sz="600" b="1" dirty="0"/>
                <a:t>EXTRA-CCIÓN</a:t>
              </a:r>
              <a:endParaRPr lang="es-MX" b="1" dirty="0"/>
            </a:p>
          </p:txBody>
        </p:sp>
        <p:sp>
          <p:nvSpPr>
            <p:cNvPr id="177" name="Line 20">
              <a:extLst>
                <a:ext uri="{FF2B5EF4-FFF2-40B4-BE49-F238E27FC236}">
                  <a16:creationId xmlns:a16="http://schemas.microsoft.com/office/drawing/2014/main" id="{59E441DC-959F-414F-B465-C5DAA9D00FC0}"/>
                </a:ext>
              </a:extLst>
            </p:cNvPr>
            <p:cNvSpPr>
              <a:spLocks noChangeShapeType="1"/>
            </p:cNvSpPr>
            <p:nvPr/>
          </p:nvSpPr>
          <p:spPr bwMode="auto">
            <a:xfrm>
              <a:off x="9926887" y="1971089"/>
              <a:ext cx="0" cy="529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dirty="0"/>
            </a:p>
          </p:txBody>
        </p:sp>
        <p:sp>
          <p:nvSpPr>
            <p:cNvPr id="178" name="Line 370">
              <a:extLst>
                <a:ext uri="{FF2B5EF4-FFF2-40B4-BE49-F238E27FC236}">
                  <a16:creationId xmlns:a16="http://schemas.microsoft.com/office/drawing/2014/main" id="{A497F1B9-ACE0-496B-B2AC-650052978474}"/>
                </a:ext>
              </a:extLst>
            </p:cNvPr>
            <p:cNvSpPr>
              <a:spLocks noChangeShapeType="1"/>
            </p:cNvSpPr>
            <p:nvPr/>
          </p:nvSpPr>
          <p:spPr bwMode="auto">
            <a:xfrm>
              <a:off x="9767005" y="1972588"/>
              <a:ext cx="31215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79" name="Line 370">
              <a:extLst>
                <a:ext uri="{FF2B5EF4-FFF2-40B4-BE49-F238E27FC236}">
                  <a16:creationId xmlns:a16="http://schemas.microsoft.com/office/drawing/2014/main" id="{9B009E66-8A15-44B7-A403-B31BEB74F4E2}"/>
                </a:ext>
              </a:extLst>
            </p:cNvPr>
            <p:cNvSpPr>
              <a:spLocks noChangeShapeType="1"/>
            </p:cNvSpPr>
            <p:nvPr/>
          </p:nvSpPr>
          <p:spPr bwMode="auto">
            <a:xfrm>
              <a:off x="9023544" y="1972588"/>
              <a:ext cx="576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80" name="Line 345">
              <a:extLst>
                <a:ext uri="{FF2B5EF4-FFF2-40B4-BE49-F238E27FC236}">
                  <a16:creationId xmlns:a16="http://schemas.microsoft.com/office/drawing/2014/main" id="{87CB3622-D871-425F-A506-9ABD9D654448}"/>
                </a:ext>
              </a:extLst>
            </p:cNvPr>
            <p:cNvSpPr>
              <a:spLocks noChangeShapeType="1"/>
            </p:cNvSpPr>
            <p:nvPr/>
          </p:nvSpPr>
          <p:spPr bwMode="auto">
            <a:xfrm>
              <a:off x="9028982" y="1798477"/>
              <a:ext cx="7380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81" name="CuadroTexto 180"/>
            <p:cNvSpPr txBox="1"/>
            <p:nvPr/>
          </p:nvSpPr>
          <p:spPr>
            <a:xfrm>
              <a:off x="9035182" y="1615093"/>
              <a:ext cx="727160" cy="184666"/>
            </a:xfrm>
            <a:prstGeom prst="rect">
              <a:avLst/>
            </a:prstGeom>
            <a:noFill/>
          </p:spPr>
          <p:txBody>
            <a:bodyPr wrap="square" rtlCol="0">
              <a:spAutoFit/>
            </a:bodyPr>
            <a:lstStyle/>
            <a:p>
              <a:pPr lvl="0"/>
              <a:r>
                <a:rPr lang="es-MX" sz="600" b="1" dirty="0"/>
                <a:t>OBTURACIÓN</a:t>
              </a:r>
            </a:p>
          </p:txBody>
        </p:sp>
        <p:sp>
          <p:nvSpPr>
            <p:cNvPr id="182" name="Rectángulo 181"/>
            <p:cNvSpPr/>
            <p:nvPr/>
          </p:nvSpPr>
          <p:spPr>
            <a:xfrm rot="16200000">
              <a:off x="9249599" y="2798034"/>
              <a:ext cx="569387" cy="184666"/>
            </a:xfrm>
            <a:prstGeom prst="rect">
              <a:avLst/>
            </a:prstGeom>
          </p:spPr>
          <p:txBody>
            <a:bodyPr wrap="none">
              <a:spAutoFit/>
            </a:bodyPr>
            <a:lstStyle/>
            <a:p>
              <a:r>
                <a:rPr lang="es-ES_tradnl" altLang="es-MX" sz="600" b="1" dirty="0" smtClean="0">
                  <a:solidFill>
                    <a:srgbClr val="FF0000"/>
                  </a:solidFill>
                </a:rPr>
                <a:t>ALCASITE</a:t>
              </a:r>
              <a:endParaRPr lang="es-MX" sz="700" dirty="0">
                <a:solidFill>
                  <a:srgbClr val="FF0000"/>
                </a:solidFill>
              </a:endParaRPr>
            </a:p>
          </p:txBody>
        </p:sp>
        <p:sp>
          <p:nvSpPr>
            <p:cNvPr id="183" name="Line 20"/>
            <p:cNvSpPr>
              <a:spLocks noChangeShapeType="1"/>
            </p:cNvSpPr>
            <p:nvPr/>
          </p:nvSpPr>
          <p:spPr bwMode="auto">
            <a:xfrm>
              <a:off x="9455421" y="1971089"/>
              <a:ext cx="0" cy="52812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dirty="0"/>
            </a:p>
          </p:txBody>
        </p:sp>
        <p:sp>
          <p:nvSpPr>
            <p:cNvPr id="184" name="Rectángulo 183"/>
            <p:cNvSpPr/>
            <p:nvPr/>
          </p:nvSpPr>
          <p:spPr bwMode="auto">
            <a:xfrm>
              <a:off x="7777773" y="1619060"/>
              <a:ext cx="302400" cy="1496682"/>
            </a:xfrm>
            <a:prstGeom prst="rect">
              <a:avLst/>
            </a:prstGeom>
            <a:solidFill>
              <a:srgbClr val="FF0000">
                <a:alpha val="18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MX" sz="1000" b="0" i="0" u="none" strike="noStrike" cap="none" normalizeH="0" baseline="0" smtClean="0">
                <a:ln>
                  <a:noFill/>
                </a:ln>
                <a:solidFill>
                  <a:schemeClr val="tx1"/>
                </a:solidFill>
                <a:effectLst/>
                <a:latin typeface="Arial" charset="0"/>
              </a:endParaRPr>
            </a:p>
          </p:txBody>
        </p:sp>
        <p:sp>
          <p:nvSpPr>
            <p:cNvPr id="185" name="Rectángulo 184"/>
            <p:cNvSpPr/>
            <p:nvPr/>
          </p:nvSpPr>
          <p:spPr>
            <a:xfrm rot="16200000">
              <a:off x="10941461" y="877994"/>
              <a:ext cx="1758509" cy="184666"/>
            </a:xfrm>
            <a:prstGeom prst="rect">
              <a:avLst/>
            </a:prstGeom>
          </p:spPr>
          <p:txBody>
            <a:bodyPr wrap="square">
              <a:spAutoFit/>
            </a:bodyPr>
            <a:lstStyle/>
            <a:p>
              <a:pPr defTabSz="720000">
                <a:spcBef>
                  <a:spcPts val="0"/>
                </a:spcBef>
                <a:spcAft>
                  <a:spcPts val="0"/>
                </a:spcAft>
              </a:pPr>
              <a:r>
                <a:rPr lang="es-ES_tradnl" altLang="es-MX" sz="600" b="1" strike="sngStrike" dirty="0">
                  <a:solidFill>
                    <a:srgbClr val="FF0000"/>
                  </a:solidFill>
                </a:rPr>
                <a:t>CURACIÓN CON </a:t>
              </a:r>
              <a:r>
                <a:rPr lang="es-ES_tradnl" altLang="es-MX" sz="600" b="1" strike="sngStrike" dirty="0" smtClean="0">
                  <a:solidFill>
                    <a:srgbClr val="FF0000"/>
                  </a:solidFill>
                </a:rPr>
                <a:t>MATERIAL TEMPORAL</a:t>
              </a:r>
              <a:endParaRPr lang="es-ES_tradnl" altLang="es-MX" sz="600" b="1" strike="sngStrike" dirty="0">
                <a:solidFill>
                  <a:srgbClr val="FF0000"/>
                </a:solidFill>
              </a:endParaRPr>
            </a:p>
          </p:txBody>
        </p:sp>
        <p:sp>
          <p:nvSpPr>
            <p:cNvPr id="186" name="Line 60"/>
            <p:cNvSpPr>
              <a:spLocks noChangeShapeType="1"/>
            </p:cNvSpPr>
            <p:nvPr/>
          </p:nvSpPr>
          <p:spPr bwMode="auto">
            <a:xfrm>
              <a:off x="4343573" y="1329298"/>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87" name="Rectángulo 186"/>
            <p:cNvSpPr/>
            <p:nvPr/>
          </p:nvSpPr>
          <p:spPr>
            <a:xfrm rot="16200000">
              <a:off x="3580953" y="2373391"/>
              <a:ext cx="1407816" cy="192360"/>
            </a:xfrm>
            <a:prstGeom prst="rect">
              <a:avLst/>
            </a:prstGeom>
          </p:spPr>
          <p:txBody>
            <a:bodyPr wrap="square">
              <a:spAutoFit/>
            </a:bodyPr>
            <a:lstStyle/>
            <a:p>
              <a:pPr defTabSz="720000">
                <a:spcBef>
                  <a:spcPts val="0"/>
                </a:spcBef>
                <a:spcAft>
                  <a:spcPts val="297"/>
                </a:spcAft>
              </a:pPr>
              <a:r>
                <a:rPr lang="es-ES_tradnl" altLang="es-MX" sz="650" b="1" dirty="0" smtClean="0">
                  <a:solidFill>
                    <a:srgbClr val="FF0000"/>
                  </a:solidFill>
                </a:rPr>
                <a:t>SATURACIÓN DE OXÍGENO </a:t>
              </a:r>
              <a:endParaRPr lang="es-ES_tradnl" altLang="es-MX" sz="650" b="1" dirty="0">
                <a:solidFill>
                  <a:srgbClr val="FF0000"/>
                </a:solidFill>
              </a:endParaRPr>
            </a:p>
          </p:txBody>
        </p:sp>
        <p:sp>
          <p:nvSpPr>
            <p:cNvPr id="188" name="Line 61"/>
            <p:cNvSpPr>
              <a:spLocks noChangeShapeType="1"/>
            </p:cNvSpPr>
            <p:nvPr/>
          </p:nvSpPr>
          <p:spPr bwMode="auto">
            <a:xfrm>
              <a:off x="2879782" y="1327419"/>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89" name="Rectángulo 188"/>
            <p:cNvSpPr/>
            <p:nvPr/>
          </p:nvSpPr>
          <p:spPr>
            <a:xfrm rot="16200000">
              <a:off x="2383420" y="2641121"/>
              <a:ext cx="872355" cy="192360"/>
            </a:xfrm>
            <a:prstGeom prst="rect">
              <a:avLst/>
            </a:prstGeom>
          </p:spPr>
          <p:txBody>
            <a:bodyPr wrap="none">
              <a:spAutoFit/>
            </a:bodyPr>
            <a:lstStyle/>
            <a:p>
              <a:pPr defTabSz="720000">
                <a:spcBef>
                  <a:spcPts val="0"/>
                </a:spcBef>
                <a:spcAft>
                  <a:spcPts val="297"/>
                </a:spcAft>
              </a:pPr>
              <a:r>
                <a:rPr lang="es-ES_tradnl" altLang="es-MX" sz="650" b="1" dirty="0" smtClean="0">
                  <a:solidFill>
                    <a:srgbClr val="FF0000"/>
                  </a:solidFill>
                </a:rPr>
                <a:t>AFROMEXICANO</a:t>
              </a:r>
              <a:endParaRPr lang="es-ES_tradnl" altLang="es-MX" sz="650" b="1" dirty="0">
                <a:solidFill>
                  <a:srgbClr val="FF0000"/>
                </a:solidFill>
              </a:endParaRPr>
            </a:p>
          </p:txBody>
        </p:sp>
        <p:sp>
          <p:nvSpPr>
            <p:cNvPr id="190" name="Line 59"/>
            <p:cNvSpPr>
              <a:spLocks noChangeShapeType="1"/>
            </p:cNvSpPr>
            <p:nvPr/>
          </p:nvSpPr>
          <p:spPr bwMode="auto">
            <a:xfrm>
              <a:off x="3582642" y="1326623"/>
              <a:ext cx="0" cy="592200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nchor="ctr"/>
            <a:lstStyle/>
            <a:p>
              <a:endParaRPr lang="es-MX"/>
            </a:p>
          </p:txBody>
        </p:sp>
        <p:sp>
          <p:nvSpPr>
            <p:cNvPr id="191" name="Rectángulo 190"/>
            <p:cNvSpPr/>
            <p:nvPr/>
          </p:nvSpPr>
          <p:spPr>
            <a:xfrm rot="16200000">
              <a:off x="2838697" y="2411725"/>
              <a:ext cx="1377300" cy="146208"/>
            </a:xfrm>
            <a:prstGeom prst="rect">
              <a:avLst/>
            </a:prstGeom>
          </p:spPr>
          <p:txBody>
            <a:bodyPr wrap="none">
              <a:spAutoFit/>
            </a:bodyPr>
            <a:lstStyle/>
            <a:p>
              <a:pPr>
                <a:lnSpc>
                  <a:spcPts val="530"/>
                </a:lnSpc>
                <a:spcBef>
                  <a:spcPts val="0"/>
                </a:spcBef>
              </a:pPr>
              <a:r>
                <a:rPr lang="es-ES_tradnl" altLang="es-MX" sz="600" b="1" dirty="0" smtClean="0">
                  <a:solidFill>
                    <a:srgbClr val="FF0000"/>
                  </a:solidFill>
                </a:rPr>
                <a:t>CIRCUNFERENCIA DE CINTURA</a:t>
              </a:r>
              <a:endParaRPr lang="es-ES_tradnl" altLang="es-MX" sz="600" b="1" dirty="0">
                <a:solidFill>
                  <a:srgbClr val="FF0000"/>
                </a:solidFill>
              </a:endParaRPr>
            </a:p>
          </p:txBody>
        </p:sp>
      </p:grpSp>
    </p:spTree>
    <p:extLst>
      <p:ext uri="{BB962C8B-B14F-4D97-AF65-F5344CB8AC3E}">
        <p14:creationId xmlns:p14="http://schemas.microsoft.com/office/powerpoint/2010/main" val="32709632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29FCE891-2873-1849-A37C-A2CF6D30A712}"/>
              </a:ext>
            </a:extLst>
          </p:cNvPr>
          <p:cNvSpPr txBox="1">
            <a:spLocks/>
          </p:cNvSpPr>
          <p:nvPr/>
        </p:nvSpPr>
        <p:spPr>
          <a:xfrm>
            <a:off x="234039" y="-23883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 de Salud bucal</a:t>
            </a:r>
          </a:p>
          <a:p>
            <a:r>
              <a:rPr lang="es-ES" sz="2400" dirty="0" smtClean="0"/>
              <a:t>Instrucciones </a:t>
            </a:r>
            <a:endParaRPr lang="es-MX" sz="2400" dirty="0"/>
          </a:p>
        </p:txBody>
      </p:sp>
      <p:sp>
        <p:nvSpPr>
          <p:cNvPr id="7" name="Rectángulo 6"/>
          <p:cNvSpPr/>
          <p:nvPr/>
        </p:nvSpPr>
        <p:spPr>
          <a:xfrm>
            <a:off x="234039" y="1086727"/>
            <a:ext cx="11437257" cy="5262979"/>
          </a:xfrm>
          <a:prstGeom prst="rect">
            <a:avLst/>
          </a:prstGeom>
        </p:spPr>
        <p:txBody>
          <a:bodyPr wrap="square">
            <a:spAutoFit/>
          </a:bodyPr>
          <a:lstStyle/>
          <a:p>
            <a:pPr algn="just">
              <a:tabLst>
                <a:tab pos="3493135" algn="l"/>
              </a:tabLst>
            </a:pPr>
            <a:r>
              <a:rPr lang="es-ES" b="1" dirty="0">
                <a:latin typeface="Montserrat" panose="00000500000000000000" pitchFamily="2" charset="0"/>
                <a:cs typeface="Times New Roman" panose="02020603050405020304" pitchFamily="18" charset="0"/>
              </a:rPr>
              <a:t>ATENCION PREVENTIVA</a:t>
            </a:r>
            <a:r>
              <a:rPr lang="es-ES" dirty="0" smtClean="0">
                <a:latin typeface="Montserrat" panose="00000500000000000000" pitchFamily="2" charset="0"/>
                <a:cs typeface="Times New Roman" panose="02020603050405020304" pitchFamily="18" charset="0"/>
              </a:rPr>
              <a:t>:</a:t>
            </a:r>
          </a:p>
          <a:p>
            <a:pPr algn="just">
              <a:tabLst>
                <a:tab pos="3493135" algn="l"/>
              </a:tabLst>
            </a:pPr>
            <a:endParaRPr lang="es-MX" sz="1600" b="1" dirty="0">
              <a:latin typeface="Montserrat" panose="00000500000000000000" pitchFamily="2" charset="0"/>
              <a:cs typeface="Times New Roman" panose="02020603050405020304" pitchFamily="18" charset="0"/>
            </a:endParaRPr>
          </a:p>
          <a:p>
            <a:pPr algn="just">
              <a:tabLst>
                <a:tab pos="495300" algn="l"/>
              </a:tabLst>
            </a:pPr>
            <a:r>
              <a:rPr lang="es-MX" sz="1600" u="sng" dirty="0">
                <a:latin typeface="Montserrat" panose="00000500000000000000" pitchFamily="2" charset="0"/>
                <a:ea typeface="Times New Roman" panose="02020603050405020304" pitchFamily="18" charset="0"/>
                <a:cs typeface="Arial" panose="020B0604020202020204" pitchFamily="34" charset="0"/>
              </a:rPr>
              <a:t>ESQUEMA BÁSICO:</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r>
              <a:rPr lang="es-ES_tradnl" sz="1600" dirty="0">
                <a:latin typeface="Montserrat" panose="00000500000000000000" pitchFamily="2" charset="0"/>
                <a:ea typeface="Times New Roman" panose="02020603050405020304" pitchFamily="18" charset="0"/>
                <a:cs typeface="Arial" panose="020B0604020202020204" pitchFamily="34" charset="0"/>
              </a:rPr>
              <a:t>Se refiere a las acciones preventivas individuales que se realizan intramuros en una sesión</a:t>
            </a:r>
            <a:r>
              <a:rPr lang="es-ES_tradnl" sz="1600" dirty="0" smtClean="0">
                <a:latin typeface="Montserrat" panose="00000500000000000000" pitchFamily="2" charset="0"/>
                <a:ea typeface="Times New Roman" panose="02020603050405020304" pitchFamily="18" charset="0"/>
                <a:cs typeface="Arial" panose="020B0604020202020204" pitchFamily="34" charset="0"/>
              </a:rPr>
              <a:t>.</a:t>
            </a:r>
          </a:p>
          <a:p>
            <a:endParaRPr lang="es-ES_tradnl" sz="1600" dirty="0">
              <a:latin typeface="Montserrat" panose="00000500000000000000" pitchFamily="2" charset="0"/>
              <a:cs typeface="Arial" panose="020B0604020202020204" pitchFamily="34" charset="0"/>
            </a:endParaRPr>
          </a:p>
          <a:p>
            <a:pPr marL="180340" algn="just">
              <a:tabLst>
                <a:tab pos="495300" algn="l"/>
              </a:tabLst>
            </a:pPr>
            <a:r>
              <a:rPr lang="es-MX" sz="1600"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DETECCIÓN</a:t>
            </a:r>
            <a:r>
              <a:rPr lang="es-MX" sz="1600" i="1" u="sng" dirty="0">
                <a:latin typeface="Montserrat" panose="00000500000000000000" pitchFamily="2" charset="0"/>
                <a:ea typeface="Times New Roman" panose="02020603050405020304" pitchFamily="18" charset="0"/>
                <a:cs typeface="Arial" panose="020B0604020202020204" pitchFamily="34" charset="0"/>
              </a:rPr>
              <a:t> DE PLACA BACTERIANA:</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Marque con “X” en el espacio, si a la personas se le realizó detección de placa bacteriana y se registró en la historia clínica.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endParaRPr lang="es-MX" sz="1600" dirty="0" smtClean="0">
              <a:latin typeface="Montserrat" panose="00000500000000000000" pitchFamily="2" charset="0"/>
            </a:endParaRPr>
          </a:p>
          <a:p>
            <a:pPr marL="180340" algn="just">
              <a:tabLst>
                <a:tab pos="495300" algn="l"/>
              </a:tabLst>
            </a:pPr>
            <a:r>
              <a:rPr lang="es-MX" sz="1600" i="1" u="sng" dirty="0">
                <a:latin typeface="Montserrat" panose="00000500000000000000" pitchFamily="2" charset="0"/>
                <a:ea typeface="Times New Roman" panose="02020603050405020304" pitchFamily="18" charset="0"/>
                <a:cs typeface="Arial" panose="020B0604020202020204" pitchFamily="34" charset="0"/>
              </a:rPr>
              <a:t>APLICACIÓN DE BARNIZ </a:t>
            </a:r>
            <a:r>
              <a:rPr lang="es-MX" sz="1600"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DE</a:t>
            </a:r>
            <a:r>
              <a:rPr lang="es-MX" sz="1600" i="1" u="sng" dirty="0">
                <a:latin typeface="Montserrat" panose="00000500000000000000" pitchFamily="2" charset="0"/>
                <a:ea typeface="Times New Roman" panose="02020603050405020304" pitchFamily="18" charset="0"/>
                <a:cs typeface="Arial" panose="020B0604020202020204" pitchFamily="34" charset="0"/>
              </a:rPr>
              <a:t> FLÚOR:</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Marque con “X” en el espacio, si realizó la aplicación de barniz </a:t>
            </a:r>
            <a:r>
              <a:rPr lang="es-ES_tradnl"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de</a:t>
            </a:r>
            <a:r>
              <a:rPr lang="es-ES_tradnl" sz="1600" dirty="0">
                <a:latin typeface="Montserrat" panose="00000500000000000000" pitchFamily="2" charset="0"/>
                <a:ea typeface="Times New Roman" panose="02020603050405020304" pitchFamily="18" charset="0"/>
                <a:cs typeface="Arial" panose="020B0604020202020204" pitchFamily="34" charset="0"/>
              </a:rPr>
              <a:t> flúor y se registró en la historia clínica.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MX" sz="1600" i="1" u="sng"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PULIDO DENTAL</a:t>
            </a:r>
            <a:r>
              <a:rPr lang="es-MX" sz="1600"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r>
              <a:rPr lang="es-MX" sz="1600" i="1" u="sng"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PROFILAXIS</a:t>
            </a:r>
            <a:r>
              <a:rPr lang="es-MX" sz="1600"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ES_tradnl"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Marque con “X” en el espacio, si se realizó la acción de eliminar la placa bacteriana y realiza el pulido de las superficies dentales con la utilización de pieza de mano de baja velocidad, cepillo o copa de hule para profilaxis y pasta adecuada para tal fin.</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endParaRPr lang="es-MX" sz="1600" dirty="0" smtClean="0">
              <a:latin typeface="Montserrat" panose="00000500000000000000" pitchFamily="2" charset="0"/>
            </a:endParaRPr>
          </a:p>
          <a:p>
            <a:pPr marL="180340" algn="just">
              <a:tabLst>
                <a:tab pos="495300" algn="l"/>
              </a:tabLst>
            </a:pPr>
            <a:r>
              <a:rPr lang="es-MX" sz="1600" i="1" u="sng"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RASPADO Y ALISADO RADICULAR</a:t>
            </a:r>
            <a:r>
              <a:rPr lang="es-MX" sz="1600"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r>
              <a:rPr lang="es-MX" sz="1600" i="1" u="sng"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ODONTOXESIS</a:t>
            </a:r>
            <a:r>
              <a:rPr lang="es-MX" sz="1600"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ES_tradnl"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Marque con “X” en el espacio, si realizó la remoción de sarro y tártaro mediante raspado y alisado periodontal.</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endParaRPr lang="es-MX" sz="1600" dirty="0">
              <a:latin typeface="Montserrat" panose="00000500000000000000" pitchFamily="2" charset="0"/>
            </a:endParaRPr>
          </a:p>
        </p:txBody>
      </p:sp>
    </p:spTree>
    <p:extLst>
      <p:ext uri="{BB962C8B-B14F-4D97-AF65-F5344CB8AC3E}">
        <p14:creationId xmlns:p14="http://schemas.microsoft.com/office/powerpoint/2010/main" val="34197293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3883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 de Salud bucal</a:t>
            </a:r>
          </a:p>
          <a:p>
            <a:r>
              <a:rPr lang="es-ES" sz="2400" dirty="0" smtClean="0"/>
              <a:t>Instrucciones </a:t>
            </a:r>
            <a:endParaRPr lang="es-MX" sz="2400" dirty="0"/>
          </a:p>
        </p:txBody>
      </p:sp>
      <p:sp>
        <p:nvSpPr>
          <p:cNvPr id="9" name="Rectángulo 8"/>
          <p:cNvSpPr/>
          <p:nvPr/>
        </p:nvSpPr>
        <p:spPr>
          <a:xfrm>
            <a:off x="348343" y="956101"/>
            <a:ext cx="11437257" cy="6001643"/>
          </a:xfrm>
          <a:prstGeom prst="rect">
            <a:avLst/>
          </a:prstGeom>
        </p:spPr>
        <p:txBody>
          <a:bodyPr wrap="square">
            <a:spAutoFit/>
          </a:bodyPr>
          <a:lstStyle/>
          <a:p>
            <a:pPr algn="just">
              <a:tabLst>
                <a:tab pos="3493135" algn="l"/>
              </a:tabLst>
            </a:pPr>
            <a:r>
              <a:rPr lang="es-ES" b="1" dirty="0">
                <a:latin typeface="Montserrat" panose="00000500000000000000" pitchFamily="2" charset="0"/>
                <a:cs typeface="Times New Roman" panose="02020603050405020304" pitchFamily="18" charset="0"/>
              </a:rPr>
              <a:t>ATENCION CURATIVA</a:t>
            </a:r>
            <a:r>
              <a:rPr lang="es-ES" dirty="0" smtClean="0">
                <a:latin typeface="Montserrat" panose="00000500000000000000" pitchFamily="2" charset="0"/>
                <a:cs typeface="Times New Roman" panose="02020603050405020304" pitchFamily="18" charset="0"/>
              </a:rPr>
              <a:t>:</a:t>
            </a:r>
            <a:endParaRPr lang="es-MX" b="1" dirty="0">
              <a:latin typeface="Montserrat" panose="00000500000000000000" pitchFamily="2" charset="0"/>
              <a:cs typeface="Times New Roman" panose="02020603050405020304" pitchFamily="18" charset="0"/>
            </a:endParaRPr>
          </a:p>
          <a:p>
            <a:pPr algn="just">
              <a:tabLst>
                <a:tab pos="495300" algn="l"/>
              </a:tabLst>
            </a:pPr>
            <a:r>
              <a:rPr lang="es-MX" sz="1600" i="1" u="sng" dirty="0">
                <a:latin typeface="Montserrat" panose="00000500000000000000" pitchFamily="2" charset="0"/>
                <a:ea typeface="Times New Roman" panose="02020603050405020304" pitchFamily="18" charset="0"/>
                <a:cs typeface="Arial" panose="020B0604020202020204" pitchFamily="34" charset="0"/>
              </a:rPr>
              <a:t>OBTURACIONES:</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Anote el número de piezas dentales tratadas según el tipo de material.</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495300" algn="l"/>
              </a:tabLst>
            </a:pP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MX" sz="1600" i="1" u="sng" dirty="0">
                <a:latin typeface="Montserrat" panose="00000500000000000000" pitchFamily="2" charset="0"/>
                <a:ea typeface="Times New Roman" panose="02020603050405020304" pitchFamily="18" charset="0"/>
                <a:cs typeface="Arial" panose="020B0604020202020204" pitchFamily="34" charset="0"/>
              </a:rPr>
              <a:t>PERMANENTE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MX" sz="1600" i="1" u="sng" dirty="0">
                <a:latin typeface="Montserrat" panose="00000500000000000000" pitchFamily="2" charset="0"/>
                <a:ea typeface="Times New Roman" panose="02020603050405020304" pitchFamily="18" charset="0"/>
                <a:cs typeface="Arial" panose="020B0604020202020204" pitchFamily="34" charset="0"/>
              </a:rPr>
              <a:t>AMALGAMA</a:t>
            </a:r>
            <a:r>
              <a:rPr lang="es-MX" sz="1600" b="1" i="1" u="sng" dirty="0">
                <a:latin typeface="Montserrat" panose="00000500000000000000" pitchFamily="2" charset="0"/>
                <a:ea typeface="Times New Roman" panose="02020603050405020304" pitchFamily="18" charset="0"/>
                <a:cs typeface="Arial" panose="020B0604020202020204" pitchFamily="34" charset="0"/>
              </a:rPr>
              <a:t>:</a:t>
            </a:r>
            <a:r>
              <a:rPr lang="es-MX" sz="1600" b="1"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Aplicación de un material </a:t>
            </a:r>
            <a:r>
              <a:rPr lang="es-ES_tradnl"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restaurativo</a:t>
            </a:r>
            <a:r>
              <a:rPr lang="es-ES_tradnl" sz="1600" dirty="0">
                <a:latin typeface="Montserrat" panose="00000500000000000000" pitchFamily="2" charset="0"/>
                <a:ea typeface="Times New Roman" panose="02020603050405020304" pitchFamily="18" charset="0"/>
                <a:cs typeface="Arial" panose="020B0604020202020204" pitchFamily="34" charset="0"/>
              </a:rPr>
              <a:t>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definitivo </a:t>
            </a:r>
            <a:r>
              <a:rPr lang="es-ES_tradnl" sz="1600" dirty="0">
                <a:latin typeface="Montserrat" panose="00000500000000000000" pitchFamily="2" charset="0"/>
                <a:ea typeface="Times New Roman" panose="02020603050405020304" pitchFamily="18" charset="0"/>
                <a:cs typeface="Arial" panose="020B0604020202020204" pitchFamily="34" charset="0"/>
              </a:rPr>
              <a:t>de larga duración, a base de una aleación de metales.</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MX" sz="1600" i="1" u="sng" dirty="0">
                <a:latin typeface="Montserrat" panose="00000500000000000000" pitchFamily="2" charset="0"/>
                <a:ea typeface="Times New Roman" panose="02020603050405020304" pitchFamily="18" charset="0"/>
                <a:cs typeface="Arial" panose="020B0604020202020204" pitchFamily="34" charset="0"/>
              </a:rPr>
              <a:t>RESINA AUTOCURABLE O FOTOCURABLE:</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Aplicación de un material </a:t>
            </a:r>
            <a:r>
              <a:rPr lang="es-ES_tradnl"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restaurativo</a:t>
            </a:r>
            <a:r>
              <a:rPr lang="es-ES_tradnl" sz="1600" dirty="0">
                <a:latin typeface="Montserrat" panose="00000500000000000000" pitchFamily="2" charset="0"/>
                <a:ea typeface="Times New Roman" panose="02020603050405020304" pitchFamily="18" charset="0"/>
                <a:cs typeface="Arial" panose="020B0604020202020204" pitchFamily="34" charset="0"/>
              </a:rPr>
              <a:t>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definitivo</a:t>
            </a:r>
            <a:r>
              <a:rPr lang="es-ES_tradnl" sz="1600" dirty="0">
                <a:latin typeface="Montserrat" panose="00000500000000000000" pitchFamily="2" charset="0"/>
                <a:ea typeface="Times New Roman" panose="02020603050405020304" pitchFamily="18" charset="0"/>
                <a:cs typeface="Arial" panose="020B0604020202020204" pitchFamily="34" charset="0"/>
              </a:rPr>
              <a:t>, a base de un polímero de larga duración.</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MX" sz="1600" i="1" u="sng" dirty="0">
                <a:latin typeface="Montserrat" panose="00000500000000000000" pitchFamily="2" charset="0"/>
                <a:ea typeface="Times New Roman" panose="02020603050405020304" pitchFamily="18" charset="0"/>
                <a:cs typeface="Arial" panose="020B0604020202020204" pitchFamily="34" charset="0"/>
              </a:rPr>
              <a:t>IONÓMERO DE VIDRIO: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Aplicación de material </a:t>
            </a:r>
            <a:r>
              <a:rPr lang="es-ES_tradnl"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restaurativo</a:t>
            </a:r>
            <a:r>
              <a:rPr lang="es-ES_tradnl" sz="1600" dirty="0">
                <a:latin typeface="Montserrat" panose="00000500000000000000" pitchFamily="2" charset="0"/>
                <a:ea typeface="Times New Roman" panose="02020603050405020304" pitchFamily="18" charset="0"/>
                <a:cs typeface="Arial" panose="020B0604020202020204" pitchFamily="34" charset="0"/>
              </a:rPr>
              <a:t>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definitivo en una caries dental, sin necesidad de la utilización de la pieza de mano de alta velocidad,</a:t>
            </a:r>
            <a:r>
              <a:rPr lang="es-ES_tradnl"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r>
              <a:rPr lang="es-ES_tradnl" sz="1600" dirty="0">
                <a:latin typeface="Montserrat" panose="00000500000000000000" pitchFamily="2" charset="0"/>
                <a:ea typeface="Times New Roman" panose="02020603050405020304" pitchFamily="18" charset="0"/>
                <a:cs typeface="Arial" panose="020B0604020202020204" pitchFamily="34" charset="0"/>
              </a:rPr>
              <a:t>a base de un material de vidrio de aluminio y sílice.</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MX" sz="1600" b="1" i="1" u="sng"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ALCASITE</a:t>
            </a:r>
            <a:r>
              <a:rPr lang="es-MX" sz="1600" i="1" u="sng"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7200" algn="just">
              <a:tabLst>
                <a:tab pos="495300" algn="l"/>
              </a:tabLst>
            </a:pPr>
            <a:r>
              <a:rPr lang="es-ES_tradnl"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Aplicación de material restaurativo, a base monómeros de </a:t>
            </a:r>
            <a:r>
              <a:rPr lang="es-ES_tradnl" sz="1600" dirty="0" err="1">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dimetacrilato</a:t>
            </a:r>
            <a:r>
              <a:rPr lang="es-ES_tradnl"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libre de Bis-GMA, HEMA o TEGDMA</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MX" sz="1600" i="1" u="sng" dirty="0">
                <a:latin typeface="Montserrat" panose="00000500000000000000" pitchFamily="2" charset="0"/>
                <a:ea typeface="Times New Roman" panose="02020603050405020304" pitchFamily="18" charset="0"/>
                <a:cs typeface="Arial" panose="020B0604020202020204" pitchFamily="34" charset="0"/>
              </a:rPr>
              <a:t>MATERIAL TEMPORAL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450215" algn="just">
              <a:tabLst>
                <a:tab pos="495300" algn="l"/>
              </a:tabLst>
            </a:pPr>
            <a:r>
              <a:rPr lang="es-ES_tradnl"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Aplicación de material que se usa como medio para el cierre y protección, por un lapso, entre las visitas, o como un recurso para sellar medicamentos en el interior de la cavidad.</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3259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23883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 de Salud bucal</a:t>
            </a:r>
          </a:p>
          <a:p>
            <a:r>
              <a:rPr lang="es-ES" sz="2400" dirty="0" smtClean="0"/>
              <a:t>Instrucciones </a:t>
            </a:r>
            <a:endParaRPr lang="es-MX" sz="2400" dirty="0"/>
          </a:p>
        </p:txBody>
      </p:sp>
      <p:sp>
        <p:nvSpPr>
          <p:cNvPr id="9" name="Rectángulo 8"/>
          <p:cNvSpPr/>
          <p:nvPr/>
        </p:nvSpPr>
        <p:spPr>
          <a:xfrm>
            <a:off x="348343" y="854503"/>
            <a:ext cx="11437257" cy="4524315"/>
          </a:xfrm>
          <a:prstGeom prst="rect">
            <a:avLst/>
          </a:prstGeom>
        </p:spPr>
        <p:txBody>
          <a:bodyPr wrap="square">
            <a:spAutoFit/>
          </a:bodyPr>
          <a:lstStyle/>
          <a:p>
            <a:pPr algn="just">
              <a:spcAft>
                <a:spcPts val="0"/>
              </a:spcAft>
              <a:tabLst>
                <a:tab pos="495300" algn="l"/>
              </a:tabLst>
            </a:pPr>
            <a:r>
              <a:rPr lang="es-MX" b="1" i="1" u="sng" dirty="0">
                <a:latin typeface="Montserrat" panose="00000500000000000000" pitchFamily="2" charset="0"/>
                <a:ea typeface="Times New Roman" panose="02020603050405020304" pitchFamily="18" charset="0"/>
                <a:cs typeface="Arial" panose="020B0604020202020204" pitchFamily="34" charset="0"/>
              </a:rPr>
              <a:t>EXTRACCIONES</a:t>
            </a:r>
            <a:r>
              <a:rPr lang="es-MX" i="1" u="sng" dirty="0">
                <a:latin typeface="Montserrat" panose="00000500000000000000" pitchFamily="2" charset="0"/>
                <a:ea typeface="Times New Roman" panose="02020603050405020304" pitchFamily="18" charset="0"/>
                <a:cs typeface="Arial" panose="020B0604020202020204" pitchFamily="34" charset="0"/>
              </a:rPr>
              <a:t>:</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Si en la sesión se realiza la extracción de dientes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piezas dentales, sin formar parte de un tratamiento, o bien como parte de un tratamiento integral. Para este caso indique según se trate de piezas temporales o permanentes</a:t>
            </a:r>
            <a:r>
              <a:rPr lang="es-ES_tradnl" sz="1600" dirty="0">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spcAft>
                <a:spcPts val="0"/>
              </a:spcAft>
              <a:tabLst>
                <a:tab pos="495300" algn="l"/>
              </a:tabLst>
            </a:pPr>
            <a:r>
              <a:rPr lang="es-MX" sz="1600"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DIENTE</a:t>
            </a:r>
            <a:r>
              <a:rPr lang="es-MX" sz="1600" i="1" u="sng" dirty="0">
                <a:latin typeface="Montserrat" panose="00000500000000000000" pitchFamily="2" charset="0"/>
                <a:ea typeface="Times New Roman" panose="02020603050405020304" pitchFamily="18" charset="0"/>
                <a:cs typeface="Arial" panose="020B0604020202020204" pitchFamily="34" charset="0"/>
              </a:rPr>
              <a:t> TEMPORAL:</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spcAft>
                <a:spcPts val="0"/>
              </a:spcAf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Anote el número de dientes temporales extraídos.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piezas dentales temporales removidas.</a:t>
            </a:r>
            <a:r>
              <a:rPr lang="es-ES_tradnl"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spcAft>
                <a:spcPts val="0"/>
              </a:spcAft>
              <a:tabLst>
                <a:tab pos="495300" algn="l"/>
              </a:tabLst>
            </a:pP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spcAft>
                <a:spcPts val="0"/>
              </a:spcAft>
              <a:tabLst>
                <a:tab pos="495300" algn="l"/>
              </a:tabLst>
            </a:pPr>
            <a:r>
              <a:rPr lang="es-MX" sz="1600" i="1" u="sng" dirty="0">
                <a:solidFill>
                  <a:srgbClr val="FF0000"/>
                </a:solidFill>
                <a:latin typeface="Montserrat" panose="00000500000000000000" pitchFamily="2" charset="0"/>
                <a:ea typeface="Times New Roman" panose="02020603050405020304" pitchFamily="18" charset="0"/>
                <a:cs typeface="Arial" panose="020B0604020202020204" pitchFamily="34" charset="0"/>
              </a:rPr>
              <a:t>DIENTE</a:t>
            </a:r>
            <a:r>
              <a:rPr lang="es-MX" sz="1600" i="1" u="sng" dirty="0">
                <a:latin typeface="Montserrat" panose="00000500000000000000" pitchFamily="2" charset="0"/>
                <a:ea typeface="Times New Roman" panose="02020603050405020304" pitchFamily="18" charset="0"/>
                <a:cs typeface="Arial" panose="020B0604020202020204" pitchFamily="34" charset="0"/>
              </a:rPr>
              <a:t> PERMANENTE:</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spcAft>
                <a:spcPts val="0"/>
              </a:spcAf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Registre el número de dientes permanentes extraídos.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piezas dentales permanentes removidas.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MX" sz="1600" i="1" u="sng"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CURACIÓN CON MATERIAL TEMPORAL:</a:t>
            </a:r>
            <a:r>
              <a:rPr lang="es-MX"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Anote el número de piezas dentales tratadas con material curativo de corta duración.</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MX" sz="1600" i="1" u="sng" dirty="0">
                <a:latin typeface="Montserrat" panose="00000500000000000000" pitchFamily="2" charset="0"/>
                <a:ea typeface="Times New Roman" panose="02020603050405020304" pitchFamily="18" charset="0"/>
                <a:cs typeface="Arial" panose="020B0604020202020204" pitchFamily="34" charset="0"/>
              </a:rPr>
              <a:t>TERAPIA PULPAR:</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Anote el número de dientes a los que se realizó la remoción del paquete </a:t>
            </a:r>
            <a:r>
              <a:rPr lang="es-ES_tradnl" sz="1600" dirty="0" err="1">
                <a:latin typeface="Montserrat" panose="00000500000000000000" pitchFamily="2" charset="0"/>
                <a:ea typeface="Times New Roman" panose="02020603050405020304" pitchFamily="18" charset="0"/>
                <a:cs typeface="Arial" panose="020B0604020202020204" pitchFamily="34" charset="0"/>
              </a:rPr>
              <a:t>vasculo</a:t>
            </a:r>
            <a:r>
              <a:rPr lang="es-ES_tradnl" sz="1600" dirty="0">
                <a:latin typeface="Montserrat" panose="00000500000000000000" pitchFamily="2" charset="0"/>
                <a:ea typeface="Times New Roman" panose="02020603050405020304" pitchFamily="18" charset="0"/>
                <a:cs typeface="Arial" panose="020B0604020202020204" pitchFamily="34" charset="0"/>
              </a:rPr>
              <a:t>-nervioso ubicado en la cámara pulpar (</a:t>
            </a:r>
            <a:r>
              <a:rPr lang="es-ES_tradnl" sz="1600" dirty="0" err="1">
                <a:latin typeface="Montserrat" panose="00000500000000000000" pitchFamily="2" charset="0"/>
                <a:ea typeface="Times New Roman" panose="02020603050405020304" pitchFamily="18" charset="0"/>
                <a:cs typeface="Arial" panose="020B0604020202020204" pitchFamily="34" charset="0"/>
              </a:rPr>
              <a:t>pulpotomía</a:t>
            </a:r>
            <a:r>
              <a:rPr lang="es-ES_tradnl" sz="1600" dirty="0">
                <a:latin typeface="Montserrat" panose="00000500000000000000" pitchFamily="2" charset="0"/>
                <a:ea typeface="Times New Roman" panose="02020603050405020304" pitchFamily="18" charset="0"/>
                <a:cs typeface="Arial" panose="020B0604020202020204" pitchFamily="34" charset="0"/>
              </a:rPr>
              <a:t>).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Es la remoción de la cámara pulpar hasta la entrada de la raíz (</a:t>
            </a:r>
            <a:r>
              <a:rPr lang="es-ES_tradnl" sz="1600" strike="sngStrike" dirty="0" err="1">
                <a:solidFill>
                  <a:srgbClr val="FF0000"/>
                </a:solidFill>
                <a:latin typeface="Montserrat" panose="00000500000000000000" pitchFamily="2" charset="0"/>
                <a:ea typeface="Times New Roman" panose="02020603050405020304" pitchFamily="18" charset="0"/>
                <a:cs typeface="Arial" panose="020B0604020202020204" pitchFamily="34" charset="0"/>
              </a:rPr>
              <a:t>Pulpotomía</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 Anote el número de piezas dentales tratadas.</a:t>
            </a:r>
            <a:r>
              <a:rPr lang="es-ES_tradnl" sz="1600" b="1" dirty="0">
                <a:solidFill>
                  <a:srgbClr val="FF0000"/>
                </a:solidFill>
                <a:latin typeface="Montserrat" panose="00000500000000000000" pitchFamily="2" charset="0"/>
                <a:ea typeface="Times New Roman" panose="02020603050405020304" pitchFamily="18" charset="0"/>
                <a:cs typeface="Arial" panose="020B0604020202020204" pitchFamily="34" charset="0"/>
              </a:rPr>
              <a:t> </a:t>
            </a:r>
            <a:r>
              <a:rPr lang="es-ES_tradnl"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effectLst/>
              <a:latin typeface="Montserrat" panose="00000500000000000000" pitchFamily="2" charset="0"/>
              <a:ea typeface="Times New Roman" panose="02020603050405020304" pitchFamily="18" charset="0"/>
              <a:cs typeface="Times New Roman" panose="02020603050405020304" pitchFamily="18" charset="0"/>
            </a:endParaRPr>
          </a:p>
        </p:txBody>
      </p:sp>
      <p:pic>
        <p:nvPicPr>
          <p:cNvPr id="2" name="Imagen 1"/>
          <p:cNvPicPr>
            <a:picLocks noChangeAspect="1"/>
          </p:cNvPicPr>
          <p:nvPr/>
        </p:nvPicPr>
        <p:blipFill>
          <a:blip r:embed="rId2"/>
          <a:stretch>
            <a:fillRect/>
          </a:stretch>
        </p:blipFill>
        <p:spPr>
          <a:xfrm>
            <a:off x="1380671" y="5378818"/>
            <a:ext cx="9345386" cy="1479182"/>
          </a:xfrm>
          <a:prstGeom prst="rect">
            <a:avLst/>
          </a:prstGeom>
        </p:spPr>
      </p:pic>
    </p:spTree>
    <p:extLst>
      <p:ext uri="{BB962C8B-B14F-4D97-AF65-F5344CB8AC3E}">
        <p14:creationId xmlns:p14="http://schemas.microsoft.com/office/powerpoint/2010/main" val="3207720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Información nominal en SIS</a:t>
            </a:r>
            <a:endParaRPr lang="es-MX" dirty="0"/>
          </a:p>
        </p:txBody>
      </p:sp>
      <p:sp>
        <p:nvSpPr>
          <p:cNvPr id="23" name="Marcador de contenido 2"/>
          <p:cNvSpPr>
            <a:spLocks noGrp="1"/>
          </p:cNvSpPr>
          <p:nvPr>
            <p:ph idx="1"/>
          </p:nvPr>
        </p:nvSpPr>
        <p:spPr>
          <a:xfrm>
            <a:off x="3047567" y="2239860"/>
            <a:ext cx="6922343" cy="3290786"/>
          </a:xfrm>
        </p:spPr>
        <p:txBody>
          <a:bodyPr>
            <a:noAutofit/>
          </a:bodyPr>
          <a:lstStyle/>
          <a:p>
            <a:pPr>
              <a:spcBef>
                <a:spcPts val="2400"/>
              </a:spcBef>
              <a:spcAft>
                <a:spcPts val="3000"/>
              </a:spcAft>
              <a:buFont typeface="Wingdings" panose="05000000000000000000" pitchFamily="2" charset="2"/>
              <a:buChar char="Ø"/>
            </a:pPr>
            <a:r>
              <a:rPr lang="es-MX" sz="3200" dirty="0" smtClean="0">
                <a:solidFill>
                  <a:schemeClr val="accent6">
                    <a:lumMod val="50000"/>
                  </a:schemeClr>
                </a:solidFill>
                <a:latin typeface="Montserrat Black" panose="00000A00000000000000" pitchFamily="2" charset="0"/>
              </a:rPr>
              <a:t>Consulta externa</a:t>
            </a:r>
          </a:p>
          <a:p>
            <a:pPr>
              <a:spcBef>
                <a:spcPts val="2400"/>
              </a:spcBef>
              <a:spcAft>
                <a:spcPts val="3000"/>
              </a:spcAft>
              <a:buFont typeface="Wingdings" panose="05000000000000000000" pitchFamily="2" charset="2"/>
              <a:buChar char="Ø"/>
            </a:pPr>
            <a:r>
              <a:rPr lang="es-MX" sz="3200" dirty="0" smtClean="0">
                <a:solidFill>
                  <a:schemeClr val="accent6">
                    <a:lumMod val="50000"/>
                  </a:schemeClr>
                </a:solidFill>
                <a:latin typeface="Montserrat Black" panose="00000A00000000000000" pitchFamily="2" charset="0"/>
              </a:rPr>
              <a:t>Detecciones</a:t>
            </a:r>
          </a:p>
          <a:p>
            <a:pPr>
              <a:spcBef>
                <a:spcPts val="2400"/>
              </a:spcBef>
              <a:spcAft>
                <a:spcPts val="3000"/>
              </a:spcAft>
              <a:buFont typeface="Wingdings" panose="05000000000000000000" pitchFamily="2" charset="2"/>
              <a:buChar char="Ø"/>
            </a:pPr>
            <a:r>
              <a:rPr lang="es-MX" sz="3200" dirty="0" smtClean="0">
                <a:solidFill>
                  <a:schemeClr val="accent6">
                    <a:lumMod val="50000"/>
                  </a:schemeClr>
                </a:solidFill>
                <a:latin typeface="Montserrat Black" panose="00000A00000000000000" pitchFamily="2" charset="0"/>
              </a:rPr>
              <a:t>Atenciones a distancia</a:t>
            </a:r>
            <a:endParaRPr lang="es-MX" sz="3200" dirty="0">
              <a:solidFill>
                <a:schemeClr val="accent6">
                  <a:lumMod val="50000"/>
                </a:schemeClr>
              </a:solidFill>
              <a:latin typeface="Montserrat Black" panose="00000A00000000000000" pitchFamily="2" charset="0"/>
            </a:endParaRPr>
          </a:p>
        </p:txBody>
      </p:sp>
    </p:spTree>
    <p:extLst>
      <p:ext uri="{BB962C8B-B14F-4D97-AF65-F5344CB8AC3E}">
        <p14:creationId xmlns:p14="http://schemas.microsoft.com/office/powerpoint/2010/main" val="1656991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ítulo 1">
            <a:extLst>
              <a:ext uri="{FF2B5EF4-FFF2-40B4-BE49-F238E27FC236}">
                <a16:creationId xmlns:a16="http://schemas.microsoft.com/office/drawing/2014/main" id="{29FCE891-2873-1849-A37C-A2CF6D30A712}"/>
              </a:ext>
            </a:extLst>
          </p:cNvPr>
          <p:cNvSpPr txBox="1">
            <a:spLocks/>
          </p:cNvSpPr>
          <p:nvPr/>
        </p:nvSpPr>
        <p:spPr>
          <a:xfrm>
            <a:off x="234039" y="124014"/>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 de Salud bucal</a:t>
            </a:r>
          </a:p>
          <a:p>
            <a:r>
              <a:rPr lang="es-ES" sz="2400" dirty="0" smtClean="0"/>
              <a:t>Instrucciones </a:t>
            </a:r>
            <a:endParaRPr lang="es-MX" sz="2400" dirty="0"/>
          </a:p>
        </p:txBody>
      </p:sp>
      <p:sp>
        <p:nvSpPr>
          <p:cNvPr id="9" name="Rectángulo 8"/>
          <p:cNvSpPr/>
          <p:nvPr/>
        </p:nvSpPr>
        <p:spPr>
          <a:xfrm>
            <a:off x="348343" y="1725351"/>
            <a:ext cx="11437257" cy="3908762"/>
          </a:xfrm>
          <a:prstGeom prst="rect">
            <a:avLst/>
          </a:prstGeom>
        </p:spPr>
        <p:txBody>
          <a:bodyPr wrap="square">
            <a:spAutoFit/>
          </a:bodyPr>
          <a:lstStyle/>
          <a:p>
            <a:pPr algn="just">
              <a:spcAft>
                <a:spcPts val="0"/>
              </a:spcAft>
              <a:tabLst>
                <a:tab pos="495300" algn="l"/>
              </a:tabLst>
            </a:pPr>
            <a:r>
              <a:rPr lang="es-MX" sz="1600" i="1" u="sng" dirty="0" smtClean="0">
                <a:latin typeface="Montserrat" panose="00000500000000000000" pitchFamily="2" charset="0"/>
                <a:ea typeface="Times New Roman" panose="02020603050405020304" pitchFamily="18" charset="0"/>
                <a:cs typeface="Arial" panose="020B0604020202020204" pitchFamily="34" charset="0"/>
              </a:rPr>
              <a:t>OTRAS </a:t>
            </a:r>
            <a:r>
              <a:rPr lang="es-MX" sz="1600" i="1" u="sng" dirty="0">
                <a:latin typeface="Montserrat" panose="00000500000000000000" pitchFamily="2" charset="0"/>
                <a:ea typeface="Times New Roman" panose="02020603050405020304" pitchFamily="18" charset="0"/>
                <a:cs typeface="Arial" panose="020B0604020202020204" pitchFamily="34" charset="0"/>
              </a:rPr>
              <a:t>ATENCIONES:</a:t>
            </a:r>
            <a:r>
              <a:rPr lang="es-MX" sz="1600" dirty="0">
                <a:latin typeface="Montserrat" panose="00000500000000000000" pitchFamily="2" charset="0"/>
                <a:ea typeface="Times New Roman" panose="02020603050405020304" pitchFamily="18" charset="0"/>
                <a:cs typeface="Arial" panose="020B0604020202020204" pitchFamily="34" charset="0"/>
              </a:rPr>
              <a:t> </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spcAft>
                <a:spcPts val="0"/>
              </a:spcAft>
              <a:tabLst>
                <a:tab pos="495300" algn="l"/>
              </a:tabLst>
            </a:pPr>
            <a:r>
              <a:rPr lang="es-ES_tradnl" sz="1600" dirty="0">
                <a:highlight>
                  <a:srgbClr val="FFFF00"/>
                </a:highlight>
                <a:latin typeface="Montserrat" panose="00000500000000000000" pitchFamily="2" charset="0"/>
                <a:ea typeface="Times New Roman" panose="02020603050405020304" pitchFamily="18" charset="0"/>
                <a:cs typeface="Arial" panose="020B0604020202020204" pitchFamily="34" charset="0"/>
              </a:rPr>
              <a:t>Anote el número de actividades realizadas en el paciente y que no puede ubicarse en ningún otro rubro. En este concepto no debe incluirse lo que forme parte integral de un tratamiento como por ejemplo el pulido de obturaciones, la consulta por sí misma, las revisiones subsecuentes de un tratamiento o un tratamiento ya contemplado</a:t>
            </a:r>
            <a:r>
              <a:rPr lang="es-ES_tradnl" sz="1600" dirty="0">
                <a:latin typeface="Montserrat" panose="00000500000000000000" pitchFamily="2" charset="0"/>
                <a:ea typeface="Times New Roman" panose="02020603050405020304" pitchFamily="18" charset="0"/>
                <a:cs typeface="Arial" panose="020B0604020202020204" pitchFamily="34" charset="0"/>
              </a:rPr>
              <a:t>. </a:t>
            </a:r>
            <a:r>
              <a:rPr lang="es-ES_tradnl" sz="1600"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Referido a la actividad que fue realizada en el paciente y que no puede ubicarse en ningún otro rubro, anote el número de actividades. En este concepto no debe incluirse lo que forme parte integral de un tratamiento como por ejemplo el pulido de obturaciones, la consulta por sí misma, las revisiones subsecuentes de un tratamiento o un tratamiento ya contemplado aun cuando éste requiera más tiempo del generalmente destinado.</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495300" algn="l"/>
              </a:tabLst>
            </a:pPr>
            <a:r>
              <a:rPr lang="es-ES_tradnl" sz="1600" dirty="0">
                <a:latin typeface="Montserrat" panose="00000500000000000000" pitchFamily="2" charset="0"/>
                <a:ea typeface="Times New Roman" panose="02020603050405020304" pitchFamily="18" charset="0"/>
                <a:cs typeface="Arial" panose="020B0604020202020204" pitchFamily="34" charset="0"/>
              </a:rPr>
              <a:t> </a:t>
            </a:r>
            <a:endParaRPr lang="es-ES_tradnl" dirty="0" smtClean="0">
              <a:latin typeface="Montserrat" panose="00000500000000000000" pitchFamily="2" charset="0"/>
              <a:ea typeface="Times New Roman" panose="02020603050405020304" pitchFamily="18" charset="0"/>
              <a:cs typeface="Arial" panose="020B0604020202020204" pitchFamily="34" charset="0"/>
            </a:endParaRPr>
          </a:p>
          <a:p>
            <a:pPr algn="just">
              <a:tabLst>
                <a:tab pos="3493135" algn="l"/>
              </a:tabLst>
            </a:pPr>
            <a:r>
              <a:rPr lang="es-ES" dirty="0">
                <a:latin typeface="Montserrat" panose="00000500000000000000" pitchFamily="2" charset="0"/>
                <a:cs typeface="Times New Roman" panose="02020603050405020304" pitchFamily="18" charset="0"/>
              </a:rPr>
              <a:t>ORIENTACIÓN </a:t>
            </a:r>
            <a:r>
              <a:rPr lang="es-ES" strike="sngStrike" dirty="0">
                <a:solidFill>
                  <a:srgbClr val="FF0000"/>
                </a:solidFill>
                <a:latin typeface="Montserrat" panose="00000500000000000000" pitchFamily="2" charset="0"/>
                <a:cs typeface="Times New Roman" panose="02020603050405020304" pitchFamily="18" charset="0"/>
              </a:rPr>
              <a:t>BUCODENTAL</a:t>
            </a:r>
            <a:r>
              <a:rPr lang="es-ES" dirty="0">
                <a:solidFill>
                  <a:srgbClr val="FF0000"/>
                </a:solidFill>
                <a:latin typeface="Montserrat" panose="00000500000000000000" pitchFamily="2" charset="0"/>
                <a:cs typeface="Times New Roman" panose="02020603050405020304" pitchFamily="18" charset="0"/>
              </a:rPr>
              <a:t> DE SALUD BUCAL</a:t>
            </a:r>
            <a:r>
              <a:rPr lang="es-ES" dirty="0">
                <a:latin typeface="Montserrat" panose="00000500000000000000" pitchFamily="2" charset="0"/>
                <a:cs typeface="Times New Roman" panose="02020603050405020304" pitchFamily="18" charset="0"/>
              </a:rPr>
              <a:t>:</a:t>
            </a:r>
            <a:endParaRPr lang="es-MX" b="1" dirty="0">
              <a:latin typeface="Montserrat" panose="00000500000000000000" pitchFamily="2" charset="0"/>
              <a:cs typeface="Times New Roman" panose="02020603050405020304" pitchFamily="18" charset="0"/>
            </a:endParaRPr>
          </a:p>
          <a:p>
            <a:pPr algn="just">
              <a:tabLst>
                <a:tab pos="495300" algn="l"/>
              </a:tabLst>
            </a:pPr>
            <a:r>
              <a:rPr lang="es-ES_tradnl" dirty="0">
                <a:latin typeface="Montserrat" panose="00000500000000000000" pitchFamily="2" charset="0"/>
                <a:ea typeface="Times New Roman" panose="02020603050405020304" pitchFamily="18" charset="0"/>
                <a:cs typeface="Arial" panose="020B0604020202020204" pitchFamily="34" charset="0"/>
              </a:rPr>
              <a:t>Marque con “X” en el espacio, </a:t>
            </a:r>
            <a:r>
              <a:rPr lang="es-ES_tradnl" b="1" dirty="0">
                <a:latin typeface="Montserrat" panose="00000500000000000000" pitchFamily="2" charset="0"/>
                <a:ea typeface="Times New Roman" panose="02020603050405020304" pitchFamily="18" charset="0"/>
                <a:cs typeface="Arial" panose="020B0604020202020204" pitchFamily="34" charset="0"/>
              </a:rPr>
              <a:t>si durante la consulta </a:t>
            </a:r>
            <a:r>
              <a:rPr lang="es-ES_tradnl" dirty="0">
                <a:latin typeface="Montserrat" panose="00000500000000000000" pitchFamily="2" charset="0"/>
                <a:ea typeface="Times New Roman" panose="02020603050405020304" pitchFamily="18" charset="0"/>
                <a:cs typeface="Arial" panose="020B0604020202020204" pitchFamily="34" charset="0"/>
              </a:rPr>
              <a:t>se impartió a la persona una plática </a:t>
            </a:r>
            <a:r>
              <a:rPr lang="es-ES_tradnl" dirty="0">
                <a:highlight>
                  <a:srgbClr val="FFFF00"/>
                </a:highlight>
                <a:latin typeface="Montserrat" panose="00000500000000000000" pitchFamily="2" charset="0"/>
                <a:ea typeface="Times New Roman" panose="02020603050405020304" pitchFamily="18" charset="0"/>
                <a:cs typeface="Arial" panose="020B0604020202020204" pitchFamily="34" charset="0"/>
              </a:rPr>
              <a:t>para orientarla sobre cómo prevenir, conservar y recuperar la salud bucal.</a:t>
            </a:r>
            <a:r>
              <a:rPr lang="es-ES_tradnl" dirty="0">
                <a:latin typeface="Montserrat" panose="00000500000000000000" pitchFamily="2" charset="0"/>
                <a:ea typeface="Times New Roman" panose="02020603050405020304" pitchFamily="18" charset="0"/>
                <a:cs typeface="Arial" panose="020B0604020202020204" pitchFamily="34" charset="0"/>
              </a:rPr>
              <a:t> </a:t>
            </a:r>
            <a:r>
              <a:rPr lang="es-ES_tradnl" strike="sngStrike" dirty="0">
                <a:solidFill>
                  <a:srgbClr val="FF0000"/>
                </a:solidFill>
                <a:latin typeface="Montserrat" panose="00000500000000000000" pitchFamily="2" charset="0"/>
                <a:ea typeface="Times New Roman" panose="02020603050405020304" pitchFamily="18" charset="0"/>
                <a:cs typeface="Arial" panose="020B0604020202020204" pitchFamily="34" charset="0"/>
              </a:rPr>
              <a:t>con el propósito de informarle y asesorarle sobre medidas para conservar la salud bucal.</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495300" algn="l"/>
              </a:tabLst>
            </a:pPr>
            <a:endParaRPr lang="es-MX" sz="1600"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91575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upo 18"/>
          <p:cNvGrpSpPr/>
          <p:nvPr/>
        </p:nvGrpSpPr>
        <p:grpSpPr>
          <a:xfrm>
            <a:off x="371653" y="173274"/>
            <a:ext cx="11490444" cy="6575411"/>
            <a:chOff x="371653" y="173274"/>
            <a:chExt cx="11490444" cy="6575411"/>
          </a:xfrm>
        </p:grpSpPr>
        <p:pic>
          <p:nvPicPr>
            <p:cNvPr id="10" name="Imagen 9"/>
            <p:cNvPicPr>
              <a:picLocks noChangeAspect="1"/>
            </p:cNvPicPr>
            <p:nvPr/>
          </p:nvPicPr>
          <p:blipFill>
            <a:blip r:embed="rId2"/>
            <a:stretch>
              <a:fillRect/>
            </a:stretch>
          </p:blipFill>
          <p:spPr>
            <a:xfrm>
              <a:off x="371653" y="173274"/>
              <a:ext cx="11490444" cy="5748559"/>
            </a:xfrm>
            <a:prstGeom prst="rect">
              <a:avLst/>
            </a:prstGeom>
          </p:spPr>
        </p:pic>
        <p:sp>
          <p:nvSpPr>
            <p:cNvPr id="12" name="Rectángulo 11"/>
            <p:cNvSpPr/>
            <p:nvPr/>
          </p:nvSpPr>
          <p:spPr>
            <a:xfrm>
              <a:off x="689892" y="1875157"/>
              <a:ext cx="2592000" cy="295926"/>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Rectángulo 12"/>
            <p:cNvSpPr/>
            <p:nvPr/>
          </p:nvSpPr>
          <p:spPr>
            <a:xfrm>
              <a:off x="3524875" y="2120499"/>
              <a:ext cx="4545068" cy="295926"/>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Rectángulo 13"/>
            <p:cNvSpPr/>
            <p:nvPr/>
          </p:nvSpPr>
          <p:spPr>
            <a:xfrm>
              <a:off x="8810636" y="4901388"/>
              <a:ext cx="2713708" cy="627244"/>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5" name="Rectángulo 14"/>
            <p:cNvSpPr/>
            <p:nvPr/>
          </p:nvSpPr>
          <p:spPr>
            <a:xfrm>
              <a:off x="747948" y="5378257"/>
              <a:ext cx="2592000" cy="530197"/>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7" name="Imagen 16"/>
            <p:cNvPicPr>
              <a:picLocks noChangeAspect="1"/>
            </p:cNvPicPr>
            <p:nvPr/>
          </p:nvPicPr>
          <p:blipFill>
            <a:blip r:embed="rId3"/>
            <a:stretch>
              <a:fillRect/>
            </a:stretch>
          </p:blipFill>
          <p:spPr>
            <a:xfrm>
              <a:off x="568109" y="5921834"/>
              <a:ext cx="11120400" cy="826851"/>
            </a:xfrm>
            <a:prstGeom prst="rect">
              <a:avLst/>
            </a:prstGeom>
          </p:spPr>
        </p:pic>
        <p:sp>
          <p:nvSpPr>
            <p:cNvPr id="18" name="Rectángulo 17"/>
            <p:cNvSpPr/>
            <p:nvPr/>
          </p:nvSpPr>
          <p:spPr>
            <a:xfrm>
              <a:off x="747948" y="6292627"/>
              <a:ext cx="4545068" cy="427717"/>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Tree>
    <p:extLst>
      <p:ext uri="{BB962C8B-B14F-4D97-AF65-F5344CB8AC3E}">
        <p14:creationId xmlns:p14="http://schemas.microsoft.com/office/powerpoint/2010/main" val="9742572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480708" y="0"/>
            <a:ext cx="10580585" cy="6858000"/>
          </a:xfrm>
          <a:prstGeom prst="rect">
            <a:avLst/>
          </a:prstGeom>
          <a:solidFill>
            <a:schemeClr val="bg1"/>
          </a:solidFill>
        </p:spPr>
      </p:pic>
    </p:spTree>
    <p:extLst>
      <p:ext uri="{BB962C8B-B14F-4D97-AF65-F5344CB8AC3E}">
        <p14:creationId xmlns:p14="http://schemas.microsoft.com/office/powerpoint/2010/main" val="2851462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29FCE891-2873-1849-A37C-A2CF6D30A712}"/>
              </a:ext>
            </a:extLst>
          </p:cNvPr>
          <p:cNvSpPr txBox="1">
            <a:spLocks/>
          </p:cNvSpPr>
          <p:nvPr/>
        </p:nvSpPr>
        <p:spPr>
          <a:xfrm>
            <a:off x="254031" y="-215424"/>
            <a:ext cx="11404928" cy="92565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 de Salud Mental SINBA-SIS-03-P</a:t>
            </a:r>
            <a:endParaRPr lang="es-MX" sz="2400" dirty="0"/>
          </a:p>
        </p:txBody>
      </p:sp>
      <p:pic>
        <p:nvPicPr>
          <p:cNvPr id="2" name="Imagen 1"/>
          <p:cNvPicPr>
            <a:picLocks noChangeAspect="1"/>
          </p:cNvPicPr>
          <p:nvPr/>
        </p:nvPicPr>
        <p:blipFill rotWithShape="1">
          <a:blip r:embed="rId2"/>
          <a:srcRect t="531"/>
          <a:stretch/>
        </p:blipFill>
        <p:spPr>
          <a:xfrm>
            <a:off x="326600" y="377371"/>
            <a:ext cx="10631686" cy="6497391"/>
          </a:xfrm>
          <a:prstGeom prst="rect">
            <a:avLst/>
          </a:prstGeom>
        </p:spPr>
      </p:pic>
    </p:spTree>
    <p:extLst>
      <p:ext uri="{BB962C8B-B14F-4D97-AF65-F5344CB8AC3E}">
        <p14:creationId xmlns:p14="http://schemas.microsoft.com/office/powerpoint/2010/main" val="24750718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29FCE891-2873-1849-A37C-A2CF6D30A712}"/>
              </a:ext>
            </a:extLst>
          </p:cNvPr>
          <p:cNvSpPr txBox="1">
            <a:spLocks/>
          </p:cNvSpPr>
          <p:nvPr/>
        </p:nvSpPr>
        <p:spPr>
          <a:xfrm>
            <a:off x="234039" y="-23883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 Externa de Salud mental</a:t>
            </a:r>
          </a:p>
          <a:p>
            <a:r>
              <a:rPr lang="es-ES" sz="2400" dirty="0" smtClean="0"/>
              <a:t>Instrucciones </a:t>
            </a:r>
            <a:endParaRPr lang="es-MX" sz="2400" dirty="0"/>
          </a:p>
        </p:txBody>
      </p:sp>
      <p:sp>
        <p:nvSpPr>
          <p:cNvPr id="7" name="Rectángulo 6"/>
          <p:cNvSpPr/>
          <p:nvPr/>
        </p:nvSpPr>
        <p:spPr>
          <a:xfrm>
            <a:off x="234039" y="898042"/>
            <a:ext cx="11437257" cy="3908762"/>
          </a:xfrm>
          <a:prstGeom prst="rect">
            <a:avLst/>
          </a:prstGeom>
        </p:spPr>
        <p:txBody>
          <a:bodyPr wrap="square">
            <a:spAutoFit/>
          </a:bodyPr>
          <a:lstStyle/>
          <a:p>
            <a:pPr algn="just">
              <a:tabLst>
                <a:tab pos="3493135" algn="l"/>
              </a:tabLst>
            </a:pPr>
            <a:r>
              <a:rPr lang="es-ES" b="1" dirty="0">
                <a:solidFill>
                  <a:srgbClr val="000000"/>
                </a:solidFill>
                <a:latin typeface="Montserrat" panose="00000500000000000000" pitchFamily="2" charset="0"/>
                <a:cs typeface="Times New Roman" panose="02020603050405020304" pitchFamily="18" charset="0"/>
              </a:rPr>
              <a:t>PROGRAMA SEGÚN MOTIVO:</a:t>
            </a:r>
            <a:endParaRPr lang="es-MX" b="1" dirty="0">
              <a:latin typeface="Montserrat" panose="00000500000000000000" pitchFamily="2" charset="0"/>
              <a:cs typeface="Times New Roman" panose="02020603050405020304" pitchFamily="18" charset="0"/>
            </a:endParaRPr>
          </a:p>
          <a:p>
            <a:pPr algn="just"/>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Con base al Tipo de Prestador de servicio se identificará el Programa que motivó la Consulta, por lo que no se registra en el formato como tal</a:t>
            </a:r>
            <a:r>
              <a:rPr lang="es-MX"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Cuando el prestador de servicio sea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17</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.RESIDENTE DE PSIQUIATRÍA ó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18</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.PSIQUIATRA, </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la consulta será caracterizada en “</a:t>
            </a:r>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Otras enfermedades</a:t>
            </a:r>
            <a:r>
              <a:rPr lang="es-MX"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Si la consulta fue proporcionada por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15</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.PASANTE DE PSICOLOGÍA,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16</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.PSICÓLOGO,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19</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.MÉDICO GENERAL HABILITADO PARA SALUD MENTAL, </a:t>
            </a:r>
            <a:r>
              <a:rPr lang="es-ES_tradnl" b="1" dirty="0">
                <a:solidFill>
                  <a:srgbClr val="FF0000"/>
                </a:solidFill>
                <a:latin typeface="Montserrat" panose="00000500000000000000" pitchFamily="2" charset="0"/>
                <a:ea typeface="Times New Roman" panose="02020603050405020304" pitchFamily="18" charset="0"/>
                <a:cs typeface="Arial" panose="020B0604020202020204" pitchFamily="34" charset="0"/>
              </a:rPr>
              <a:t>60</a:t>
            </a:r>
            <a:r>
              <a:rPr lang="es-ES_tradnl" dirty="0">
                <a:solidFill>
                  <a:srgbClr val="FF0000"/>
                </a:solidFill>
                <a:latin typeface="Montserrat" panose="00000500000000000000" pitchFamily="2" charset="0"/>
                <a:ea typeface="Times New Roman" panose="02020603050405020304" pitchFamily="18" charset="0"/>
                <a:cs typeface="Arial" panose="020B0604020202020204" pitchFamily="34" charset="0"/>
              </a:rPr>
              <a:t>.GERONTOLOGÍA</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 ó</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 88.</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OTROS, se </a:t>
            </a:r>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catalogará en el Programa de “</a:t>
            </a:r>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Salud Mental</a:t>
            </a:r>
            <a:r>
              <a:rPr lang="es-MX"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a:t>
            </a:r>
            <a:endParaRPr lang="es-MX" dirty="0" smtClean="0">
              <a:latin typeface="Montserrat" panose="00000500000000000000" pitchFamily="2" charset="0"/>
              <a:ea typeface="Times New Roman" panose="02020603050405020304" pitchFamily="18" charset="0"/>
              <a:cs typeface="Times New Roman" panose="02020603050405020304" pitchFamily="18" charset="0"/>
            </a:endParaRPr>
          </a:p>
          <a:p>
            <a:pPr algn="just"/>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2857500" algn="l"/>
                <a:tab pos="8229600" algn="l"/>
              </a:tabLst>
            </a:pPr>
            <a:r>
              <a:rPr lang="es-MX" b="1" i="1" u="sng" dirty="0">
                <a:highlight>
                  <a:srgbClr val="FFFF00"/>
                </a:highlight>
                <a:latin typeface="Montserrat" panose="00000500000000000000" pitchFamily="2" charset="0"/>
                <a:ea typeface="Times New Roman" panose="02020603050405020304" pitchFamily="18" charset="0"/>
                <a:cs typeface="Arial" panose="020B0604020202020204" pitchFamily="34" charset="0"/>
              </a:rPr>
              <a:t>PACIENTE </a:t>
            </a:r>
            <a:r>
              <a:rPr lang="es-MX" b="1" i="1" u="sng" strike="sngStrike"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REHABILITADO </a:t>
            </a:r>
            <a:r>
              <a:rPr lang="es-MX" b="1" i="1" u="sng" dirty="0" smtClean="0">
                <a:highlight>
                  <a:srgbClr val="FFFF00"/>
                </a:highlight>
                <a:latin typeface="Montserrat" panose="00000500000000000000" pitchFamily="2" charset="0"/>
                <a:ea typeface="Times New Roman" panose="02020603050405020304" pitchFamily="18" charset="0"/>
                <a:cs typeface="Arial" panose="020B0604020202020204" pitchFamily="34" charset="0"/>
              </a:rPr>
              <a:t>EN </a:t>
            </a:r>
            <a:r>
              <a:rPr lang="es-MX" b="1" i="1" u="sng" dirty="0">
                <a:highlight>
                  <a:srgbClr val="FFFF00"/>
                </a:highlight>
                <a:latin typeface="Montserrat" panose="00000500000000000000" pitchFamily="2" charset="0"/>
                <a:ea typeface="Times New Roman" panose="02020603050405020304" pitchFamily="18" charset="0"/>
                <a:cs typeface="Arial" panose="020B0604020202020204" pitchFamily="34" charset="0"/>
              </a:rPr>
              <a:t>REMISIÓN O RECUPERACIÓN</a:t>
            </a:r>
            <a:endParaRPr lang="es-MX" b="1" dirty="0">
              <a:latin typeface="Montserrat" panose="00000500000000000000" pitchFamily="2" charset="0"/>
              <a:ea typeface="Times New Roman" panose="02020603050405020304" pitchFamily="18" charset="0"/>
              <a:cs typeface="Times New Roman" panose="02020603050405020304" pitchFamily="18" charset="0"/>
            </a:endParaRPr>
          </a:p>
          <a:p>
            <a:pPr algn="just">
              <a:tabLst>
                <a:tab pos="2857500" algn="l"/>
                <a:tab pos="8229600" algn="l"/>
              </a:tabLst>
            </a:pPr>
            <a:r>
              <a:rPr lang="es-MX"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Marque con una “X” la columna correspondiente, si durante la consulta externa se da de alta al paciente por remisión o recuperación</a:t>
            </a:r>
            <a:r>
              <a:rPr lang="es-MX" dirty="0" smtClean="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MX" sz="1600" i="1" u="sng"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Remisión</a:t>
            </a:r>
            <a:r>
              <a:rPr lang="es-MX" sz="1600" i="1" u="sng" dirty="0" smtClean="0">
                <a:solidFill>
                  <a:srgbClr val="FF0000"/>
                </a:solidFill>
                <a:latin typeface="Montserrat" panose="00000500000000000000" pitchFamily="2" charset="0"/>
                <a:ea typeface="Times New Roman" panose="02020603050405020304" pitchFamily="18" charset="0"/>
                <a:cs typeface="Arial" panose="020B0604020202020204" pitchFamily="34" charset="0"/>
              </a:rPr>
              <a:t>:</a:t>
            </a:r>
            <a:endParaRPr lang="es-MX" sz="1600" dirty="0">
              <a:latin typeface="Montserrat" panose="00000500000000000000" pitchFamily="2" charset="0"/>
              <a:ea typeface="Times New Roman" panose="02020603050405020304" pitchFamily="18" charset="0"/>
              <a:cs typeface="Times New Roman" panose="02020603050405020304" pitchFamily="18" charset="0"/>
            </a:endParaRPr>
          </a:p>
          <a:p>
            <a:pPr marL="180340" algn="just">
              <a:tabLst>
                <a:tab pos="495300" algn="l"/>
              </a:tabLst>
            </a:pPr>
            <a:r>
              <a:rPr lang="es-MX" sz="1600" dirty="0" smtClean="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Es la pérdida </a:t>
            </a:r>
            <a:r>
              <a:rPr lang="es-MX" sz="1600" dirty="0">
                <a:solidFill>
                  <a:srgbClr val="FF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o disminución de la intensidad de síntomas y/o recuperación de una enfermedad</a:t>
            </a:r>
            <a:endParaRPr lang="es-MX" sz="1600" dirty="0">
              <a:latin typeface="Montserrat" panose="00000500000000000000" pitchFamily="2" charset="0"/>
            </a:endParaRPr>
          </a:p>
        </p:txBody>
      </p:sp>
      <p:pic>
        <p:nvPicPr>
          <p:cNvPr id="3" name="Imagen 2"/>
          <p:cNvPicPr>
            <a:picLocks noChangeAspect="1"/>
          </p:cNvPicPr>
          <p:nvPr/>
        </p:nvPicPr>
        <p:blipFill>
          <a:blip r:embed="rId2"/>
          <a:stretch>
            <a:fillRect/>
          </a:stretch>
        </p:blipFill>
        <p:spPr>
          <a:xfrm>
            <a:off x="2972027" y="4857750"/>
            <a:ext cx="6276975" cy="2000250"/>
          </a:xfrm>
          <a:prstGeom prst="rect">
            <a:avLst/>
          </a:prstGeom>
          <a:ln>
            <a:solidFill>
              <a:srgbClr val="6E152E"/>
            </a:solidFill>
          </a:ln>
        </p:spPr>
      </p:pic>
    </p:spTree>
    <p:extLst>
      <p:ext uri="{BB962C8B-B14F-4D97-AF65-F5344CB8AC3E}">
        <p14:creationId xmlns:p14="http://schemas.microsoft.com/office/powerpoint/2010/main" val="21426008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a:extLst>
              <a:ext uri="{FF2B5EF4-FFF2-40B4-BE49-F238E27FC236}">
                <a16:creationId xmlns:a16="http://schemas.microsoft.com/office/drawing/2014/main" id="{29FCE891-2873-1849-A37C-A2CF6D30A712}"/>
              </a:ext>
            </a:extLst>
          </p:cNvPr>
          <p:cNvSpPr txBox="1">
            <a:spLocks/>
          </p:cNvSpPr>
          <p:nvPr/>
        </p:nvSpPr>
        <p:spPr>
          <a:xfrm>
            <a:off x="254031" y="-215424"/>
            <a:ext cx="11404928" cy="92565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Consultas y Atenciones de Planificación Familiar SINBA-SIS-CAPF-P</a:t>
            </a:r>
            <a:endParaRPr lang="es-MX" sz="2400" dirty="0"/>
          </a:p>
        </p:txBody>
      </p:sp>
      <p:pic>
        <p:nvPicPr>
          <p:cNvPr id="3" name="Imagen 2"/>
          <p:cNvPicPr>
            <a:picLocks noChangeAspect="1"/>
          </p:cNvPicPr>
          <p:nvPr/>
        </p:nvPicPr>
        <p:blipFill>
          <a:blip r:embed="rId2"/>
          <a:stretch>
            <a:fillRect/>
          </a:stretch>
        </p:blipFill>
        <p:spPr>
          <a:xfrm>
            <a:off x="384656" y="379412"/>
            <a:ext cx="10617169" cy="6494098"/>
          </a:xfrm>
          <a:prstGeom prst="rect">
            <a:avLst/>
          </a:prstGeom>
        </p:spPr>
      </p:pic>
    </p:spTree>
    <p:extLst>
      <p:ext uri="{BB962C8B-B14F-4D97-AF65-F5344CB8AC3E}">
        <p14:creationId xmlns:p14="http://schemas.microsoft.com/office/powerpoint/2010/main" val="26085506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29FCE891-2873-1849-A37C-A2CF6D30A712}"/>
              </a:ext>
            </a:extLst>
          </p:cNvPr>
          <p:cNvSpPr txBox="1">
            <a:spLocks/>
          </p:cNvSpPr>
          <p:nvPr/>
        </p:nvSpPr>
        <p:spPr>
          <a:xfrm>
            <a:off x="234039" y="22428"/>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Consultas y Atenciones de Planificación familiar</a:t>
            </a:r>
          </a:p>
          <a:p>
            <a:r>
              <a:rPr lang="es-ES" sz="2400" dirty="0" smtClean="0"/>
              <a:t>Instrucciones </a:t>
            </a:r>
            <a:endParaRPr lang="es-MX" sz="2400" dirty="0"/>
          </a:p>
        </p:txBody>
      </p:sp>
      <p:sp>
        <p:nvSpPr>
          <p:cNvPr id="7" name="Rectángulo 6"/>
          <p:cNvSpPr/>
          <p:nvPr/>
        </p:nvSpPr>
        <p:spPr>
          <a:xfrm>
            <a:off x="234039" y="1594727"/>
            <a:ext cx="11437257" cy="4739759"/>
          </a:xfrm>
          <a:prstGeom prst="rect">
            <a:avLst/>
          </a:prstGeom>
        </p:spPr>
        <p:txBody>
          <a:bodyPr wrap="square">
            <a:spAutoFit/>
          </a:bodyPr>
          <a:lstStyle/>
          <a:p>
            <a:pPr algn="just">
              <a:tabLst>
                <a:tab pos="3493135" algn="l"/>
              </a:tabLst>
            </a:pPr>
            <a:r>
              <a:rPr lang="es-ES" sz="3600" dirty="0">
                <a:latin typeface="Montserrat Medium" panose="00000600000000000000" pitchFamily="2" charset="0"/>
                <a:cs typeface="Times New Roman" panose="02020603050405020304" pitchFamily="18" charset="0"/>
              </a:rPr>
              <a:t>ATENCIONES DE PLANIFICACIÓN FAMILIAR</a:t>
            </a:r>
            <a:endParaRPr lang="es-MX" sz="3600" b="1" dirty="0">
              <a:latin typeface="Arial" panose="020B0604020202020204" pitchFamily="34" charset="0"/>
              <a:cs typeface="Times New Roman" panose="02020603050405020304" pitchFamily="18" charset="0"/>
            </a:endParaRPr>
          </a:p>
          <a:p>
            <a:pPr algn="just"/>
            <a:r>
              <a:rPr lang="es-ES" sz="3200" dirty="0">
                <a:latin typeface="Arial" panose="020B0604020202020204" pitchFamily="34" charset="0"/>
                <a:ea typeface="Times New Roman" panose="02020603050405020304" pitchFamily="18" charset="0"/>
                <a:cs typeface="Times New Roman" panose="02020603050405020304" pitchFamily="18" charset="0"/>
              </a:rPr>
              <a:t>METODOS ENTREGADOS</a:t>
            </a:r>
            <a:endParaRPr lang="es-MX" sz="3200" dirty="0">
              <a:latin typeface="Arial" panose="020B0604020202020204" pitchFamily="34" charset="0"/>
              <a:ea typeface="Times New Roman" panose="02020603050405020304" pitchFamily="18" charset="0"/>
              <a:cs typeface="Times New Roman" panose="02020603050405020304" pitchFamily="18" charset="0"/>
            </a:endParaRPr>
          </a:p>
          <a:p>
            <a:pPr algn="just"/>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En este apartado se identificarán las consultas y atenciones por tipo de método, así como la cantidad de métodos anticonceptivos que se le otorgan a una persona cuando acude al servicio de planificación familiar.</a:t>
            </a:r>
            <a:endParaRPr lang="es-MX" sz="3200" dirty="0">
              <a:latin typeface="Arial" panose="020B0604020202020204" pitchFamily="34" charset="0"/>
              <a:ea typeface="Times New Roman" panose="02020603050405020304" pitchFamily="18" charset="0"/>
              <a:cs typeface="Times New Roman" panose="02020603050405020304" pitchFamily="18" charset="0"/>
            </a:endParaRPr>
          </a:p>
          <a:p>
            <a:pPr algn="just"/>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3200" dirty="0">
              <a:latin typeface="Arial" panose="020B0604020202020204" pitchFamily="34" charset="0"/>
              <a:ea typeface="Times New Roman" panose="02020603050405020304" pitchFamily="18" charset="0"/>
              <a:cs typeface="Times New Roman" panose="02020603050405020304" pitchFamily="18" charset="0"/>
            </a:endParaRPr>
          </a:p>
          <a:p>
            <a:pPr algn="just"/>
            <a:r>
              <a:rPr lang="es-ES" dirty="0">
                <a:solidFill>
                  <a:srgbClr val="000000"/>
                </a:solidFill>
                <a:latin typeface="Montserrat" panose="00000500000000000000" pitchFamily="2" charset="0"/>
                <a:ea typeface="Times New Roman" panose="02020603050405020304" pitchFamily="18" charset="0"/>
                <a:cs typeface="Arial" panose="020B0604020202020204" pitchFamily="34" charset="0"/>
              </a:rPr>
              <a:t>Permite identificar el método anticonceptivo que usará la persona entre la consulta que se le está proporcionando y la siguiente consulta. Asimismo, permite llevar un control del consumo de anticonceptivos en la unidad médica.</a:t>
            </a:r>
            <a:endParaRPr lang="es-MX" sz="3200" dirty="0">
              <a:latin typeface="Arial" panose="020B0604020202020204" pitchFamily="34" charset="0"/>
              <a:ea typeface="Times New Roman" panose="02020603050405020304" pitchFamily="18" charset="0"/>
              <a:cs typeface="Times New Roman" panose="02020603050405020304" pitchFamily="18" charset="0"/>
            </a:endParaRPr>
          </a:p>
          <a:p>
            <a:pPr algn="just"/>
            <a:r>
              <a:rPr lang="es-MX"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endParaRPr lang="es-MX" sz="3200" dirty="0">
              <a:latin typeface="Arial" panose="020B0604020202020204" pitchFamily="34" charset="0"/>
              <a:ea typeface="Times New Roman" panose="02020603050405020304" pitchFamily="18" charset="0"/>
              <a:cs typeface="Times New Roman" panose="02020603050405020304" pitchFamily="18" charset="0"/>
            </a:endParaRPr>
          </a:p>
          <a:p>
            <a:pPr algn="just"/>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Derivado de la pandemia de COVID-19 que se presenta en todo el mundo, </a:t>
            </a:r>
            <a:r>
              <a:rPr lang="es-MX" b="1" dirty="0">
                <a:solidFill>
                  <a:srgbClr val="FF0000"/>
                </a:solidFill>
                <a:latin typeface="Montserrat" panose="00000500000000000000" pitchFamily="2" charset="0"/>
                <a:ea typeface="Times New Roman" panose="02020603050405020304" pitchFamily="18" charset="0"/>
                <a:cs typeface="Arial" panose="020B0604020202020204" pitchFamily="34" charset="0"/>
              </a:rPr>
              <a:t>en nuestro país se ha reforzado la atención disminuyendo el número de visitas a la unidad de salud y ampliando el número de métodos entregados </a:t>
            </a:r>
            <a:r>
              <a:rPr lang="es-MX"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para garantizar el derecho de toda persona a decidir de manera libre, responsable e informada, sobre el número y el espaciamiento de sus hijos y a obtener la información especializada y los servicios idóneos.</a:t>
            </a:r>
            <a:endParaRPr lang="es-MX" sz="32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98876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a:extLst>
              <a:ext uri="{FF2B5EF4-FFF2-40B4-BE49-F238E27FC236}">
                <a16:creationId xmlns:a16="http://schemas.microsoft.com/office/drawing/2014/main" id="{29FCE891-2873-1849-A37C-A2CF6D30A712}"/>
              </a:ext>
            </a:extLst>
          </p:cNvPr>
          <p:cNvSpPr txBox="1">
            <a:spLocks/>
          </p:cNvSpPr>
          <p:nvPr/>
        </p:nvSpPr>
        <p:spPr>
          <a:xfrm>
            <a:off x="234039" y="22428"/>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Hoja Diaria de Consultas y Atenciones de Planificación familiar</a:t>
            </a:r>
          </a:p>
          <a:p>
            <a:r>
              <a:rPr lang="es-ES" sz="2400" dirty="0" smtClean="0"/>
              <a:t>Instrucciones </a:t>
            </a:r>
            <a:endParaRPr lang="es-MX" sz="2400" dirty="0"/>
          </a:p>
        </p:txBody>
      </p:sp>
      <p:sp>
        <p:nvSpPr>
          <p:cNvPr id="7" name="Rectángulo 6"/>
          <p:cNvSpPr/>
          <p:nvPr/>
        </p:nvSpPr>
        <p:spPr>
          <a:xfrm>
            <a:off x="234039" y="1594727"/>
            <a:ext cx="11437257" cy="4247317"/>
          </a:xfrm>
          <a:prstGeom prst="rect">
            <a:avLst/>
          </a:prstGeom>
        </p:spPr>
        <p:txBody>
          <a:bodyPr wrap="square">
            <a:spAutoFit/>
          </a:bodyPr>
          <a:lstStyle/>
          <a:p>
            <a:pPr algn="just"/>
            <a:r>
              <a:rPr lang="es-ES" b="1" i="1" u="sng"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PUÉRPERA:</a:t>
            </a:r>
            <a:r>
              <a:rPr lang="es-ES" b="1" i="1" u="sng" dirty="0">
                <a:highlight>
                  <a:srgbClr val="FFFF00"/>
                </a:highlight>
                <a:latin typeface="Montserrat" panose="00000500000000000000" pitchFamily="2" charset="0"/>
                <a:ea typeface="Times New Roman" panose="02020603050405020304" pitchFamily="18" charset="0"/>
                <a:cs typeface="Times New Roman" panose="02020603050405020304" pitchFamily="18" charset="0"/>
              </a:rPr>
              <a:t> </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Registre en este espacio con una X, si la mujer que asiste a la unidad médica, solicita un método anticonceptivo y se le proporcionó después de haber cursado un evento obstétrico (parto o aborto), pero antes de los 42 días; para lo cual debe haber marcado alguna opción en Relación Temporal de </a:t>
            </a:r>
            <a:r>
              <a:rPr lang="es-ES" b="1"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Primera Vez</a:t>
            </a:r>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en caso de que sea revisión u </a:t>
            </a:r>
            <a:r>
              <a:rPr lang="es-ES" dirty="0" smtClean="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orientación, </a:t>
            </a:r>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la Relación temporal será Subsecuente.</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En caso de que la persona haya recibido una consulta de Puerperio y se haya registrado en la Hoja Diaria de Consultas Externa, SINBA-SIS-01-P, registre la atención en este formato, por lo que </a:t>
            </a:r>
            <a:r>
              <a:rPr lang="es-ES" b="1"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no deberá anotar el diagnóstico para no duplicar la Consulta externa</a:t>
            </a:r>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endParaRPr lang="es-MX" dirty="0">
              <a:latin typeface="Montserrat" panose="00000500000000000000" pitchFamily="2" charset="0"/>
              <a:ea typeface="Times New Roman" panose="02020603050405020304" pitchFamily="18" charset="0"/>
              <a:cs typeface="Times New Roman" panose="02020603050405020304" pitchFamily="18" charset="0"/>
            </a:endParaRPr>
          </a:p>
          <a:p>
            <a:pPr algn="just"/>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NOTA: Es importante hacer notar que toda mujer Puérpera que acuda a consulta externa de Planificación Familiar y se le haya </a:t>
            </a:r>
            <a:r>
              <a:rPr lang="es-ES" b="1"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otorgado un método antes de su egreso hospitalario</a:t>
            </a:r>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a:t>
            </a:r>
            <a:r>
              <a:rPr lang="es-ES" b="1"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no se anotará como puérpera aceptante en este formato</a:t>
            </a:r>
            <a:r>
              <a:rPr lang="es-ES"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rPr>
              <a:t>, debido a que ya fue registrada en el hospital y de hacerlo así, se duplica el registro.</a:t>
            </a:r>
            <a:endParaRPr lang="es-MX" dirty="0">
              <a:effectLst/>
              <a:latin typeface="Montserrat" panose="00000500000000000000" pitchFamily="2"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85117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rotWithShape="1">
          <a:blip r:embed="rId2"/>
          <a:srcRect b="6335"/>
          <a:stretch/>
        </p:blipFill>
        <p:spPr>
          <a:xfrm>
            <a:off x="448807" y="421141"/>
            <a:ext cx="10553022" cy="6455717"/>
          </a:xfrm>
          <a:prstGeom prst="rect">
            <a:avLst/>
          </a:prstGeom>
        </p:spPr>
      </p:pic>
      <p:sp>
        <p:nvSpPr>
          <p:cNvPr id="7" name="Rectángulo 6"/>
          <p:cNvSpPr/>
          <p:nvPr/>
        </p:nvSpPr>
        <p:spPr>
          <a:xfrm>
            <a:off x="718920" y="1918699"/>
            <a:ext cx="2592000" cy="295926"/>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220329" y="75377"/>
            <a:ext cx="1394934" cy="369332"/>
          </a:xfrm>
          <a:prstGeom prst="rect">
            <a:avLst/>
          </a:prstGeom>
        </p:spPr>
        <p:txBody>
          <a:bodyPr wrap="none">
            <a:spAutoFit/>
          </a:bodyPr>
          <a:lstStyle/>
          <a:p>
            <a:r>
              <a:rPr lang="es-MX" b="1" dirty="0" smtClean="0">
                <a:solidFill>
                  <a:srgbClr val="245C4F"/>
                </a:solidFill>
                <a:latin typeface="Montserrat" panose="00000500000000000000" pitchFamily="2" charset="0"/>
              </a:rPr>
              <a:t>Aplicativo</a:t>
            </a:r>
            <a:endParaRPr lang="es-MX" b="1" dirty="0">
              <a:solidFill>
                <a:srgbClr val="245C4F"/>
              </a:solidFill>
            </a:endParaRPr>
          </a:p>
        </p:txBody>
      </p:sp>
    </p:spTree>
    <p:extLst>
      <p:ext uri="{BB962C8B-B14F-4D97-AF65-F5344CB8AC3E}">
        <p14:creationId xmlns:p14="http://schemas.microsoft.com/office/powerpoint/2010/main" val="2818312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1">
            <a:extLst>
              <a:ext uri="{FF2B5EF4-FFF2-40B4-BE49-F238E27FC236}">
                <a16:creationId xmlns:a16="http://schemas.microsoft.com/office/drawing/2014/main" id="{29FCE891-2873-1849-A37C-A2CF6D30A712}"/>
              </a:ext>
            </a:extLst>
          </p:cNvPr>
          <p:cNvSpPr txBox="1">
            <a:spLocks/>
          </p:cNvSpPr>
          <p:nvPr/>
        </p:nvSpPr>
        <p:spPr>
          <a:xfrm>
            <a:off x="381000" y="-228107"/>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3200" dirty="0" smtClean="0"/>
              <a:t>Concentración en Informe o UM 1ª parte</a:t>
            </a:r>
            <a:endParaRPr lang="es-MX" sz="3200" dirty="0"/>
          </a:p>
        </p:txBody>
      </p:sp>
      <p:pic>
        <p:nvPicPr>
          <p:cNvPr id="2" name="Imagen 1"/>
          <p:cNvPicPr>
            <a:picLocks noChangeAspect="1"/>
          </p:cNvPicPr>
          <p:nvPr/>
        </p:nvPicPr>
        <p:blipFill>
          <a:blip r:embed="rId2"/>
          <a:stretch>
            <a:fillRect/>
          </a:stretch>
        </p:blipFill>
        <p:spPr>
          <a:xfrm>
            <a:off x="1458555" y="958645"/>
            <a:ext cx="6490826" cy="5770121"/>
          </a:xfrm>
          <a:prstGeom prst="rect">
            <a:avLst/>
          </a:prstGeom>
        </p:spPr>
      </p:pic>
      <p:sp>
        <p:nvSpPr>
          <p:cNvPr id="3" name="Rectángulo 2"/>
          <p:cNvSpPr/>
          <p:nvPr/>
        </p:nvSpPr>
        <p:spPr>
          <a:xfrm>
            <a:off x="8096864" y="2989781"/>
            <a:ext cx="2831691" cy="923330"/>
          </a:xfrm>
          <a:prstGeom prst="rect">
            <a:avLst/>
          </a:prstGeom>
        </p:spPr>
        <p:txBody>
          <a:bodyPr wrap="square">
            <a:spAutoFit/>
          </a:bodyPr>
          <a:lstStyle/>
          <a:p>
            <a:r>
              <a:rPr lang="es-MX" dirty="0"/>
              <a:t>(PUE10 +PUE13 + PUE14 + PUE15 + PUE16 + PUE17 + PUE18) &lt;= (PUE01 + PUE03)</a:t>
            </a:r>
          </a:p>
        </p:txBody>
      </p:sp>
      <p:sp>
        <p:nvSpPr>
          <p:cNvPr id="4" name="Rectángulo 3"/>
          <p:cNvSpPr/>
          <p:nvPr/>
        </p:nvSpPr>
        <p:spPr>
          <a:xfrm>
            <a:off x="8096864" y="5082119"/>
            <a:ext cx="3215149" cy="923330"/>
          </a:xfrm>
          <a:prstGeom prst="rect">
            <a:avLst/>
          </a:prstGeom>
        </p:spPr>
        <p:txBody>
          <a:bodyPr wrap="square">
            <a:spAutoFit/>
          </a:bodyPr>
          <a:lstStyle/>
          <a:p>
            <a:r>
              <a:rPr lang="es-MX" dirty="0"/>
              <a:t>(PUE12 +PUE19 + PUE20 + PUE21 + PUE22 + PUE23 + PUE24) &lt;= (PUE02 + PUE04)</a:t>
            </a:r>
          </a:p>
        </p:txBody>
      </p:sp>
    </p:spTree>
    <p:extLst>
      <p:ext uri="{BB962C8B-B14F-4D97-AF65-F5344CB8AC3E}">
        <p14:creationId xmlns:p14="http://schemas.microsoft.com/office/powerpoint/2010/main" val="3129671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Consulta externa</a:t>
            </a:r>
            <a:endParaRPr lang="es-MX" dirty="0"/>
          </a:p>
        </p:txBody>
      </p:sp>
      <p:pic>
        <p:nvPicPr>
          <p:cNvPr id="8" name="Imagen 7"/>
          <p:cNvPicPr>
            <a:picLocks noChangeAspect="1"/>
          </p:cNvPicPr>
          <p:nvPr/>
        </p:nvPicPr>
        <p:blipFill>
          <a:blip r:embed="rId2"/>
          <a:stretch>
            <a:fillRect/>
          </a:stretch>
        </p:blipFill>
        <p:spPr>
          <a:xfrm>
            <a:off x="381000" y="1320617"/>
            <a:ext cx="10953071" cy="4224054"/>
          </a:xfrm>
          <a:prstGeom prst="rect">
            <a:avLst/>
          </a:prstGeom>
        </p:spPr>
      </p:pic>
    </p:spTree>
    <p:extLst>
      <p:ext uri="{BB962C8B-B14F-4D97-AF65-F5344CB8AC3E}">
        <p14:creationId xmlns:p14="http://schemas.microsoft.com/office/powerpoint/2010/main" val="3927636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Consulta externa</a:t>
            </a:r>
            <a:endParaRPr lang="es-MX" dirty="0"/>
          </a:p>
        </p:txBody>
      </p:sp>
      <p:graphicFrame>
        <p:nvGraphicFramePr>
          <p:cNvPr id="5" name="4 Diagrama"/>
          <p:cNvGraphicFramePr/>
          <p:nvPr>
            <p:extLst>
              <p:ext uri="{D42A27DB-BD31-4B8C-83A1-F6EECF244321}">
                <p14:modId xmlns:p14="http://schemas.microsoft.com/office/powerpoint/2010/main" val="2784300687"/>
              </p:ext>
            </p:extLst>
          </p:nvPr>
        </p:nvGraphicFramePr>
        <p:xfrm>
          <a:off x="886673" y="1402252"/>
          <a:ext cx="6787754" cy="4916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Medio marco 1"/>
          <p:cNvSpPr/>
          <p:nvPr/>
        </p:nvSpPr>
        <p:spPr>
          <a:xfrm rot="8191812">
            <a:off x="6300000" y="2214247"/>
            <a:ext cx="2748852" cy="3292911"/>
          </a:xfrm>
          <a:prstGeom prst="halfFrame">
            <a:avLst>
              <a:gd name="adj1" fmla="val 16541"/>
              <a:gd name="adj2" fmla="val 14044"/>
            </a:avLst>
          </a:prstGeom>
          <a:solidFill>
            <a:srgbClr val="6E152E"/>
          </a:solidFill>
          <a:ln>
            <a:solidFill>
              <a:srgbClr val="6E15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9" name="Marcador de contenido 2"/>
          <p:cNvSpPr>
            <a:spLocks noGrp="1"/>
          </p:cNvSpPr>
          <p:nvPr>
            <p:ph idx="1"/>
          </p:nvPr>
        </p:nvSpPr>
        <p:spPr>
          <a:xfrm>
            <a:off x="9527026" y="1524298"/>
            <a:ext cx="2130188" cy="4040721"/>
          </a:xfrm>
        </p:spPr>
        <p:txBody>
          <a:bodyPr>
            <a:noAutofit/>
          </a:bodyPr>
          <a:lstStyle/>
          <a:p>
            <a:pPr marL="0" indent="0" algn="ctr">
              <a:buNone/>
            </a:pPr>
            <a:r>
              <a:rPr lang="es-MX" sz="3200" dirty="0" smtClean="0">
                <a:solidFill>
                  <a:schemeClr val="accent6">
                    <a:lumMod val="50000"/>
                  </a:schemeClr>
                </a:solidFill>
                <a:latin typeface="Montserrat Black" panose="00000A00000000000000" pitchFamily="2" charset="0"/>
              </a:rPr>
              <a:t>C</a:t>
            </a:r>
          </a:p>
          <a:p>
            <a:pPr marL="0" indent="0" algn="ctr">
              <a:buNone/>
            </a:pPr>
            <a:r>
              <a:rPr lang="es-MX" sz="3200" dirty="0" smtClean="0">
                <a:solidFill>
                  <a:schemeClr val="accent6">
                    <a:lumMod val="50000"/>
                  </a:schemeClr>
                </a:solidFill>
                <a:latin typeface="Montserrat Black" panose="00000A00000000000000" pitchFamily="2" charset="0"/>
              </a:rPr>
              <a:t>O</a:t>
            </a:r>
          </a:p>
          <a:p>
            <a:pPr marL="0" indent="0" algn="ctr">
              <a:buNone/>
            </a:pPr>
            <a:r>
              <a:rPr lang="es-MX" sz="3200" dirty="0" smtClean="0">
                <a:solidFill>
                  <a:schemeClr val="accent6">
                    <a:lumMod val="50000"/>
                  </a:schemeClr>
                </a:solidFill>
                <a:latin typeface="Montserrat Black" panose="00000A00000000000000" pitchFamily="2" charset="0"/>
              </a:rPr>
              <a:t>N</a:t>
            </a:r>
          </a:p>
          <a:p>
            <a:pPr marL="0" indent="0" algn="ctr">
              <a:buNone/>
            </a:pPr>
            <a:r>
              <a:rPr lang="es-MX" sz="3200" dirty="0" smtClean="0">
                <a:solidFill>
                  <a:schemeClr val="accent6">
                    <a:lumMod val="50000"/>
                  </a:schemeClr>
                </a:solidFill>
                <a:latin typeface="Montserrat Black" panose="00000A00000000000000" pitchFamily="2" charset="0"/>
              </a:rPr>
              <a:t>S</a:t>
            </a:r>
          </a:p>
          <a:p>
            <a:pPr marL="0" indent="0" algn="ctr">
              <a:buNone/>
            </a:pPr>
            <a:r>
              <a:rPr lang="es-MX" sz="3200" dirty="0" smtClean="0">
                <a:solidFill>
                  <a:schemeClr val="accent6">
                    <a:lumMod val="50000"/>
                  </a:schemeClr>
                </a:solidFill>
                <a:latin typeface="Montserrat Black" panose="00000A00000000000000" pitchFamily="2" charset="0"/>
              </a:rPr>
              <a:t>U</a:t>
            </a:r>
          </a:p>
          <a:p>
            <a:pPr marL="0" indent="0" algn="ctr">
              <a:buNone/>
            </a:pPr>
            <a:r>
              <a:rPr lang="es-MX" sz="3200" dirty="0" smtClean="0">
                <a:solidFill>
                  <a:schemeClr val="accent6">
                    <a:lumMod val="50000"/>
                  </a:schemeClr>
                </a:solidFill>
                <a:latin typeface="Montserrat Black" panose="00000A00000000000000" pitchFamily="2" charset="0"/>
              </a:rPr>
              <a:t>L</a:t>
            </a:r>
          </a:p>
          <a:p>
            <a:pPr marL="0" indent="0" algn="ctr">
              <a:buNone/>
            </a:pPr>
            <a:r>
              <a:rPr lang="es-MX" sz="3200" dirty="0" smtClean="0">
                <a:solidFill>
                  <a:schemeClr val="accent6">
                    <a:lumMod val="50000"/>
                  </a:schemeClr>
                </a:solidFill>
                <a:latin typeface="Montserrat Black" panose="00000A00000000000000" pitchFamily="2" charset="0"/>
              </a:rPr>
              <a:t>T</a:t>
            </a:r>
          </a:p>
          <a:p>
            <a:pPr marL="0" indent="0" algn="ctr">
              <a:buNone/>
            </a:pPr>
            <a:r>
              <a:rPr lang="es-MX" sz="3200" dirty="0" smtClean="0">
                <a:solidFill>
                  <a:schemeClr val="accent6">
                    <a:lumMod val="50000"/>
                  </a:schemeClr>
                </a:solidFill>
                <a:latin typeface="Montserrat Black" panose="00000A00000000000000" pitchFamily="2" charset="0"/>
              </a:rPr>
              <a:t>A</a:t>
            </a:r>
          </a:p>
          <a:p>
            <a:pPr marL="0" indent="0" algn="ctr">
              <a:buNone/>
            </a:pPr>
            <a:r>
              <a:rPr lang="es-MX" sz="3200" dirty="0" smtClean="0">
                <a:solidFill>
                  <a:schemeClr val="accent6">
                    <a:lumMod val="50000"/>
                  </a:schemeClr>
                </a:solidFill>
                <a:latin typeface="Montserrat Black" panose="00000A00000000000000" pitchFamily="2" charset="0"/>
              </a:rPr>
              <a:t>S</a:t>
            </a:r>
            <a:endParaRPr lang="es-MX" sz="3200" dirty="0">
              <a:solidFill>
                <a:schemeClr val="accent6">
                  <a:lumMod val="50000"/>
                </a:schemeClr>
              </a:solidFill>
              <a:latin typeface="Montserrat Black" panose="00000A00000000000000" pitchFamily="2" charset="0"/>
            </a:endParaRPr>
          </a:p>
        </p:txBody>
      </p:sp>
      <p:sp>
        <p:nvSpPr>
          <p:cNvPr id="11" name="Rectángulo 10"/>
          <p:cNvSpPr/>
          <p:nvPr/>
        </p:nvSpPr>
        <p:spPr>
          <a:xfrm>
            <a:off x="1469934" y="6424115"/>
            <a:ext cx="5274130" cy="369332"/>
          </a:xfrm>
          <a:prstGeom prst="rect">
            <a:avLst/>
          </a:prstGeom>
        </p:spPr>
        <p:txBody>
          <a:bodyPr wrap="square">
            <a:spAutoFit/>
          </a:bodyPr>
          <a:lstStyle/>
          <a:p>
            <a:pPr algn="just"/>
            <a:r>
              <a:rPr lang="es-MX" dirty="0" smtClean="0">
                <a:solidFill>
                  <a:srgbClr val="2C2C2B"/>
                </a:solidFill>
                <a:latin typeface="Montserrat" panose="00000500000000000000" pitchFamily="2" charset="0"/>
              </a:rPr>
              <a:t>* Con diagnóstico que motivó la consulta</a:t>
            </a:r>
            <a:endParaRPr lang="es-MX" b="0" i="0" dirty="0" smtClean="0">
              <a:solidFill>
                <a:srgbClr val="2C2C2B"/>
              </a:solidFill>
              <a:effectLst/>
              <a:latin typeface="Montserrat" panose="00000500000000000000" pitchFamily="2" charset="0"/>
            </a:endParaRPr>
          </a:p>
        </p:txBody>
      </p:sp>
    </p:spTree>
    <p:extLst>
      <p:ext uri="{BB962C8B-B14F-4D97-AF65-F5344CB8AC3E}">
        <p14:creationId xmlns:p14="http://schemas.microsoft.com/office/powerpoint/2010/main" val="6157439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234039" y="2241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smtClean="0"/>
              <a:t>Variables transversales en formatos nominales</a:t>
            </a:r>
            <a:endParaRPr lang="es-MX" sz="2400" dirty="0"/>
          </a:p>
        </p:txBody>
      </p:sp>
      <p:sp>
        <p:nvSpPr>
          <p:cNvPr id="12" name="CuadroTexto 11"/>
          <p:cNvSpPr txBox="1"/>
          <p:nvPr/>
        </p:nvSpPr>
        <p:spPr>
          <a:xfrm>
            <a:off x="234039" y="1199124"/>
            <a:ext cx="11594167" cy="923330"/>
          </a:xfrm>
          <a:prstGeom prst="rect">
            <a:avLst/>
          </a:prstGeom>
          <a:noFill/>
        </p:spPr>
        <p:txBody>
          <a:bodyPr wrap="square" rtlCol="0">
            <a:spAutoFit/>
          </a:bodyPr>
          <a:lstStyle/>
          <a:p>
            <a:pPr algn="just"/>
            <a:r>
              <a:rPr lang="es-ES" b="1" i="1" u="sng" dirty="0">
                <a:latin typeface="Montserrat" panose="00000500000000000000" pitchFamily="2" charset="0"/>
              </a:rPr>
              <a:t>CÉDULA PROFESIONAL</a:t>
            </a:r>
            <a:r>
              <a:rPr lang="es-ES" b="1" i="1" u="sng" dirty="0" smtClean="0">
                <a:latin typeface="Montserrat" panose="00000500000000000000" pitchFamily="2" charset="0"/>
              </a:rPr>
              <a:t>:</a:t>
            </a:r>
            <a:endParaRPr lang="es-MX" b="1" dirty="0">
              <a:latin typeface="Montserrat" panose="00000500000000000000" pitchFamily="2" charset="0"/>
            </a:endParaRPr>
          </a:p>
          <a:p>
            <a:pPr algn="just"/>
            <a:r>
              <a:rPr lang="es-MX" dirty="0">
                <a:latin typeface="Montserrat" panose="00000500000000000000" pitchFamily="2" charset="0"/>
              </a:rPr>
              <a:t>En caso de que la Cédula </a:t>
            </a:r>
            <a:r>
              <a:rPr lang="es-MX" dirty="0" smtClean="0">
                <a:latin typeface="Montserrat" panose="00000500000000000000" pitchFamily="2" charset="0"/>
              </a:rPr>
              <a:t>profesional </a:t>
            </a:r>
            <a:r>
              <a:rPr lang="es-MX" dirty="0" smtClean="0">
                <a:solidFill>
                  <a:srgbClr val="FF0000"/>
                </a:solidFill>
                <a:latin typeface="Montserrat" panose="00000500000000000000" pitchFamily="2" charset="0"/>
              </a:rPr>
              <a:t>sea </a:t>
            </a:r>
            <a:r>
              <a:rPr lang="es-MX" dirty="0">
                <a:solidFill>
                  <a:srgbClr val="FF0000"/>
                </a:solidFill>
                <a:latin typeface="Montserrat" panose="00000500000000000000" pitchFamily="2" charset="0"/>
              </a:rPr>
              <a:t>expedida por una instancia </a:t>
            </a:r>
            <a:r>
              <a:rPr lang="es-MX" b="1" dirty="0">
                <a:solidFill>
                  <a:srgbClr val="FF0000"/>
                </a:solidFill>
                <a:latin typeface="Montserrat" panose="00000500000000000000" pitchFamily="2" charset="0"/>
              </a:rPr>
              <a:t>extranjera</a:t>
            </a:r>
            <a:r>
              <a:rPr lang="es-MX" dirty="0">
                <a:latin typeface="Montserrat" panose="00000500000000000000" pitchFamily="2" charset="0"/>
              </a:rPr>
              <a:t>, </a:t>
            </a:r>
            <a:r>
              <a:rPr lang="es-MX" dirty="0">
                <a:solidFill>
                  <a:srgbClr val="FF0000"/>
                </a:solidFill>
                <a:latin typeface="Montserrat" panose="00000500000000000000" pitchFamily="2" charset="0"/>
              </a:rPr>
              <a:t>agregue al inicio las siglas </a:t>
            </a:r>
            <a:r>
              <a:rPr lang="es-MX" b="1" dirty="0">
                <a:solidFill>
                  <a:srgbClr val="FF0000"/>
                </a:solidFill>
                <a:latin typeface="Montserrat" panose="00000500000000000000" pitchFamily="2" charset="0"/>
              </a:rPr>
              <a:t>CE=</a:t>
            </a:r>
            <a:r>
              <a:rPr lang="es-MX" dirty="0">
                <a:latin typeface="Montserrat" panose="00000500000000000000" pitchFamily="2" charset="0"/>
              </a:rPr>
              <a:t> para identificarlo para el registro dentro del sistema automatizado</a:t>
            </a:r>
            <a:r>
              <a:rPr lang="es-MX" dirty="0" smtClean="0">
                <a:latin typeface="Montserrat" panose="00000500000000000000" pitchFamily="2" charset="0"/>
              </a:rPr>
              <a:t>.</a:t>
            </a:r>
          </a:p>
        </p:txBody>
      </p:sp>
      <p:pic>
        <p:nvPicPr>
          <p:cNvPr id="2" name="Imagen 1"/>
          <p:cNvPicPr>
            <a:picLocks noChangeAspect="1"/>
          </p:cNvPicPr>
          <p:nvPr/>
        </p:nvPicPr>
        <p:blipFill>
          <a:blip r:embed="rId2"/>
          <a:stretch>
            <a:fillRect/>
          </a:stretch>
        </p:blipFill>
        <p:spPr>
          <a:xfrm>
            <a:off x="14748" y="3290227"/>
            <a:ext cx="12173259" cy="3565026"/>
          </a:xfrm>
          <a:prstGeom prst="rect">
            <a:avLst/>
          </a:prstGeom>
          <a:ln>
            <a:solidFill>
              <a:srgbClr val="6E152E"/>
            </a:solidFill>
          </a:ln>
        </p:spPr>
      </p:pic>
      <p:sp>
        <p:nvSpPr>
          <p:cNvPr id="3" name="Rectángulo 2"/>
          <p:cNvSpPr/>
          <p:nvPr/>
        </p:nvSpPr>
        <p:spPr>
          <a:xfrm>
            <a:off x="6105832" y="4851185"/>
            <a:ext cx="2920181" cy="943898"/>
          </a:xfrm>
          <a:prstGeom prst="rect">
            <a:avLst/>
          </a:prstGeom>
          <a:solidFill>
            <a:srgbClr val="FFFF00">
              <a:alpha val="26000"/>
            </a:srgbClr>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Flecha derecha 5"/>
          <p:cNvSpPr/>
          <p:nvPr/>
        </p:nvSpPr>
        <p:spPr>
          <a:xfrm>
            <a:off x="8246220" y="2424224"/>
            <a:ext cx="472477" cy="3402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8902349" y="2378489"/>
            <a:ext cx="1218603" cy="369332"/>
          </a:xfrm>
          <a:prstGeom prst="rect">
            <a:avLst/>
          </a:prstGeom>
        </p:spPr>
        <p:txBody>
          <a:bodyPr wrap="none">
            <a:spAutoFit/>
          </a:bodyPr>
          <a:lstStyle/>
          <a:p>
            <a:r>
              <a:rPr lang="es-MX" b="1" dirty="0" smtClean="0">
                <a:solidFill>
                  <a:srgbClr val="6E152E"/>
                </a:solidFill>
                <a:latin typeface="Montserrat" panose="00000500000000000000" pitchFamily="2" charset="0"/>
              </a:rPr>
              <a:t>Formato</a:t>
            </a:r>
            <a:endParaRPr lang="es-MX" b="1" dirty="0">
              <a:solidFill>
                <a:srgbClr val="6E152E"/>
              </a:solidFill>
            </a:endParaRPr>
          </a:p>
        </p:txBody>
      </p:sp>
      <p:sp>
        <p:nvSpPr>
          <p:cNvPr id="8" name="Rectángulo 7"/>
          <p:cNvSpPr/>
          <p:nvPr/>
        </p:nvSpPr>
        <p:spPr>
          <a:xfrm>
            <a:off x="131371" y="2914683"/>
            <a:ext cx="1394934" cy="369332"/>
          </a:xfrm>
          <a:prstGeom prst="rect">
            <a:avLst/>
          </a:prstGeom>
        </p:spPr>
        <p:txBody>
          <a:bodyPr wrap="none">
            <a:spAutoFit/>
          </a:bodyPr>
          <a:lstStyle/>
          <a:p>
            <a:r>
              <a:rPr lang="es-MX" b="1" dirty="0" smtClean="0">
                <a:solidFill>
                  <a:srgbClr val="245C4F"/>
                </a:solidFill>
                <a:latin typeface="Montserrat" panose="00000500000000000000" pitchFamily="2" charset="0"/>
              </a:rPr>
              <a:t>Aplicativo</a:t>
            </a:r>
            <a:endParaRPr lang="es-MX" b="1" dirty="0">
              <a:solidFill>
                <a:srgbClr val="245C4F"/>
              </a:solidFill>
            </a:endParaRPr>
          </a:p>
        </p:txBody>
      </p:sp>
      <p:pic>
        <p:nvPicPr>
          <p:cNvPr id="9" name="Imagen 8"/>
          <p:cNvPicPr>
            <a:picLocks noChangeAspect="1"/>
          </p:cNvPicPr>
          <p:nvPr/>
        </p:nvPicPr>
        <p:blipFill>
          <a:blip r:embed="rId3"/>
          <a:stretch>
            <a:fillRect/>
          </a:stretch>
        </p:blipFill>
        <p:spPr>
          <a:xfrm>
            <a:off x="4010268" y="2040623"/>
            <a:ext cx="4182218" cy="1414395"/>
          </a:xfrm>
          <a:prstGeom prst="rect">
            <a:avLst/>
          </a:prstGeom>
        </p:spPr>
      </p:pic>
    </p:spTree>
    <p:extLst>
      <p:ext uri="{BB962C8B-B14F-4D97-AF65-F5344CB8AC3E}">
        <p14:creationId xmlns:p14="http://schemas.microsoft.com/office/powerpoint/2010/main" val="12333945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234039" y="-154560"/>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Hoja nominal</a:t>
            </a:r>
          </a:p>
          <a:p>
            <a:r>
              <a:rPr lang="es-ES" sz="2400" dirty="0"/>
              <a:t>Instrucciones </a:t>
            </a:r>
            <a:r>
              <a:rPr lang="es-ES" sz="2400" dirty="0" smtClean="0"/>
              <a:t>generales</a:t>
            </a:r>
            <a:endParaRPr lang="es-MX" sz="2400" dirty="0"/>
          </a:p>
        </p:txBody>
      </p:sp>
      <p:sp>
        <p:nvSpPr>
          <p:cNvPr id="12" name="CuadroTexto 11"/>
          <p:cNvSpPr txBox="1"/>
          <p:nvPr/>
        </p:nvSpPr>
        <p:spPr>
          <a:xfrm>
            <a:off x="234039" y="1017006"/>
            <a:ext cx="11594167" cy="1200329"/>
          </a:xfrm>
          <a:prstGeom prst="rect">
            <a:avLst/>
          </a:prstGeom>
          <a:noFill/>
        </p:spPr>
        <p:txBody>
          <a:bodyPr wrap="square" rtlCol="0">
            <a:spAutoFit/>
          </a:bodyPr>
          <a:lstStyle/>
          <a:p>
            <a:pPr algn="just"/>
            <a:r>
              <a:rPr lang="es-ES" b="1" i="1" u="sng" dirty="0" smtClean="0">
                <a:latin typeface="Montserrat" panose="00000500000000000000" pitchFamily="2" charset="0"/>
              </a:rPr>
              <a:t>SEXO</a:t>
            </a:r>
            <a:r>
              <a:rPr lang="es-ES" b="1" i="1" dirty="0" smtClean="0">
                <a:latin typeface="Montserrat" panose="00000500000000000000" pitchFamily="2" charset="0"/>
              </a:rPr>
              <a:t>: </a:t>
            </a:r>
            <a:r>
              <a:rPr lang="es-ES_tradnl" dirty="0" smtClean="0">
                <a:solidFill>
                  <a:srgbClr val="000000"/>
                </a:solidFill>
                <a:latin typeface="Montserrat" panose="00000500000000000000" pitchFamily="2" charset="0"/>
                <a:ea typeface="Times New Roman" panose="02020603050405020304" pitchFamily="18" charset="0"/>
                <a:cs typeface="Arial" panose="020B0604020202020204" pitchFamily="34" charset="0"/>
              </a:rPr>
              <a:t>Con </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base a la referencia número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3</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.SEXO que se encuentra en la parte inferior del formato, anote la clave que corresponda al sexo según condición biológica de nacimiento </a:t>
            </a:r>
            <a:r>
              <a:rPr lang="es-ES_tradnl" dirty="0">
                <a:solidFill>
                  <a:srgbClr val="FF0000"/>
                </a:solidFill>
                <a:latin typeface="Montserrat" panose="00000500000000000000" pitchFamily="2" charset="0"/>
                <a:ea typeface="Times New Roman" panose="02020603050405020304" pitchFamily="18" charset="0"/>
                <a:cs typeface="Arial" panose="020B0604020202020204" pitchFamily="34" charset="0"/>
              </a:rPr>
              <a:t>de la persona según fenotipo sexual</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1</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.HOMBRE,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2</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.MUJER, </a:t>
            </a:r>
            <a:r>
              <a:rPr lang="es-ES_tradnl" b="1" dirty="0">
                <a:solidFill>
                  <a:srgbClr val="FF0000"/>
                </a:solidFill>
                <a:latin typeface="Montserrat" panose="00000500000000000000" pitchFamily="2" charset="0"/>
                <a:ea typeface="Times New Roman" panose="02020603050405020304" pitchFamily="18" charset="0"/>
                <a:cs typeface="Arial" panose="020B0604020202020204" pitchFamily="34" charset="0"/>
              </a:rPr>
              <a:t>3</a:t>
            </a:r>
            <a:r>
              <a:rPr lang="es-ES_tradnl" dirty="0">
                <a:solidFill>
                  <a:srgbClr val="FF0000"/>
                </a:solidFill>
                <a:latin typeface="Montserrat" panose="00000500000000000000" pitchFamily="2" charset="0"/>
                <a:ea typeface="Times New Roman" panose="02020603050405020304" pitchFamily="18" charset="0"/>
                <a:cs typeface="Arial" panose="020B0604020202020204" pitchFamily="34" charset="0"/>
              </a:rPr>
              <a:t>.INTERSEXUAL</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 en caso de no contar con éste, registre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8</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.SE IGNORA o para la protección de la identidad registre </a:t>
            </a:r>
            <a:r>
              <a:rPr lang="es-ES_tradnl" b="1" dirty="0">
                <a:solidFill>
                  <a:srgbClr val="000000"/>
                </a:solidFill>
                <a:latin typeface="Montserrat" panose="00000500000000000000" pitchFamily="2" charset="0"/>
                <a:ea typeface="Times New Roman" panose="02020603050405020304" pitchFamily="18" charset="0"/>
                <a:cs typeface="Arial" panose="020B0604020202020204" pitchFamily="34" charset="0"/>
              </a:rPr>
              <a:t>9</a:t>
            </a:r>
            <a:r>
              <a:rPr lang="es-ES_tradnl" dirty="0">
                <a:solidFill>
                  <a:srgbClr val="000000"/>
                </a:solidFill>
                <a:latin typeface="Montserrat" panose="00000500000000000000" pitchFamily="2" charset="0"/>
                <a:ea typeface="Times New Roman" panose="02020603050405020304" pitchFamily="18" charset="0"/>
                <a:cs typeface="Arial" panose="020B0604020202020204" pitchFamily="34" charset="0"/>
              </a:rPr>
              <a:t>.NO ESPECIFICADO.</a:t>
            </a:r>
            <a:endParaRPr lang="es-MX" b="1" dirty="0">
              <a:latin typeface="Montserrat" panose="00000500000000000000" pitchFamily="2" charset="0"/>
            </a:endParaRPr>
          </a:p>
        </p:txBody>
      </p:sp>
      <p:sp>
        <p:nvSpPr>
          <p:cNvPr id="9" name="Rectángulo 8"/>
          <p:cNvSpPr/>
          <p:nvPr/>
        </p:nvSpPr>
        <p:spPr>
          <a:xfrm>
            <a:off x="628464" y="2247616"/>
            <a:ext cx="11041396" cy="1323439"/>
          </a:xfrm>
          <a:prstGeom prst="rect">
            <a:avLst/>
          </a:prstGeom>
          <a:solidFill>
            <a:srgbClr val="FFFF99"/>
          </a:solidFill>
        </p:spPr>
        <p:txBody>
          <a:bodyPr wrap="square">
            <a:spAutoFit/>
          </a:bodyPr>
          <a:lstStyle/>
          <a:p>
            <a:r>
              <a:rPr lang="es-ES_tradnl" sz="1600" b="1" dirty="0" smtClean="0">
                <a:latin typeface="Montserrat" panose="00000500000000000000" pitchFamily="2" charset="0"/>
              </a:rPr>
              <a:t>Intersexual: </a:t>
            </a:r>
            <a:r>
              <a:rPr lang="es-MX" sz="1600" dirty="0" smtClean="0">
                <a:solidFill>
                  <a:srgbClr val="FF0000"/>
                </a:solidFill>
                <a:latin typeface="Montserrat" panose="00000500000000000000" pitchFamily="2" charset="0"/>
                <a:ea typeface="Times New Roman" panose="02020603050405020304" pitchFamily="18" charset="0"/>
                <a:cs typeface="Arial" panose="020B0604020202020204" pitchFamily="34" charset="0"/>
              </a:rPr>
              <a:t>Está </a:t>
            </a:r>
            <a:r>
              <a:rPr lang="es-MX" sz="1600" dirty="0">
                <a:solidFill>
                  <a:srgbClr val="FF0000"/>
                </a:solidFill>
                <a:latin typeface="Montserrat" panose="00000500000000000000" pitchFamily="2" charset="0"/>
                <a:ea typeface="Times New Roman" panose="02020603050405020304" pitchFamily="18" charset="0"/>
                <a:cs typeface="Arial" panose="020B0604020202020204" pitchFamily="34" charset="0"/>
              </a:rPr>
              <a:t>relacionado con las características biológicas del sexo; y debido a que no existe una corporalidad intersex única y a que la expresión de esa variabilidad corporal se hace evidente al momento del nacimiento y en otras ocasiones la conformación intersexual se descubre en la pubertad o incluso después, sus necesidades sanitarias son específicas y no corresponden a las nociones binarias de mujer u hombre.</a:t>
            </a:r>
          </a:p>
        </p:txBody>
      </p:sp>
      <p:sp>
        <p:nvSpPr>
          <p:cNvPr id="10" name="Rectángulo 9"/>
          <p:cNvSpPr/>
          <p:nvPr/>
        </p:nvSpPr>
        <p:spPr>
          <a:xfrm>
            <a:off x="106324" y="4012438"/>
            <a:ext cx="12085676" cy="1569660"/>
          </a:xfrm>
          <a:prstGeom prst="rect">
            <a:avLst/>
          </a:prstGeom>
          <a:solidFill>
            <a:srgbClr val="FFFF99"/>
          </a:solidFill>
        </p:spPr>
        <p:txBody>
          <a:bodyPr wrap="square">
            <a:spAutoFit/>
          </a:bodyPr>
          <a:lstStyle/>
          <a:p>
            <a:r>
              <a:rPr lang="es-MX" sz="1600" dirty="0">
                <a:solidFill>
                  <a:srgbClr val="FF0000"/>
                </a:solidFill>
                <a:latin typeface="Montserrat" panose="00000500000000000000" pitchFamily="2" charset="0"/>
              </a:rPr>
              <a:t>Son aquéllas personas que </a:t>
            </a:r>
            <a:r>
              <a:rPr lang="es-MX" sz="1600" b="1" dirty="0">
                <a:solidFill>
                  <a:srgbClr val="FF0000"/>
                </a:solidFill>
                <a:latin typeface="Montserrat" panose="00000500000000000000" pitchFamily="2" charset="0"/>
              </a:rPr>
              <a:t>descienden</a:t>
            </a:r>
            <a:r>
              <a:rPr lang="es-MX" sz="1600" dirty="0">
                <a:solidFill>
                  <a:srgbClr val="FF0000"/>
                </a:solidFill>
                <a:latin typeface="Montserrat" panose="00000500000000000000" pitchFamily="2" charset="0"/>
              </a:rPr>
              <a:t> de la población africana asentada en territorio nacional desde la época colonial o como parte de movimientos migratorios o como refugiados en épocas posteriores, y forman una unidad social, económica y cultural; que ha desarrollado formas propias de organización social, económica, política y cultural, y que poseen aspiraciones comunes y afirman libremente su existencia como pueblo culturalmente diferenciado.</a:t>
            </a:r>
          </a:p>
          <a:p>
            <a:r>
              <a:rPr lang="es-MX" sz="1600" dirty="0">
                <a:solidFill>
                  <a:srgbClr val="FF0000"/>
                </a:solidFill>
                <a:latin typeface="Montserrat" panose="00000500000000000000" pitchFamily="2" charset="0"/>
              </a:rPr>
              <a:t>El término afromexicanos hace referencia al entorno cultural mexicano en el cual han crecido o vive INPI/PNUD.</a:t>
            </a:r>
          </a:p>
        </p:txBody>
      </p:sp>
      <p:sp>
        <p:nvSpPr>
          <p:cNvPr id="11" name="Rectángulo 10"/>
          <p:cNvSpPr/>
          <p:nvPr/>
        </p:nvSpPr>
        <p:spPr>
          <a:xfrm>
            <a:off x="106324" y="3625155"/>
            <a:ext cx="11036595" cy="369332"/>
          </a:xfrm>
          <a:prstGeom prst="rect">
            <a:avLst/>
          </a:prstGeom>
        </p:spPr>
        <p:txBody>
          <a:bodyPr wrap="square">
            <a:spAutoFit/>
          </a:bodyPr>
          <a:lstStyle/>
          <a:p>
            <a:r>
              <a:rPr lang="es-MX" b="1" i="1" u="sng" dirty="0">
                <a:solidFill>
                  <a:srgbClr val="FF0000"/>
                </a:solidFill>
                <a:latin typeface="Montserrat" panose="00000500000000000000" pitchFamily="2" charset="0"/>
              </a:rPr>
              <a:t>AFROMEXICANO</a:t>
            </a:r>
            <a:r>
              <a:rPr lang="es-MX" b="1" i="1" dirty="0" smtClean="0">
                <a:solidFill>
                  <a:srgbClr val="FF0000"/>
                </a:solidFill>
                <a:latin typeface="Montserrat" panose="00000500000000000000" pitchFamily="2" charset="0"/>
              </a:rPr>
              <a:t>: </a:t>
            </a:r>
            <a:r>
              <a:rPr lang="es-MX" dirty="0" smtClean="0">
                <a:solidFill>
                  <a:srgbClr val="FF0000"/>
                </a:solidFill>
                <a:latin typeface="Montserrat" panose="00000500000000000000" pitchFamily="2" charset="0"/>
                <a:ea typeface="Times New Roman" panose="02020603050405020304" pitchFamily="18" charset="0"/>
                <a:cs typeface="Arial" panose="020B0604020202020204" pitchFamily="34" charset="0"/>
              </a:rPr>
              <a:t>Marque </a:t>
            </a:r>
            <a:r>
              <a:rPr lang="es-MX" dirty="0">
                <a:solidFill>
                  <a:srgbClr val="FF0000"/>
                </a:solidFill>
                <a:latin typeface="Montserrat" panose="00000500000000000000" pitchFamily="2" charset="0"/>
                <a:ea typeface="Times New Roman" panose="02020603050405020304" pitchFamily="18" charset="0"/>
                <a:cs typeface="Arial" panose="020B0604020202020204" pitchFamily="34" charset="0"/>
              </a:rPr>
              <a:t>con "X" el espacio si el paciente se </a:t>
            </a:r>
            <a:r>
              <a:rPr lang="es-MX" b="1" dirty="0">
                <a:solidFill>
                  <a:srgbClr val="FF0000"/>
                </a:solidFill>
                <a:latin typeface="Montserrat" panose="00000500000000000000" pitchFamily="2" charset="0"/>
                <a:ea typeface="Times New Roman" panose="02020603050405020304" pitchFamily="18" charset="0"/>
                <a:cs typeface="Arial" panose="020B0604020202020204" pitchFamily="34" charset="0"/>
              </a:rPr>
              <a:t>autodenomina</a:t>
            </a:r>
            <a:r>
              <a:rPr lang="es-MX" dirty="0">
                <a:solidFill>
                  <a:srgbClr val="FF0000"/>
                </a:solidFill>
                <a:latin typeface="Montserrat" panose="00000500000000000000" pitchFamily="2" charset="0"/>
                <a:ea typeface="Times New Roman" panose="02020603050405020304" pitchFamily="18" charset="0"/>
                <a:cs typeface="Arial" panose="020B0604020202020204" pitchFamily="34" charset="0"/>
              </a:rPr>
              <a:t> Afromexicano.</a:t>
            </a:r>
          </a:p>
        </p:txBody>
      </p:sp>
      <p:sp>
        <p:nvSpPr>
          <p:cNvPr id="13" name="Rectángulo 12"/>
          <p:cNvSpPr/>
          <p:nvPr/>
        </p:nvSpPr>
        <p:spPr>
          <a:xfrm>
            <a:off x="106324" y="5700082"/>
            <a:ext cx="11775044" cy="1200329"/>
          </a:xfrm>
          <a:prstGeom prst="rect">
            <a:avLst/>
          </a:prstGeom>
        </p:spPr>
        <p:txBody>
          <a:bodyPr wrap="square">
            <a:spAutoFit/>
          </a:bodyPr>
          <a:lstStyle/>
          <a:p>
            <a:r>
              <a:rPr lang="es-MX" b="1" i="1" u="sng" dirty="0">
                <a:latin typeface="Montserrat" panose="00000500000000000000" pitchFamily="2" charset="0"/>
              </a:rPr>
              <a:t>MIGRANTE</a:t>
            </a:r>
            <a:r>
              <a:rPr lang="es-MX" b="1" i="1" dirty="0" smtClean="0">
                <a:latin typeface="Montserrat" panose="00000500000000000000" pitchFamily="2" charset="0"/>
              </a:rPr>
              <a:t>: </a:t>
            </a:r>
            <a:r>
              <a:rPr lang="es-MX" dirty="0" smtClean="0">
                <a:latin typeface="Montserrat" panose="00000500000000000000" pitchFamily="2" charset="0"/>
              </a:rPr>
              <a:t>Si </a:t>
            </a:r>
            <a:r>
              <a:rPr lang="es-MX" dirty="0">
                <a:latin typeface="Montserrat" panose="00000500000000000000" pitchFamily="2" charset="0"/>
              </a:rPr>
              <a:t>se otorgó consulta a una persona que cumple con la definición de migrante, marque con “X” en el espacio.</a:t>
            </a:r>
          </a:p>
          <a:p>
            <a:r>
              <a:rPr lang="es-MX" b="1" dirty="0" smtClean="0">
                <a:latin typeface="Montserrat" panose="00000500000000000000" pitchFamily="2" charset="0"/>
              </a:rPr>
              <a:t>No </a:t>
            </a:r>
            <a:r>
              <a:rPr lang="es-MX" b="1" dirty="0">
                <a:latin typeface="Montserrat" panose="00000500000000000000" pitchFamily="2" charset="0"/>
              </a:rPr>
              <a:t>incluye a las personas que llegan a un país diferente de su lugar de origen</a:t>
            </a:r>
            <a:r>
              <a:rPr lang="es-MX" dirty="0">
                <a:latin typeface="Montserrat" panose="00000500000000000000" pitchFamily="2" charset="0"/>
              </a:rPr>
              <a:t> para establecerse en él temporal o definitivamente.</a:t>
            </a:r>
          </a:p>
        </p:txBody>
      </p:sp>
    </p:spTree>
    <p:extLst>
      <p:ext uri="{BB962C8B-B14F-4D97-AF65-F5344CB8AC3E}">
        <p14:creationId xmlns:p14="http://schemas.microsoft.com/office/powerpoint/2010/main" val="39851541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t="9375" b="6149"/>
          <a:stretch/>
        </p:blipFill>
        <p:spPr>
          <a:xfrm>
            <a:off x="334296" y="634176"/>
            <a:ext cx="9753600" cy="6179574"/>
          </a:xfrm>
          <a:prstGeom prst="rect">
            <a:avLst/>
          </a:prstGeom>
        </p:spPr>
      </p:pic>
      <p:sp>
        <p:nvSpPr>
          <p:cNvPr id="5" name="Rectángulo 4"/>
          <p:cNvSpPr/>
          <p:nvPr/>
        </p:nvSpPr>
        <p:spPr>
          <a:xfrm>
            <a:off x="5211097" y="2904394"/>
            <a:ext cx="1617412" cy="502480"/>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2059858" y="3650222"/>
            <a:ext cx="1302779" cy="199103"/>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6"/>
          <p:cNvSpPr/>
          <p:nvPr/>
        </p:nvSpPr>
        <p:spPr>
          <a:xfrm>
            <a:off x="6899782" y="2904394"/>
            <a:ext cx="1617412" cy="502480"/>
          </a:xfrm>
          <a:prstGeom prst="rect">
            <a:avLst/>
          </a:prstGeom>
          <a:solidFill>
            <a:srgbClr val="00B0F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5211096" y="4186080"/>
            <a:ext cx="2531812" cy="312174"/>
          </a:xfrm>
          <a:prstGeom prst="rect">
            <a:avLst/>
          </a:prstGeom>
          <a:solidFill>
            <a:srgbClr val="00FF00">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249357" y="176975"/>
            <a:ext cx="1394934" cy="369332"/>
          </a:xfrm>
          <a:prstGeom prst="rect">
            <a:avLst/>
          </a:prstGeom>
        </p:spPr>
        <p:txBody>
          <a:bodyPr wrap="none">
            <a:spAutoFit/>
          </a:bodyPr>
          <a:lstStyle/>
          <a:p>
            <a:r>
              <a:rPr lang="es-MX" b="1" dirty="0" smtClean="0">
                <a:solidFill>
                  <a:srgbClr val="245C4F"/>
                </a:solidFill>
                <a:latin typeface="Montserrat" panose="00000500000000000000" pitchFamily="2" charset="0"/>
              </a:rPr>
              <a:t>Aplicativo</a:t>
            </a:r>
            <a:endParaRPr lang="es-MX" b="1" dirty="0">
              <a:solidFill>
                <a:srgbClr val="245C4F"/>
              </a:solidFill>
            </a:endParaRPr>
          </a:p>
        </p:txBody>
      </p:sp>
      <p:pic>
        <p:nvPicPr>
          <p:cNvPr id="2" name="Imagen 1"/>
          <p:cNvPicPr>
            <a:picLocks noChangeAspect="1"/>
          </p:cNvPicPr>
          <p:nvPr/>
        </p:nvPicPr>
        <p:blipFill>
          <a:blip r:embed="rId3"/>
          <a:stretch>
            <a:fillRect/>
          </a:stretch>
        </p:blipFill>
        <p:spPr>
          <a:xfrm>
            <a:off x="8259100" y="4815341"/>
            <a:ext cx="3872155" cy="612062"/>
          </a:xfrm>
          <a:prstGeom prst="rect">
            <a:avLst/>
          </a:prstGeom>
        </p:spPr>
      </p:pic>
      <p:sp>
        <p:nvSpPr>
          <p:cNvPr id="10" name="Rectángulo 9"/>
          <p:cNvSpPr/>
          <p:nvPr/>
        </p:nvSpPr>
        <p:spPr>
          <a:xfrm>
            <a:off x="10228565" y="4186080"/>
            <a:ext cx="1762021" cy="369332"/>
          </a:xfrm>
          <a:prstGeom prst="rect">
            <a:avLst/>
          </a:prstGeom>
        </p:spPr>
        <p:txBody>
          <a:bodyPr wrap="none">
            <a:spAutoFit/>
          </a:bodyPr>
          <a:lstStyle/>
          <a:p>
            <a:r>
              <a:rPr lang="es-MX" b="1" dirty="0" smtClean="0">
                <a:solidFill>
                  <a:srgbClr val="245C4F"/>
                </a:solidFill>
                <a:latin typeface="Montserrat" panose="00000500000000000000" pitchFamily="2" charset="0"/>
              </a:rPr>
              <a:t>Concentrado</a:t>
            </a:r>
            <a:endParaRPr lang="es-MX" b="1" dirty="0">
              <a:solidFill>
                <a:srgbClr val="245C4F"/>
              </a:solidFill>
            </a:endParaRPr>
          </a:p>
        </p:txBody>
      </p:sp>
    </p:spTree>
    <p:extLst>
      <p:ext uri="{BB962C8B-B14F-4D97-AF65-F5344CB8AC3E}">
        <p14:creationId xmlns:p14="http://schemas.microsoft.com/office/powerpoint/2010/main" val="3092512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234039" y="22416"/>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sz="2400" dirty="0"/>
              <a:t>Hoja nominal</a:t>
            </a:r>
          </a:p>
          <a:p>
            <a:r>
              <a:rPr lang="es-ES" sz="2400" dirty="0"/>
              <a:t>Instrucciones </a:t>
            </a:r>
            <a:r>
              <a:rPr lang="es-ES" sz="2400" dirty="0" smtClean="0"/>
              <a:t>generales</a:t>
            </a:r>
            <a:endParaRPr lang="es-MX" sz="2400" dirty="0"/>
          </a:p>
        </p:txBody>
      </p:sp>
      <p:sp>
        <p:nvSpPr>
          <p:cNvPr id="12" name="CuadroTexto 11"/>
          <p:cNvSpPr txBox="1"/>
          <p:nvPr/>
        </p:nvSpPr>
        <p:spPr>
          <a:xfrm>
            <a:off x="234039" y="1415202"/>
            <a:ext cx="11594167" cy="3970318"/>
          </a:xfrm>
          <a:prstGeom prst="rect">
            <a:avLst/>
          </a:prstGeom>
          <a:noFill/>
        </p:spPr>
        <p:txBody>
          <a:bodyPr wrap="square" rtlCol="0">
            <a:spAutoFit/>
          </a:bodyPr>
          <a:lstStyle/>
          <a:p>
            <a:r>
              <a:rPr lang="es-ES" b="1" i="1" u="sng" dirty="0">
                <a:solidFill>
                  <a:srgbClr val="FF0000"/>
                </a:solidFill>
                <a:latin typeface="Montserrat" panose="00000500000000000000" pitchFamily="2" charset="0"/>
              </a:rPr>
              <a:t>CIRCUNFERENCIA DE CINTURA</a:t>
            </a:r>
            <a:r>
              <a:rPr lang="es-ES" b="1" i="1" dirty="0">
                <a:solidFill>
                  <a:srgbClr val="FF0000"/>
                </a:solidFill>
                <a:latin typeface="Montserrat" panose="00000500000000000000" pitchFamily="2" charset="0"/>
              </a:rPr>
              <a:t>: </a:t>
            </a:r>
            <a:r>
              <a:rPr lang="es-ES_tradnl" dirty="0">
                <a:latin typeface="Montserrat" panose="00000500000000000000" pitchFamily="2" charset="0"/>
              </a:rPr>
              <a:t>Anote la circunferencia de la cintura en centímetros.</a:t>
            </a:r>
          </a:p>
          <a:p>
            <a:endParaRPr lang="es-ES_tradnl" b="1" i="1" u="sng" dirty="0" smtClean="0">
              <a:solidFill>
                <a:srgbClr val="FF0000"/>
              </a:solidFill>
              <a:latin typeface="Montserrat" panose="00000500000000000000" pitchFamily="2" charset="0"/>
            </a:endParaRPr>
          </a:p>
          <a:p>
            <a:r>
              <a:rPr lang="es-ES_tradnl" b="1" i="1" u="sng" dirty="0" smtClean="0">
                <a:solidFill>
                  <a:srgbClr val="FF0000"/>
                </a:solidFill>
                <a:latin typeface="Montserrat" panose="00000500000000000000" pitchFamily="2" charset="0"/>
              </a:rPr>
              <a:t>SATURATURACIÓN </a:t>
            </a:r>
            <a:r>
              <a:rPr lang="es-ES_tradnl" b="1" i="1" u="sng" dirty="0">
                <a:solidFill>
                  <a:srgbClr val="FF0000"/>
                </a:solidFill>
                <a:latin typeface="Montserrat" panose="00000500000000000000" pitchFamily="2" charset="0"/>
              </a:rPr>
              <a:t>DE </a:t>
            </a:r>
            <a:r>
              <a:rPr lang="es-ES_tradnl" b="1" i="1" u="sng" dirty="0" smtClean="0">
                <a:solidFill>
                  <a:srgbClr val="FF0000"/>
                </a:solidFill>
                <a:latin typeface="Montserrat" panose="00000500000000000000" pitchFamily="2" charset="0"/>
              </a:rPr>
              <a:t>OXÍGENO</a:t>
            </a:r>
            <a:r>
              <a:rPr lang="es-ES_tradnl" b="1" i="1" dirty="0" smtClean="0">
                <a:solidFill>
                  <a:srgbClr val="FF0000"/>
                </a:solidFill>
                <a:latin typeface="Montserrat" panose="00000500000000000000" pitchFamily="2" charset="0"/>
              </a:rPr>
              <a:t>: </a:t>
            </a:r>
            <a:r>
              <a:rPr lang="es-ES_tradnl" dirty="0" smtClean="0">
                <a:latin typeface="Montserrat" panose="00000500000000000000" pitchFamily="2" charset="0"/>
              </a:rPr>
              <a:t>Anote </a:t>
            </a:r>
            <a:r>
              <a:rPr lang="es-ES_tradnl" dirty="0">
                <a:latin typeface="Montserrat" panose="00000500000000000000" pitchFamily="2" charset="0"/>
              </a:rPr>
              <a:t>el resultado de la medición de la saturación de oxígeno del paciente, realizada durante la consulta.</a:t>
            </a:r>
            <a:endParaRPr lang="es-MX" dirty="0">
              <a:latin typeface="Montserrat" panose="00000500000000000000" pitchFamily="2" charset="0"/>
            </a:endParaRPr>
          </a:p>
          <a:p>
            <a:endParaRPr lang="es-ES" i="1" dirty="0" smtClean="0">
              <a:latin typeface="Montserrat" panose="00000500000000000000" pitchFamily="2" charset="0"/>
            </a:endParaRPr>
          </a:p>
          <a:p>
            <a:pPr algn="just"/>
            <a:r>
              <a:rPr lang="es-ES" i="1" u="sng" strike="sngStrike"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COBERTURA </a:t>
            </a:r>
            <a:r>
              <a:rPr lang="es-ES" i="1" u="sng"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DE</a:t>
            </a:r>
            <a:r>
              <a:rPr lang="es-ES"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a:t>
            </a:r>
            <a:r>
              <a:rPr lang="es-ES" i="1" u="sng" strike="sngStrike"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SINTOMÁTICO </a:t>
            </a:r>
            <a:r>
              <a:rPr lang="es-ES" i="1" u="sng" strike="sngStrike"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RESPIRATORIO</a:t>
            </a:r>
            <a:r>
              <a:rPr lang="es-ES" i="1"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 </a:t>
            </a:r>
            <a:r>
              <a:rPr lang="es-ES" b="1" i="1" u="sng" dirty="0" smtClean="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PROBABLE </a:t>
            </a:r>
            <a:r>
              <a:rPr lang="es-ES" b="1" i="1" u="sng" dirty="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TB </a:t>
            </a:r>
            <a:r>
              <a:rPr lang="es-ES" b="1" i="1" u="sng" dirty="0">
                <a:solidFill>
                  <a:srgbClr val="FF0000"/>
                </a:solidFill>
                <a:latin typeface="Montserrat" panose="00000500000000000000" pitchFamily="2" charset="0"/>
                <a:ea typeface="Times New Roman" panose="02020603050405020304" pitchFamily="18" charset="0"/>
                <a:cs typeface="Times New Roman" panose="02020603050405020304" pitchFamily="18" charset="0"/>
              </a:rPr>
              <a:t>PULMONAR </a:t>
            </a:r>
            <a:r>
              <a:rPr lang="es-ES" b="1" i="1" u="sng" dirty="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SÓLO POR SIGNOS Y SÍNTOMAS</a:t>
            </a:r>
            <a:r>
              <a:rPr lang="es-ES" b="1" i="1" dirty="0" smtClean="0">
                <a:solidFill>
                  <a:srgbClr val="000000"/>
                </a:solidFill>
                <a:latin typeface="Montserrat" panose="00000500000000000000" pitchFamily="2" charset="0"/>
                <a:ea typeface="Times New Roman" panose="02020603050405020304" pitchFamily="18" charset="0"/>
                <a:cs typeface="Times New Roman" panose="02020603050405020304" pitchFamily="18" charset="0"/>
              </a:rPr>
              <a:t>: </a:t>
            </a:r>
            <a:r>
              <a:rPr lang="es-ES_tradnl" dirty="0" smtClean="0">
                <a:latin typeface="Montserrat" panose="00000500000000000000" pitchFamily="2" charset="0"/>
              </a:rPr>
              <a:t>Registre </a:t>
            </a:r>
            <a:r>
              <a:rPr lang="es-ES_tradnl" dirty="0">
                <a:latin typeface="Montserrat" panose="00000500000000000000" pitchFamily="2" charset="0"/>
              </a:rPr>
              <a:t>con “X” a la persona que independientemente del motivo por el que acudió a la consulta </a:t>
            </a:r>
            <a:r>
              <a:rPr lang="es-ES_tradnl" strike="sngStrike" dirty="0">
                <a:solidFill>
                  <a:srgbClr val="FF0000"/>
                </a:solidFill>
                <a:latin typeface="Montserrat" panose="00000500000000000000" pitchFamily="2" charset="0"/>
              </a:rPr>
              <a:t>por primera vez en el año</a:t>
            </a:r>
            <a:r>
              <a:rPr lang="es-ES_tradnl" dirty="0">
                <a:latin typeface="Montserrat" panose="00000500000000000000" pitchFamily="2" charset="0"/>
              </a:rPr>
              <a:t>, presente tos con expectoración o hemoptisis, de dos o más semanas de evolución. En niñas y niños, todo caso que presenta tos con o sin expectoración durante dos o más semanas, fiebre, diaforesis nocturna, detención o baja de peso.</a:t>
            </a:r>
          </a:p>
          <a:p>
            <a:pPr algn="just"/>
            <a:endParaRPr lang="es-ES_tradnl" dirty="0">
              <a:solidFill>
                <a:srgbClr val="000000"/>
              </a:solidFill>
              <a:highlight>
                <a:srgbClr val="FFFF00"/>
              </a:highlight>
              <a:latin typeface="Montserrat" panose="00000500000000000000" pitchFamily="2" charset="0"/>
              <a:ea typeface="Times New Roman" panose="02020603050405020304" pitchFamily="18" charset="0"/>
              <a:cs typeface="Arial" panose="020B0604020202020204" pitchFamily="34" charset="0"/>
            </a:endParaRPr>
          </a:p>
          <a:p>
            <a:r>
              <a:rPr lang="es-ES" b="1" i="1" u="sng" dirty="0">
                <a:latin typeface="Montserrat" panose="00000500000000000000" pitchFamily="2" charset="0"/>
              </a:rPr>
              <a:t>SERVICIOS MÉDICOS Y MEDICAMENTOS GRATUITOS</a:t>
            </a:r>
            <a:r>
              <a:rPr lang="es-ES" b="1" i="1" dirty="0" smtClean="0">
                <a:latin typeface="Montserrat" panose="00000500000000000000" pitchFamily="2" charset="0"/>
              </a:rPr>
              <a:t>: </a:t>
            </a:r>
            <a:r>
              <a:rPr lang="es-ES_tradnl" dirty="0" smtClean="0">
                <a:latin typeface="Montserrat" panose="00000500000000000000" pitchFamily="2" charset="0"/>
              </a:rPr>
              <a:t>Marque </a:t>
            </a:r>
            <a:r>
              <a:rPr lang="es-ES_tradnl" dirty="0">
                <a:latin typeface="Montserrat" panose="00000500000000000000" pitchFamily="2" charset="0"/>
              </a:rPr>
              <a:t>con "X" el espacio </a:t>
            </a:r>
            <a:r>
              <a:rPr lang="es-ES_tradnl" b="1" dirty="0">
                <a:latin typeface="Montserrat" panose="00000500000000000000" pitchFamily="2" charset="0"/>
              </a:rPr>
              <a:t>si el prestador de servicio </a:t>
            </a:r>
            <a:r>
              <a:rPr lang="es-ES_tradnl" dirty="0">
                <a:latin typeface="Montserrat" panose="00000500000000000000" pitchFamily="2" charset="0"/>
              </a:rPr>
              <a:t>que otorga la consulta </a:t>
            </a:r>
            <a:r>
              <a:rPr lang="es-ES_tradnl" b="1" dirty="0">
                <a:latin typeface="Montserrat" panose="00000500000000000000" pitchFamily="2" charset="0"/>
              </a:rPr>
              <a:t>está contratado </a:t>
            </a:r>
            <a:r>
              <a:rPr lang="es-ES_tradnl" dirty="0">
                <a:latin typeface="Montserrat" panose="00000500000000000000" pitchFamily="2" charset="0"/>
              </a:rPr>
              <a:t>por el programa </a:t>
            </a:r>
            <a:r>
              <a:rPr lang="es-ES_tradnl" b="1" dirty="0">
                <a:latin typeface="Montserrat" panose="00000500000000000000" pitchFamily="2" charset="0"/>
              </a:rPr>
              <a:t>PU013</a:t>
            </a:r>
            <a:r>
              <a:rPr lang="es-ES_tradnl" dirty="0">
                <a:latin typeface="Montserrat" panose="00000500000000000000" pitchFamily="2" charset="0"/>
              </a:rPr>
              <a:t>.</a:t>
            </a:r>
            <a:endParaRPr lang="es-MX" dirty="0">
              <a:latin typeface="Montserrat" panose="00000500000000000000" pitchFamily="2" charset="0"/>
            </a:endParaRPr>
          </a:p>
          <a:p>
            <a:pPr algn="just"/>
            <a:endParaRPr lang="es-MX" dirty="0">
              <a:latin typeface="Montserrat" panose="00000500000000000000" pitchFamily="2" charset="0"/>
              <a:ea typeface="Times New Roman" panose="02020603050405020304" pitchFamily="18" charset="0"/>
              <a:cs typeface="Times New Roman" panose="02020603050405020304" pitchFamily="18" charset="0"/>
            </a:endParaRPr>
          </a:p>
        </p:txBody>
      </p:sp>
      <p:sp>
        <p:nvSpPr>
          <p:cNvPr id="2" name="Rectángulo 1"/>
          <p:cNvSpPr/>
          <p:nvPr/>
        </p:nvSpPr>
        <p:spPr>
          <a:xfrm>
            <a:off x="530939" y="5096716"/>
            <a:ext cx="11297267" cy="1569660"/>
          </a:xfrm>
          <a:prstGeom prst="rect">
            <a:avLst/>
          </a:prstGeom>
          <a:solidFill>
            <a:srgbClr val="FFFF99"/>
          </a:solidFill>
        </p:spPr>
        <p:txBody>
          <a:bodyPr wrap="square">
            <a:spAutoFit/>
          </a:bodyPr>
          <a:lstStyle/>
          <a:p>
            <a:pPr algn="just"/>
            <a:r>
              <a:rPr lang="es-MX" sz="1600" dirty="0"/>
              <a:t>En el artículo 77 bis. 7 fracciones I, II y III, en la Ley General de Salud (LGS) se establece que, para ser beneficiario de la prestación gratuita de servicios de salud, medicamentos y demás insumos asociados a la cobertura y alcance de la prestación gratuita de servicios de salud, medicamentos y demás insumos asociados para las personas sin seguridad social, se deberán reunir los requisitos siguientes, ser personas que se encuentren en el territorio nacional; no ser derechohabientes de la seguridad social, y contar con Clave Única de Registro de Población, (CURP); en caso de no contar con dicha clave, podrá presentarse acta de nacimiento, certificado de nacimiento o los documentos que se establezcan en las disposiciones reglamentarias.</a:t>
            </a:r>
          </a:p>
        </p:txBody>
      </p:sp>
    </p:spTree>
    <p:extLst>
      <p:ext uri="{BB962C8B-B14F-4D97-AF65-F5344CB8AC3E}">
        <p14:creationId xmlns:p14="http://schemas.microsoft.com/office/powerpoint/2010/main" val="16860893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t="14012" b="5746"/>
          <a:stretch/>
        </p:blipFill>
        <p:spPr>
          <a:xfrm>
            <a:off x="511277" y="546307"/>
            <a:ext cx="10491020" cy="6313649"/>
          </a:xfrm>
          <a:prstGeom prst="rect">
            <a:avLst/>
          </a:prstGeom>
        </p:spPr>
      </p:pic>
      <p:sp>
        <p:nvSpPr>
          <p:cNvPr id="5" name="Rectángulo 4"/>
          <p:cNvSpPr/>
          <p:nvPr/>
        </p:nvSpPr>
        <p:spPr>
          <a:xfrm>
            <a:off x="2069686" y="3683599"/>
            <a:ext cx="1086469" cy="696671"/>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5"/>
          <p:cNvSpPr/>
          <p:nvPr/>
        </p:nvSpPr>
        <p:spPr>
          <a:xfrm>
            <a:off x="4454008" y="3120567"/>
            <a:ext cx="1302779" cy="669768"/>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8" name="Rectángulo 7"/>
          <p:cNvSpPr/>
          <p:nvPr/>
        </p:nvSpPr>
        <p:spPr>
          <a:xfrm>
            <a:off x="8153390" y="4525293"/>
            <a:ext cx="1241333" cy="710384"/>
          </a:xfrm>
          <a:prstGeom prst="rect">
            <a:avLst/>
          </a:prstGeom>
          <a:solidFill>
            <a:srgbClr val="00FF00">
              <a:alpha val="2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9" name="Rectángulo 8"/>
          <p:cNvSpPr/>
          <p:nvPr/>
        </p:nvSpPr>
        <p:spPr>
          <a:xfrm>
            <a:off x="249357" y="176975"/>
            <a:ext cx="1394934" cy="369332"/>
          </a:xfrm>
          <a:prstGeom prst="rect">
            <a:avLst/>
          </a:prstGeom>
        </p:spPr>
        <p:txBody>
          <a:bodyPr wrap="none">
            <a:spAutoFit/>
          </a:bodyPr>
          <a:lstStyle/>
          <a:p>
            <a:r>
              <a:rPr lang="es-MX" b="1" dirty="0" smtClean="0">
                <a:solidFill>
                  <a:srgbClr val="245C4F"/>
                </a:solidFill>
                <a:latin typeface="Montserrat" panose="00000500000000000000" pitchFamily="2" charset="0"/>
              </a:rPr>
              <a:t>Aplicativo</a:t>
            </a:r>
            <a:endParaRPr lang="es-MX" b="1" dirty="0">
              <a:solidFill>
                <a:srgbClr val="245C4F"/>
              </a:solidFill>
            </a:endParaRPr>
          </a:p>
        </p:txBody>
      </p:sp>
    </p:spTree>
    <p:extLst>
      <p:ext uri="{BB962C8B-B14F-4D97-AF65-F5344CB8AC3E}">
        <p14:creationId xmlns:p14="http://schemas.microsoft.com/office/powerpoint/2010/main" val="315667329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818</TotalTime>
  <Words>3179</Words>
  <Application>Microsoft Office PowerPoint</Application>
  <PresentationFormat>Panorámica</PresentationFormat>
  <Paragraphs>652</Paragraphs>
  <Slides>29</Slides>
  <Notes>0</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29</vt:i4>
      </vt:variant>
    </vt:vector>
  </HeadingPairs>
  <TitlesOfParts>
    <vt:vector size="40" baseType="lpstr">
      <vt:lpstr>Arial</vt:lpstr>
      <vt:lpstr>Calibri</vt:lpstr>
      <vt:lpstr>Calibri Light</vt:lpstr>
      <vt:lpstr>Montserrat</vt:lpstr>
      <vt:lpstr>Montserrat Black</vt:lpstr>
      <vt:lpstr>Montserrat Medium</vt:lpstr>
      <vt:lpstr>Montserrat SemiBold</vt:lpstr>
      <vt:lpstr>Tahoma</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Alicia Mercado Sandoval</dc:creator>
  <cp:lastModifiedBy>Alicia Mercado Sandoval</cp:lastModifiedBy>
  <cp:revision>53</cp:revision>
  <dcterms:created xsi:type="dcterms:W3CDTF">2021-05-03T16:59:02Z</dcterms:created>
  <dcterms:modified xsi:type="dcterms:W3CDTF">2021-05-07T18:46:19Z</dcterms:modified>
</cp:coreProperties>
</file>