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6" r:id="rId15"/>
    <p:sldId id="259" r:id="rId16"/>
    <p:sldId id="263" r:id="rId17"/>
    <p:sldId id="264" r:id="rId18"/>
    <p:sldId id="260" r:id="rId19"/>
    <p:sldId id="275" r:id="rId20"/>
    <p:sldId id="276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152E"/>
    <a:srgbClr val="245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39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05/05/2021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0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05/05/2021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18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29328B2A-9A67-DD48-B2C0-512D0A172D6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69926" y="371650"/>
            <a:ext cx="736880" cy="8583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55" y="630563"/>
            <a:ext cx="1076800" cy="3522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6329" y="288967"/>
            <a:ext cx="260876" cy="108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14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009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31901168-FEF9-924E-8853-923253593220}"/>
              </a:ext>
            </a:extLst>
          </p:cNvPr>
          <p:cNvSpPr txBox="1">
            <a:spLocks/>
          </p:cNvSpPr>
          <p:nvPr/>
        </p:nvSpPr>
        <p:spPr>
          <a:xfrm>
            <a:off x="363220" y="1240971"/>
            <a:ext cx="11465560" cy="171590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7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DEC9A2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dirty="0" smtClean="0"/>
              <a:t>CAPACITACIÓN INDEPENDIENTES</a:t>
            </a:r>
          </a:p>
          <a:p>
            <a:endParaRPr lang="es-ES" dirty="0" smtClean="0"/>
          </a:p>
          <a:p>
            <a:r>
              <a:rPr lang="es-ES" dirty="0" smtClean="0"/>
              <a:t>SINBA-SIS 2021</a:t>
            </a:r>
            <a:endParaRPr lang="es-MX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7D969CF-33B8-2E42-BA1B-8D19A4FC2066}"/>
              </a:ext>
            </a:extLst>
          </p:cNvPr>
          <p:cNvCxnSpPr/>
          <p:nvPr/>
        </p:nvCxnSpPr>
        <p:spPr>
          <a:xfrm>
            <a:off x="2006600" y="3048000"/>
            <a:ext cx="8178800" cy="0"/>
          </a:xfrm>
          <a:prstGeom prst="line">
            <a:avLst/>
          </a:prstGeom>
          <a:ln w="38100">
            <a:solidFill>
              <a:srgbClr val="DEC9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FE0F850-2B40-C744-98D5-C22A2ADC8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439" y="4035790"/>
            <a:ext cx="2546524" cy="28572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56" y="4781933"/>
            <a:ext cx="1971707" cy="1736979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3AFBE54E-50F5-5D42-993F-3FC0B29C4814}"/>
              </a:ext>
            </a:extLst>
          </p:cNvPr>
          <p:cNvSpPr txBox="1">
            <a:spLocks/>
          </p:cNvSpPr>
          <p:nvPr/>
        </p:nvSpPr>
        <p:spPr>
          <a:xfrm>
            <a:off x="0" y="3270884"/>
            <a:ext cx="12192000" cy="1137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 SemiBold" panose="00000700000000000000" pitchFamily="2" charset="0"/>
                <a:ea typeface="+mn-ea"/>
                <a:cs typeface="+mn-cs"/>
              </a:rPr>
              <a:t>Sistema Nacional de Información Básica en Materia de Salud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 smtClean="0">
                <a:solidFill>
                  <a:sysClr val="window" lastClr="FFFFFF"/>
                </a:solidFill>
              </a:rPr>
              <a:t>Sistema de Información en Salud, Subsistema de Prestación de Servicios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 SemiBold" panose="00000700000000000000" pitchFamily="2" charset="0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39060" y="362277"/>
            <a:ext cx="2765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Dirección General de Información en Salud</a:t>
            </a:r>
            <a:endParaRPr lang="es-MX" b="1" i="0" dirty="0">
              <a:solidFill>
                <a:schemeClr val="bg1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63220" y="5714999"/>
            <a:ext cx="264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anose="00000500000000000000" pitchFamily="2" charset="0"/>
              </a:rPr>
              <a:t>6 de mayo de 2021</a:t>
            </a:r>
            <a:endParaRPr lang="es-MX" b="1" dirty="0">
              <a:solidFill>
                <a:schemeClr val="accent4">
                  <a:lumMod val="20000"/>
                  <a:lumOff val="8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43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276" y="0"/>
            <a:ext cx="7462838" cy="685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0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03" y="0"/>
            <a:ext cx="6796769" cy="685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01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628" y="-6962"/>
            <a:ext cx="8532000" cy="6864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51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33" y="447746"/>
            <a:ext cx="10620000" cy="600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80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207321"/>
            <a:ext cx="9644743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MX" sz="3600" dirty="0" smtClean="0"/>
              <a:t>Informe </a:t>
            </a:r>
            <a:r>
              <a:rPr lang="es-MX" sz="3600" dirty="0"/>
              <a:t>de Actividades de la Unidad de Psiquiatría y Salud Mental SIS-SS-PSQ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633" y="1732188"/>
            <a:ext cx="7889262" cy="200705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810985" y="3938545"/>
            <a:ext cx="10488385" cy="2571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tabLst>
                <a:tab pos="3493135" algn="l"/>
              </a:tabLst>
            </a:pP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TRABAJO SOCIAL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lnSpc>
                <a:spcPts val="1200"/>
              </a:lnSpc>
              <a:spcAft>
                <a:spcPts val="0"/>
              </a:spcAft>
            </a:pPr>
            <a:r>
              <a:rPr lang="es-ES_tradnl" sz="9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Anote las actividades de trabajo social solicitadas</a:t>
            </a:r>
            <a:r>
              <a:rPr lang="es-ES_tradnl" sz="900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lnSpc>
                <a:spcPts val="12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s-ES" sz="12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Educación para la/el paciente: </a:t>
            </a:r>
            <a:r>
              <a:rPr lang="es-MX" sz="12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refiere a Eventos educativos (taller, sesiones grupales o individuales, cursos) para la/el paciente, cuyo objetivo es propiciar en lo individual y lo colectivo una conciencia social en beneficio de la salud, se otorga durante el proceso de atención de un/a persona en un servicio de salud, basada en las necesidades específicas de cada usuaria/o y particularmente en la condición clínica de la/el paciente. Es uno de los estándares para la implementación del Modelo de Seguridad del Paciente, la cual es una actividad complementaria o una herramienta para la promoción de la salud llevada a cabo en el área de Trabajo Social, en espacios asignados a partir de la delimitación de un programa, y/o a partir de la identificación de la necesidad de la/el usuaria/o y/o su familiar</a:t>
            </a:r>
            <a:r>
              <a:rPr lang="es-MX" sz="12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lnSpc>
                <a:spcPts val="12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endParaRPr lang="es-MX" sz="20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200"/>
              </a:lnSpc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s-ES" sz="12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Gestión Social:</a:t>
            </a:r>
            <a:r>
              <a:rPr lang="es-ES" sz="12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Es el proceso completo de acciones y toma de decisiones que permiten la adquisición de servicios, insumos, redes de apoyo institucionales para la atención del paciente y/o su familia que propicie una adherencia terapéutica. Incluye la gestión de servicios </a:t>
            </a:r>
            <a:r>
              <a:rPr lang="es-ES" sz="12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extrainstitucionales</a:t>
            </a:r>
            <a:r>
              <a:rPr lang="es-ES" sz="12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como: Interconsultas, estudios de gabinete y traslados, albergues, casas hogar, asilos, casa cunas, ambulancias, así como la gestión de insumos y/o equipos, ejemplos: cánulas, prótesis (rodilla y cadera), concentradores de oxígeno, válvulas, medicamentos, lente intraocular, </a:t>
            </a:r>
            <a:r>
              <a:rPr lang="es-ES" sz="12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endoprótesis</a:t>
            </a:r>
            <a:r>
              <a:rPr lang="es-ES" sz="12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entre otros</a:t>
            </a:r>
            <a:r>
              <a:rPr lang="es-ES" sz="12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20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4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68" y="115678"/>
            <a:ext cx="7768318" cy="672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9632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648" y="-1"/>
            <a:ext cx="8938532" cy="685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729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207321"/>
            <a:ext cx="10167257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MX" sz="3600" dirty="0"/>
              <a:t>INFORME MENSUAL </a:t>
            </a:r>
            <a:r>
              <a:rPr lang="es-MX" sz="3600" dirty="0" smtClean="0"/>
              <a:t>UNEME-DEDICAM</a:t>
            </a:r>
            <a:endParaRPr lang="es-MX" sz="3600" dirty="0"/>
          </a:p>
        </p:txBody>
      </p:sp>
      <p:sp>
        <p:nvSpPr>
          <p:cNvPr id="2" name="Rectángulo 1"/>
          <p:cNvSpPr/>
          <p:nvPr/>
        </p:nvSpPr>
        <p:spPr>
          <a:xfrm>
            <a:off x="604157" y="1374728"/>
            <a:ext cx="1045028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493135" algn="l"/>
              </a:tabLst>
            </a:pPr>
            <a:r>
              <a:rPr lang="es-ES" sz="1400" dirty="0">
                <a:solidFill>
                  <a:srgbClr val="FF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CONSULTA A CASO EN SEGUIMIENTO A PERSONAS TRANSGÉNERO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990600" algn="l"/>
              </a:tabLst>
            </a:pPr>
            <a:r>
              <a:rPr lang="es-MX" sz="14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el Total de consultas de evaluación diagnóstica realizadas a Personas transgénero (Médicas y no Médicas) durante el mes de acuerdo a las variables solicitadas</a:t>
            </a:r>
            <a:r>
              <a:rPr lang="es-MX" sz="1400" dirty="0" smtClean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"/>
              <a:tabLst>
                <a:tab pos="990600" algn="l"/>
              </a:tabLst>
            </a:pPr>
            <a:r>
              <a:rPr lang="es-MX" sz="14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PRIMERA VEZ: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990600" algn="l"/>
              </a:tabLst>
            </a:pPr>
            <a:r>
              <a:rPr lang="es-MX" sz="14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Anote el total de consultas otorgadas durante el mes a Personas transgénero acorde a grupo etario si estos son de primera vez. 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"/>
              <a:tabLst>
                <a:tab pos="990600" algn="l"/>
              </a:tabLst>
            </a:pPr>
            <a:r>
              <a:rPr lang="es-MX" sz="14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SUBSECUENTE: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990600" algn="l"/>
              </a:tabLst>
            </a:pPr>
            <a:r>
              <a:rPr lang="es-MX" sz="14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Anote el total de consultas otorgadas durante el mes a Personas transgénero acorde a grupo etario si estos son subsecuentes. </a:t>
            </a:r>
          </a:p>
          <a:p>
            <a:pPr algn="just">
              <a:tabLst>
                <a:tab pos="990600" algn="l"/>
              </a:tabLst>
            </a:pPr>
            <a:endParaRPr lang="es-MX" sz="1400" dirty="0" smtClean="0">
              <a:solidFill>
                <a:srgbClr val="FF0000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  <a:p>
            <a:pPr algn="just">
              <a:tabLst>
                <a:tab pos="990600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TOMA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DE MASTOGRAFÍA DE TAMIZAJE EN MUJERES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990600" algn="l"/>
              </a:tabLst>
            </a:pP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a todas las mujeres a las que se les haya realizado una búsqueda intencionada de cáncer de mama a través de la toma de mastografía de tamizaje que permita su identificación temprana, en los siguientes grupos etarios: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40 A 49 Años 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"/>
              <a:tabLst>
                <a:tab pos="990600" algn="l"/>
              </a:tabLst>
            </a:pP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50 A </a:t>
            </a:r>
            <a:r>
              <a:rPr lang="es-MX" sz="14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69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Años 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400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69 </a:t>
            </a:r>
            <a:r>
              <a:rPr lang="es-MX" sz="14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70 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Años y </a:t>
            </a:r>
            <a:r>
              <a:rPr lang="es-MX" sz="1400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Más</a:t>
            </a:r>
          </a:p>
          <a:p>
            <a:pPr algn="just">
              <a:tabLst>
                <a:tab pos="3493135" algn="l"/>
              </a:tabLst>
            </a:pPr>
            <a:endParaRPr lang="es-ES" sz="1400" dirty="0" smtClean="0">
              <a:solidFill>
                <a:srgbClr val="000000"/>
              </a:solidFill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MASTOGRAFÍAS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DIAGNÓSTICAS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ULTRASONIDOS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DIAGNÓSTICOS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BIOPSIAS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GUIADAS POR ULTRASONIDO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BIOPSIAS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GUIADAS POR ESTEREOTAXIA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MARCAJES </a:t>
            </a:r>
            <a:r>
              <a:rPr lang="es-ES" sz="1400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PARA BIOPSIA </a:t>
            </a:r>
            <a:r>
              <a:rPr lang="es-ES" sz="1400" dirty="0" smtClean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ESCICIONAL</a:t>
            </a:r>
            <a:endParaRPr lang="es-MX" sz="14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991099" y="5613929"/>
            <a:ext cx="2520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200" dirty="0" smtClean="0">
                <a:solidFill>
                  <a:prstClr val="black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s-ES_tradnl" sz="1200" dirty="0" smtClean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ES_tradnl" sz="1200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y a Personas transgénero</a:t>
            </a:r>
            <a:endParaRPr lang="es-MX" dirty="0"/>
          </a:p>
        </p:txBody>
      </p:sp>
      <p:sp>
        <p:nvSpPr>
          <p:cNvPr id="9" name="Cerrar llave 8"/>
          <p:cNvSpPr/>
          <p:nvPr/>
        </p:nvSpPr>
        <p:spPr>
          <a:xfrm>
            <a:off x="4588329" y="5143499"/>
            <a:ext cx="261257" cy="1217861"/>
          </a:xfrm>
          <a:prstGeom prst="rightBrace">
            <a:avLst>
              <a:gd name="adj1" fmla="val 60185"/>
              <a:gd name="adj2" fmla="val 5268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3259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6605" y="0"/>
            <a:ext cx="7992000" cy="68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2572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110" y="146465"/>
            <a:ext cx="5857875" cy="6711535"/>
          </a:xfrm>
          <a:prstGeom prst="rect">
            <a:avLst/>
          </a:prstGeom>
        </p:spPr>
      </p:pic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1" y="207321"/>
            <a:ext cx="295411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MX" sz="3600" dirty="0" smtClean="0"/>
              <a:t>Captura en</a:t>
            </a:r>
          </a:p>
          <a:p>
            <a:r>
              <a:rPr lang="es-MX" sz="3600" dirty="0" smtClean="0"/>
              <a:t>Aplicativo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382508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-119256"/>
            <a:ext cx="7375071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Informe Fuera de la unidad</a:t>
            </a:r>
          </a:p>
          <a:p>
            <a:r>
              <a:rPr lang="es-ES" sz="3600" dirty="0" smtClean="0"/>
              <a:t>Planificación familiar</a:t>
            </a:r>
            <a:endParaRPr lang="es-MX" sz="36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2247" y="-16331"/>
            <a:ext cx="3456214" cy="686399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39837"/>
            <a:ext cx="2925829" cy="19567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892" y="1763487"/>
            <a:ext cx="2752672" cy="5061857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3965" y="1843120"/>
            <a:ext cx="2806502" cy="4835265"/>
          </a:xfrm>
          <a:prstGeom prst="rect">
            <a:avLst/>
          </a:prstGeom>
        </p:spPr>
      </p:pic>
      <p:sp>
        <p:nvSpPr>
          <p:cNvPr id="10" name="Marcador de contenido 2"/>
          <p:cNvSpPr>
            <a:spLocks noGrp="1"/>
          </p:cNvSpPr>
          <p:nvPr>
            <p:ph idx="1"/>
          </p:nvPr>
        </p:nvSpPr>
        <p:spPr>
          <a:xfrm>
            <a:off x="80209" y="1640089"/>
            <a:ext cx="2532362" cy="965965"/>
          </a:xfrm>
          <a:noFill/>
        </p:spPr>
        <p:txBody>
          <a:bodyPr>
            <a:noAutofit/>
          </a:bodyPr>
          <a:lstStyle/>
          <a:p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Calendario de control PF SINBA-SIS-F1</a:t>
            </a:r>
          </a:p>
        </p:txBody>
      </p:sp>
      <p:sp>
        <p:nvSpPr>
          <p:cNvPr id="11" name="Marcador de contenido 2"/>
          <p:cNvSpPr txBox="1">
            <a:spLocks/>
          </p:cNvSpPr>
          <p:nvPr/>
        </p:nvSpPr>
        <p:spPr>
          <a:xfrm>
            <a:off x="3610196" y="1081548"/>
            <a:ext cx="4304735" cy="96596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Formatos intermedios PF SINBA-SIS-F1</a:t>
            </a:r>
          </a:p>
        </p:txBody>
      </p:sp>
      <p:sp>
        <p:nvSpPr>
          <p:cNvPr id="12" name="Marcador de contenido 2"/>
          <p:cNvSpPr txBox="1">
            <a:spLocks/>
          </p:cNvSpPr>
          <p:nvPr/>
        </p:nvSpPr>
        <p:spPr>
          <a:xfrm>
            <a:off x="7871624" y="612703"/>
            <a:ext cx="1597685" cy="36896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Informe</a:t>
            </a:r>
          </a:p>
        </p:txBody>
      </p:sp>
    </p:spTree>
    <p:extLst>
      <p:ext uri="{BB962C8B-B14F-4D97-AF65-F5344CB8AC3E}">
        <p14:creationId xmlns:p14="http://schemas.microsoft.com/office/powerpoint/2010/main" val="3927636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17715" y="146465"/>
            <a:ext cx="3358242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MX" sz="3600" dirty="0" smtClean="0"/>
              <a:t>Importación en Aplicativo</a:t>
            </a:r>
            <a:endParaRPr lang="es-MX" sz="36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r="31851"/>
          <a:stretch/>
        </p:blipFill>
        <p:spPr>
          <a:xfrm>
            <a:off x="217715" y="1854653"/>
            <a:ext cx="3162300" cy="13620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957" y="146465"/>
            <a:ext cx="8580464" cy="654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658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5920" y="114296"/>
            <a:ext cx="5292000" cy="66417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-119256"/>
            <a:ext cx="7375071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3600" dirty="0" smtClean="0"/>
              <a:t>Informe Fuera de la unidad</a:t>
            </a:r>
          </a:p>
          <a:p>
            <a:r>
              <a:rPr lang="es-ES" sz="3600" dirty="0" smtClean="0"/>
              <a:t>Salud reproductiva</a:t>
            </a:r>
            <a:endParaRPr lang="es-MX" sz="3600" dirty="0"/>
          </a:p>
        </p:txBody>
      </p:sp>
      <p:sp>
        <p:nvSpPr>
          <p:cNvPr id="12" name="Text Box 134"/>
          <p:cNvSpPr txBox="1">
            <a:spLocks noChangeArrowheads="1"/>
          </p:cNvSpPr>
          <p:nvPr/>
        </p:nvSpPr>
        <p:spPr bwMode="auto">
          <a:xfrm>
            <a:off x="613343" y="3589426"/>
            <a:ext cx="1556336" cy="1088366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 smtClean="0">
                <a:solidFill>
                  <a:srgbClr val="FF0000"/>
                </a:solidFill>
              </a:rPr>
              <a:t>CLAVES </a:t>
            </a:r>
            <a:r>
              <a:rPr lang="es-MX" altLang="es-MX" sz="800" b="1" dirty="0" smtClean="0">
                <a:solidFill>
                  <a:srgbClr val="FF0000"/>
                </a:solidFill>
              </a:rPr>
              <a:t>APOYO Y SEGUIMIENTO A LA LACTANCIA MATERNA</a:t>
            </a:r>
            <a:endParaRPr lang="es-ES_tradnl" altLang="es-MX" sz="700" dirty="0" smtClean="0">
              <a:solidFill>
                <a:srgbClr val="FF0000"/>
              </a:solidFill>
            </a:endParaRP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>
                <a:solidFill>
                  <a:srgbClr val="FF0000"/>
                </a:solidFill>
              </a:rPr>
              <a:t>LACTANCIA MATERNA EXCLUSIVA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>
                <a:solidFill>
                  <a:srgbClr val="FF0000"/>
                </a:solidFill>
              </a:rPr>
              <a:t>MIXTA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>
                <a:solidFill>
                  <a:srgbClr val="FF0000"/>
                </a:solidFill>
              </a:rPr>
              <a:t>FÓRMULA LÁCTEA</a:t>
            </a:r>
          </a:p>
          <a:p>
            <a:pPr marL="180975" indent="-85725">
              <a:spcBef>
                <a:spcPct val="20000"/>
              </a:spcBef>
              <a:buFont typeface="+mj-lt"/>
              <a:buAutoNum type="arabicPeriod"/>
            </a:pPr>
            <a:r>
              <a:rPr lang="es-ES_tradnl" altLang="es-MX" sz="700" dirty="0" smtClean="0">
                <a:solidFill>
                  <a:srgbClr val="FF0000"/>
                </a:solidFill>
              </a:rPr>
              <a:t>OTRO</a:t>
            </a:r>
            <a:endParaRPr lang="es-ES" altLang="es-MX" dirty="0">
              <a:solidFill>
                <a:srgbClr val="FF0000"/>
              </a:solidFill>
            </a:endParaRPr>
          </a:p>
        </p:txBody>
      </p:sp>
      <p:sp>
        <p:nvSpPr>
          <p:cNvPr id="13" name="Marcador de contenido 2"/>
          <p:cNvSpPr>
            <a:spLocks noGrp="1"/>
          </p:cNvSpPr>
          <p:nvPr>
            <p:ph idx="1"/>
          </p:nvPr>
        </p:nvSpPr>
        <p:spPr>
          <a:xfrm>
            <a:off x="188788" y="2612755"/>
            <a:ext cx="2421751" cy="965965"/>
          </a:xfrm>
          <a:noFill/>
        </p:spPr>
        <p:txBody>
          <a:bodyPr>
            <a:noAutofit/>
          </a:bodyPr>
          <a:lstStyle/>
          <a:p>
            <a:r>
              <a:rPr lang="es-MX" sz="16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Calendario de </a:t>
            </a:r>
            <a:r>
              <a:rPr lang="es-MX" sz="16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control Embarazo, parto y </a:t>
            </a:r>
            <a:r>
              <a:rPr lang="es-MX" sz="16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puerperio SINBA-SIS-E1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675" y="2612755"/>
            <a:ext cx="2962862" cy="1320794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231" y="4536070"/>
            <a:ext cx="3333750" cy="1009650"/>
          </a:xfrm>
          <a:prstGeom prst="rect">
            <a:avLst/>
          </a:prstGeom>
        </p:spPr>
      </p:pic>
      <p:sp>
        <p:nvSpPr>
          <p:cNvPr id="15" name="Marcador de contenido 2"/>
          <p:cNvSpPr txBox="1">
            <a:spLocks/>
          </p:cNvSpPr>
          <p:nvPr/>
        </p:nvSpPr>
        <p:spPr>
          <a:xfrm>
            <a:off x="3006231" y="1808828"/>
            <a:ext cx="2824684" cy="965965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600" b="1" dirty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Formatos intermedios</a:t>
            </a:r>
            <a:r>
              <a:rPr lang="es-MX" sz="16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 Embarazo, parto y puerperio</a:t>
            </a:r>
          </a:p>
        </p:txBody>
      </p:sp>
      <p:sp>
        <p:nvSpPr>
          <p:cNvPr id="16" name="Marcador de contenido 2"/>
          <p:cNvSpPr txBox="1">
            <a:spLocks/>
          </p:cNvSpPr>
          <p:nvPr/>
        </p:nvSpPr>
        <p:spPr>
          <a:xfrm>
            <a:off x="5686070" y="774852"/>
            <a:ext cx="1597685" cy="368969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MX" sz="20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Informe</a:t>
            </a:r>
          </a:p>
        </p:txBody>
      </p:sp>
    </p:spTree>
    <p:extLst>
      <p:ext uri="{BB962C8B-B14F-4D97-AF65-F5344CB8AC3E}">
        <p14:creationId xmlns:p14="http://schemas.microsoft.com/office/powerpoint/2010/main" val="46124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-217230"/>
            <a:ext cx="10085614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3200" dirty="0" smtClean="0"/>
              <a:t>Informe Fuera de la unidad, Rickettsiosis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9733" y="4833256"/>
            <a:ext cx="5886450" cy="1975757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234039" y="696716"/>
            <a:ext cx="11811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RICKETTSIOSIS: CONTROL DE LA GARRAPATA CAFÉ - FIEBRE MANCHADA DE LAS MONTAÑAS ROCOSAS (FMMR)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400800" algn="l"/>
                <a:tab pos="7165340" algn="l"/>
                <a:tab pos="7933690" algn="l"/>
                <a:tab pos="11438890" algn="l"/>
                <a:tab pos="11574145" algn="l"/>
                <a:tab pos="11709400" algn="l"/>
                <a:tab pos="11844655" algn="l"/>
                <a:tab pos="11979910" algn="l"/>
                <a:tab pos="12115165" algn="l"/>
                <a:tab pos="12250420" algn="l"/>
                <a:tab pos="12385675" algn="l"/>
                <a:tab pos="12520930" algn="l"/>
              </a:tabLst>
            </a:pP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encargado del llenado es el responsable del programa de zoonosis en la Jurisdicción Sanitaria</a:t>
            </a:r>
            <a:r>
              <a:rPr lang="es-MX" sz="14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400800" algn="l"/>
                <a:tab pos="7165340" algn="l"/>
                <a:tab pos="7933690" algn="l"/>
                <a:tab pos="11438890" algn="l"/>
                <a:tab pos="11574145" algn="l"/>
                <a:tab pos="11709400" algn="l"/>
                <a:tab pos="11844655" algn="l"/>
                <a:tab pos="11979910" algn="l"/>
                <a:tab pos="12115165" algn="l"/>
                <a:tab pos="12250420" algn="l"/>
                <a:tab pos="12385675" algn="l"/>
                <a:tab pos="12520930" algn="l"/>
              </a:tabLst>
            </a:pP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La fuente de llenado es el 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formato de ACCIONES COMUNITARIAS PARA LA PREVENCIÓN DE FIEBRE MANCHADA DE LAS MONTAÑAS ROCOSAS (FMMR) Y OTRAS RICKETTSIOSIS, SINBA-SIS-R1, así como 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formatos propios del Programa: </a:t>
            </a:r>
            <a:r>
              <a:rPr lang="es-MX" sz="14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Ectodesparasitación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Barrido, </a:t>
            </a:r>
            <a:r>
              <a:rPr lang="es-MX" sz="14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Ectodesparasitación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Bloqueo, Rociado Residual Barrido y Rociado Residual Bloqueo, así como Encuestas</a:t>
            </a:r>
            <a:r>
              <a:rPr lang="es-MX" sz="14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6400800" algn="l"/>
                <a:tab pos="7165340" algn="l"/>
                <a:tab pos="7933690" algn="l"/>
                <a:tab pos="11438890" algn="l"/>
                <a:tab pos="11574145" algn="l"/>
                <a:tab pos="11709400" algn="l"/>
                <a:tab pos="11844655" algn="l"/>
                <a:tab pos="11979910" algn="l"/>
                <a:tab pos="12115165" algn="l"/>
                <a:tab pos="12250420" algn="l"/>
                <a:tab pos="12385675" algn="l"/>
                <a:tab pos="12520930" algn="l"/>
              </a:tabLst>
            </a:pP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Este formato se llenará a nivel jurisdiccional con la información de las actividades realizadas en el mes y se enviará al área de estadística para su captura. Ésta no se acumulará con la de meses anteriores</a:t>
            </a:r>
            <a:r>
              <a:rPr lang="es-MX" sz="14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Viviendas trabajadas.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Anote el número total de viviendas trabajadas con rociado residual (resultado de la suma de los barridos por colonias y bloqueos), </a:t>
            </a:r>
            <a:r>
              <a:rPr lang="es-MX" sz="1400" strike="sngStrike" dirty="0">
                <a:solidFill>
                  <a:srgbClr val="FF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independientemente</a:t>
            </a:r>
            <a:r>
              <a:rPr lang="es-MX" sz="1400" dirty="0">
                <a:solidFill>
                  <a:srgbClr val="FF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indicando 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fueron rociadas de forma </a:t>
            </a:r>
            <a:r>
              <a:rPr lang="es-MX" sz="14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intra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es-MX" sz="14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peridomiciliar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s-MX" sz="1400" dirty="0" err="1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peridomiciliar</a:t>
            </a:r>
            <a:r>
              <a:rPr lang="es-MX" sz="14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Viviendas visitadas para rociar. 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Anote el resultado de la suma del total de viviendas según condición registrada: Trabajadas + Cerradas + Deshabitadas + Renuentes (resultado de la suma de los barridos por colonias y bloqueos</a:t>
            </a:r>
            <a:r>
              <a:rPr lang="es-MX" sz="1400" dirty="0" smtClean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Perros censados.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Anote el número total de perros registrados por los brigadistas (resultado de la suma de los barridos por colonias y bloqueos</a:t>
            </a:r>
            <a:r>
              <a:rPr lang="es-MX" sz="1400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Perros </a:t>
            </a:r>
            <a:r>
              <a:rPr lang="es-MX" sz="1400" b="1" strike="sngStrike" dirty="0" err="1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ectodesparasitados</a:t>
            </a:r>
            <a:r>
              <a:rPr lang="es-MX" sz="1400" b="1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de forma sistémica.</a:t>
            </a:r>
            <a:r>
              <a:rPr lang="es-MX" sz="1400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Anote el número total de perros que fueron intervenidos con productos sistémicos (por ejemplo </a:t>
            </a:r>
            <a:r>
              <a:rPr lang="es-MX" sz="1400" strike="sngStrike" dirty="0" err="1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ivermectina</a:t>
            </a:r>
            <a:r>
              <a:rPr lang="es-MX" sz="1400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), resultado de la suma de los barridos por colonias y bloqueos</a:t>
            </a:r>
            <a:r>
              <a:rPr lang="es-MX" sz="1400" strike="sngStrike" dirty="0" smtClean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Perros </a:t>
            </a:r>
            <a:r>
              <a:rPr lang="es-MX" sz="1400" b="1" dirty="0" err="1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ectodesparasitados</a:t>
            </a:r>
            <a:r>
              <a:rPr lang="es-MX" sz="1400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de forma tópica.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Anote el número total de perros que fueron intervenidos con productos tópicos (por ejemplo, </a:t>
            </a:r>
            <a:r>
              <a:rPr lang="es-MX" sz="1400" dirty="0" err="1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fipronil</a:t>
            </a:r>
            <a:r>
              <a:rPr lang="es-MX" sz="14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), resultado de la suma de los barridos por colonias y bloqueos</a:t>
            </a:r>
            <a:r>
              <a:rPr lang="es-MX" sz="1400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algn="just">
              <a:spcAft>
                <a:spcPts val="0"/>
              </a:spcAft>
            </a:pPr>
            <a:r>
              <a:rPr lang="es-MX" sz="1400" b="1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Encuestas</a:t>
            </a:r>
            <a:r>
              <a:rPr lang="es-MX" sz="1400" dirty="0">
                <a:solidFill>
                  <a:srgbClr val="00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 Anote el número total de </a:t>
            </a:r>
            <a:r>
              <a:rPr lang="es-MX" sz="1400" dirty="0"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perros positivos a garrapatas, perros inspeccionados, viviendas positivas a garrapatas y viviendas inspeccionadas.</a:t>
            </a:r>
            <a:endParaRPr lang="es-MX" sz="14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34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804" y="0"/>
            <a:ext cx="8683399" cy="685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74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75" y="0"/>
            <a:ext cx="8539842" cy="685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75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467" y="0"/>
            <a:ext cx="7979910" cy="686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3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00" y="194612"/>
            <a:ext cx="11592000" cy="537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5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3897" y="6580"/>
            <a:ext cx="8200346" cy="685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06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866</Words>
  <Application>Microsoft Office PowerPoint</Application>
  <PresentationFormat>Panorámica</PresentationFormat>
  <Paragraphs>62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Montserrat</vt:lpstr>
      <vt:lpstr>Montserrat SemiBold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Alicia Mercado Sandoval</dc:creator>
  <cp:lastModifiedBy>Alicia Mercado Sandoval</cp:lastModifiedBy>
  <cp:revision>34</cp:revision>
  <dcterms:created xsi:type="dcterms:W3CDTF">2021-05-03T16:59:02Z</dcterms:created>
  <dcterms:modified xsi:type="dcterms:W3CDTF">2021-05-06T03:58:26Z</dcterms:modified>
</cp:coreProperties>
</file>