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74" r:id="rId5"/>
    <p:sldId id="283" r:id="rId6"/>
    <p:sldId id="284" r:id="rId7"/>
    <p:sldId id="282" r:id="rId8"/>
    <p:sldId id="285" r:id="rId9"/>
    <p:sldId id="286" r:id="rId10"/>
    <p:sldId id="287" r:id="rId11"/>
    <p:sldId id="288" r:id="rId12"/>
    <p:sldId id="289" r:id="rId13"/>
    <p:sldId id="290" r:id="rId14"/>
    <p:sldId id="291" r:id="rId15"/>
    <p:sldId id="292" r:id="rId16"/>
    <p:sldId id="262" r:id="rId17"/>
    <p:sldId id="294" r:id="rId18"/>
    <p:sldId id="295" r:id="rId19"/>
    <p:sldId id="296" r:id="rId20"/>
    <p:sldId id="297" r:id="rId21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E152E"/>
    <a:srgbClr val="FFFF99"/>
    <a:srgbClr val="00FF00"/>
    <a:srgbClr val="245C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Estilo medio 1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79" autoAdjust="0"/>
    <p:restoredTop sz="94660"/>
  </p:normalViewPr>
  <p:slideViewPr>
    <p:cSldViewPr snapToGrid="0">
      <p:cViewPr varScale="1">
        <p:scale>
          <a:sx n="97" d="100"/>
          <a:sy n="97" d="100"/>
        </p:scale>
        <p:origin x="19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597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0DF33AD-4761-4747-8480-60EBA3BC544E}" type="doc">
      <dgm:prSet loTypeId="urn:microsoft.com/office/officeart/2005/8/layout/vList2" loCatId="list" qsTypeId="urn:microsoft.com/office/officeart/2005/8/quickstyle/3d3" qsCatId="3D" csTypeId="urn:microsoft.com/office/officeart/2005/8/colors/colorful3" csCatId="colorful" phldr="1"/>
      <dgm:spPr/>
      <dgm:t>
        <a:bodyPr/>
        <a:lstStyle/>
        <a:p>
          <a:endParaRPr lang="es-ES"/>
        </a:p>
      </dgm:t>
    </dgm:pt>
    <dgm:pt modelId="{0044BC27-B563-4D9A-B065-332CCB42B28C}">
      <dgm:prSet phldrT="[Texto]"/>
      <dgm:spPr/>
      <dgm:t>
        <a:bodyPr/>
        <a:lstStyle/>
        <a:p>
          <a:r>
            <a:rPr lang="es-ES" dirty="0" smtClean="0"/>
            <a:t>LISTADO DE VARIABLES</a:t>
          </a:r>
          <a:endParaRPr lang="es-ES" dirty="0"/>
        </a:p>
      </dgm:t>
    </dgm:pt>
    <dgm:pt modelId="{A520A330-9609-4D31-BCDE-3C9F92C87C5B}" type="parTrans" cxnId="{77F7E942-7018-4B90-A7EA-FD9512689240}">
      <dgm:prSet/>
      <dgm:spPr/>
      <dgm:t>
        <a:bodyPr/>
        <a:lstStyle/>
        <a:p>
          <a:endParaRPr lang="es-ES"/>
        </a:p>
      </dgm:t>
    </dgm:pt>
    <dgm:pt modelId="{0C8772C2-5853-4C72-B803-AE3DF64547D9}" type="sibTrans" cxnId="{77F7E942-7018-4B90-A7EA-FD9512689240}">
      <dgm:prSet/>
      <dgm:spPr/>
      <dgm:t>
        <a:bodyPr/>
        <a:lstStyle/>
        <a:p>
          <a:endParaRPr lang="es-ES"/>
        </a:p>
      </dgm:t>
    </dgm:pt>
    <dgm:pt modelId="{FFEC716B-1618-4243-86EE-EFCE5F8C9A69}">
      <dgm:prSet phldrT="[Texto]"/>
      <dgm:spPr/>
      <dgm:t>
        <a:bodyPr/>
        <a:lstStyle/>
        <a:p>
          <a:r>
            <a:rPr lang="es-ES" dirty="0" smtClean="0"/>
            <a:t>REGLAS DE CONCENTRACIÓN NOMINAL  DE CONSULTA EXTERNA Y DETECCIONES</a:t>
          </a:r>
          <a:endParaRPr lang="es-ES" dirty="0"/>
        </a:p>
      </dgm:t>
    </dgm:pt>
    <dgm:pt modelId="{CD7D99F6-E422-4C32-804A-C17DEFCC0C01}" type="parTrans" cxnId="{D5DF036D-09AB-4375-9778-2E727113D32C}">
      <dgm:prSet/>
      <dgm:spPr/>
      <dgm:t>
        <a:bodyPr/>
        <a:lstStyle/>
        <a:p>
          <a:endParaRPr lang="es-ES"/>
        </a:p>
      </dgm:t>
    </dgm:pt>
    <dgm:pt modelId="{CFEDFD5E-19D3-45DA-B6FD-838F009575CA}" type="sibTrans" cxnId="{D5DF036D-09AB-4375-9778-2E727113D32C}">
      <dgm:prSet/>
      <dgm:spPr/>
      <dgm:t>
        <a:bodyPr/>
        <a:lstStyle/>
        <a:p>
          <a:endParaRPr lang="es-ES"/>
        </a:p>
      </dgm:t>
    </dgm:pt>
    <dgm:pt modelId="{ED46FF2E-41CE-43C1-B19D-ACE3A0E47F60}">
      <dgm:prSet phldrT="[Texto]"/>
      <dgm:spPr/>
      <dgm:t>
        <a:bodyPr/>
        <a:lstStyle/>
        <a:p>
          <a:r>
            <a:rPr lang="es-ES" dirty="0" smtClean="0"/>
            <a:t>CRITERIOS Y FUENTES DE REGISTROS DE INFORME DE UNIDAD MÉDICA E INFORME DE PSIQUIATRIA Y SALUD MENTAL </a:t>
          </a:r>
          <a:endParaRPr lang="es-ES" dirty="0"/>
        </a:p>
      </dgm:t>
    </dgm:pt>
    <dgm:pt modelId="{56DEA248-053E-49B1-AF3F-CC938500DD2F}" type="parTrans" cxnId="{C1446DE8-5DE6-4CD8-AE74-FF66233E2381}">
      <dgm:prSet/>
      <dgm:spPr/>
      <dgm:t>
        <a:bodyPr/>
        <a:lstStyle/>
        <a:p>
          <a:endParaRPr lang="es-ES"/>
        </a:p>
      </dgm:t>
    </dgm:pt>
    <dgm:pt modelId="{ED6462D3-3D0F-4E5B-BA09-421233450DA0}" type="sibTrans" cxnId="{C1446DE8-5DE6-4CD8-AE74-FF66233E2381}">
      <dgm:prSet/>
      <dgm:spPr/>
      <dgm:t>
        <a:bodyPr/>
        <a:lstStyle/>
        <a:p>
          <a:endParaRPr lang="es-ES"/>
        </a:p>
      </dgm:t>
    </dgm:pt>
    <dgm:pt modelId="{D2319B47-F11D-4EAA-AD4E-FC271A704AD9}" type="pres">
      <dgm:prSet presAssocID="{60DF33AD-4761-4747-8480-60EBA3BC544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4173B508-3774-4656-BE1A-2AD1E770002A}" type="pres">
      <dgm:prSet presAssocID="{0044BC27-B563-4D9A-B065-332CCB42B28C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81F9834-03FC-49DF-AF0D-531CA1D08E79}" type="pres">
      <dgm:prSet presAssocID="{0C8772C2-5853-4C72-B803-AE3DF64547D9}" presName="spacer" presStyleCnt="0"/>
      <dgm:spPr/>
    </dgm:pt>
    <dgm:pt modelId="{A1B227A1-0778-406A-B367-DD5A24AE5EA2}" type="pres">
      <dgm:prSet presAssocID="{FFEC716B-1618-4243-86EE-EFCE5F8C9A69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3CA2E43-A36C-44BE-B8B0-F4CB90124DBE}" type="pres">
      <dgm:prSet presAssocID="{CFEDFD5E-19D3-45DA-B6FD-838F009575CA}" presName="spacer" presStyleCnt="0"/>
      <dgm:spPr/>
    </dgm:pt>
    <dgm:pt modelId="{2A3EF9A8-7F41-48B5-A0A8-FE1FB7EBE89A}" type="pres">
      <dgm:prSet presAssocID="{ED46FF2E-41CE-43C1-B19D-ACE3A0E47F60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77F7E942-7018-4B90-A7EA-FD9512689240}" srcId="{60DF33AD-4761-4747-8480-60EBA3BC544E}" destId="{0044BC27-B563-4D9A-B065-332CCB42B28C}" srcOrd="0" destOrd="0" parTransId="{A520A330-9609-4D31-BCDE-3C9F92C87C5B}" sibTransId="{0C8772C2-5853-4C72-B803-AE3DF64547D9}"/>
    <dgm:cxn modelId="{10A7398A-D172-4210-BAA2-1B3D8A3EA482}" type="presOf" srcId="{ED46FF2E-41CE-43C1-B19D-ACE3A0E47F60}" destId="{2A3EF9A8-7F41-48B5-A0A8-FE1FB7EBE89A}" srcOrd="0" destOrd="0" presId="urn:microsoft.com/office/officeart/2005/8/layout/vList2"/>
    <dgm:cxn modelId="{D5DF036D-09AB-4375-9778-2E727113D32C}" srcId="{60DF33AD-4761-4747-8480-60EBA3BC544E}" destId="{FFEC716B-1618-4243-86EE-EFCE5F8C9A69}" srcOrd="1" destOrd="0" parTransId="{CD7D99F6-E422-4C32-804A-C17DEFCC0C01}" sibTransId="{CFEDFD5E-19D3-45DA-B6FD-838F009575CA}"/>
    <dgm:cxn modelId="{C1446DE8-5DE6-4CD8-AE74-FF66233E2381}" srcId="{60DF33AD-4761-4747-8480-60EBA3BC544E}" destId="{ED46FF2E-41CE-43C1-B19D-ACE3A0E47F60}" srcOrd="2" destOrd="0" parTransId="{56DEA248-053E-49B1-AF3F-CC938500DD2F}" sibTransId="{ED6462D3-3D0F-4E5B-BA09-421233450DA0}"/>
    <dgm:cxn modelId="{3218CA24-F3E0-4D93-A719-A88D5043C273}" type="presOf" srcId="{FFEC716B-1618-4243-86EE-EFCE5F8C9A69}" destId="{A1B227A1-0778-406A-B367-DD5A24AE5EA2}" srcOrd="0" destOrd="0" presId="urn:microsoft.com/office/officeart/2005/8/layout/vList2"/>
    <dgm:cxn modelId="{30A626C2-1A39-4B16-BA43-ABACBF0C1C96}" type="presOf" srcId="{0044BC27-B563-4D9A-B065-332CCB42B28C}" destId="{4173B508-3774-4656-BE1A-2AD1E770002A}" srcOrd="0" destOrd="0" presId="urn:microsoft.com/office/officeart/2005/8/layout/vList2"/>
    <dgm:cxn modelId="{28AC5041-6012-4B2B-ADCC-FBBDF3D41CAC}" type="presOf" srcId="{60DF33AD-4761-4747-8480-60EBA3BC544E}" destId="{D2319B47-F11D-4EAA-AD4E-FC271A704AD9}" srcOrd="0" destOrd="0" presId="urn:microsoft.com/office/officeart/2005/8/layout/vList2"/>
    <dgm:cxn modelId="{EAF491E1-7EDA-4085-B764-F4E008C3B50D}" type="presParOf" srcId="{D2319B47-F11D-4EAA-AD4E-FC271A704AD9}" destId="{4173B508-3774-4656-BE1A-2AD1E770002A}" srcOrd="0" destOrd="0" presId="urn:microsoft.com/office/officeart/2005/8/layout/vList2"/>
    <dgm:cxn modelId="{74F6F6FE-8FE3-431B-B3BD-2E3CDD407EA5}" type="presParOf" srcId="{D2319B47-F11D-4EAA-AD4E-FC271A704AD9}" destId="{381F9834-03FC-49DF-AF0D-531CA1D08E79}" srcOrd="1" destOrd="0" presId="urn:microsoft.com/office/officeart/2005/8/layout/vList2"/>
    <dgm:cxn modelId="{68FC6358-F74A-4918-9442-6364E08A4369}" type="presParOf" srcId="{D2319B47-F11D-4EAA-AD4E-FC271A704AD9}" destId="{A1B227A1-0778-406A-B367-DD5A24AE5EA2}" srcOrd="2" destOrd="0" presId="urn:microsoft.com/office/officeart/2005/8/layout/vList2"/>
    <dgm:cxn modelId="{64E61E64-EFAC-4608-B00B-B0A8900F8C85}" type="presParOf" srcId="{D2319B47-F11D-4EAA-AD4E-FC271A704AD9}" destId="{F3CA2E43-A36C-44BE-B8B0-F4CB90124DBE}" srcOrd="3" destOrd="0" presId="urn:microsoft.com/office/officeart/2005/8/layout/vList2"/>
    <dgm:cxn modelId="{69062DE5-DCAF-4903-9015-5906B3163FCD}" type="presParOf" srcId="{D2319B47-F11D-4EAA-AD4E-FC271A704AD9}" destId="{2A3EF9A8-7F41-48B5-A0A8-FE1FB7EBE89A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73B508-3774-4656-BE1A-2AD1E770002A}">
      <dsp:nvSpPr>
        <dsp:cNvPr id="0" name=""/>
        <dsp:cNvSpPr/>
      </dsp:nvSpPr>
      <dsp:spPr>
        <a:xfrm>
          <a:off x="0" y="393949"/>
          <a:ext cx="6041036" cy="1452451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600" kern="1200" dirty="0" smtClean="0"/>
            <a:t>LISTADO DE VARIABLES</a:t>
          </a:r>
          <a:endParaRPr lang="es-ES" sz="2600" kern="1200" dirty="0"/>
        </a:p>
      </dsp:txBody>
      <dsp:txXfrm>
        <a:off x="70903" y="464852"/>
        <a:ext cx="5899230" cy="1310645"/>
      </dsp:txXfrm>
    </dsp:sp>
    <dsp:sp modelId="{A1B227A1-0778-406A-B367-DD5A24AE5EA2}">
      <dsp:nvSpPr>
        <dsp:cNvPr id="0" name=""/>
        <dsp:cNvSpPr/>
      </dsp:nvSpPr>
      <dsp:spPr>
        <a:xfrm>
          <a:off x="0" y="1921280"/>
          <a:ext cx="6041036" cy="1452451"/>
        </a:xfrm>
        <a:prstGeom prst="roundRect">
          <a:avLst/>
        </a:prstGeom>
        <a:solidFill>
          <a:schemeClr val="accent3">
            <a:hueOff val="1355300"/>
            <a:satOff val="50000"/>
            <a:lumOff val="-7353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600" kern="1200" dirty="0" smtClean="0"/>
            <a:t>REGLAS DE CONCENTRACIÓN NOMINAL  DE CONSULTA EXTERNA Y DETECCIONES</a:t>
          </a:r>
          <a:endParaRPr lang="es-ES" sz="2600" kern="1200" dirty="0"/>
        </a:p>
      </dsp:txBody>
      <dsp:txXfrm>
        <a:off x="70903" y="1992183"/>
        <a:ext cx="5899230" cy="1310645"/>
      </dsp:txXfrm>
    </dsp:sp>
    <dsp:sp modelId="{2A3EF9A8-7F41-48B5-A0A8-FE1FB7EBE89A}">
      <dsp:nvSpPr>
        <dsp:cNvPr id="0" name=""/>
        <dsp:cNvSpPr/>
      </dsp:nvSpPr>
      <dsp:spPr>
        <a:xfrm>
          <a:off x="0" y="3448611"/>
          <a:ext cx="6041036" cy="1452451"/>
        </a:xfrm>
        <a:prstGeom prst="roundRect">
          <a:avLst/>
        </a:prstGeom>
        <a:solidFill>
          <a:schemeClr val="accent3">
            <a:hueOff val="2710599"/>
            <a:satOff val="100000"/>
            <a:lumOff val="-14706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600" kern="1200" dirty="0" smtClean="0"/>
            <a:t>CRITERIOS Y FUENTES DE REGISTROS DE INFORME DE UNIDAD MÉDICA E INFORME DE PSIQUIATRIA Y SALUD MENTAL </a:t>
          </a:r>
          <a:endParaRPr lang="es-ES" sz="2600" kern="1200" dirty="0"/>
        </a:p>
      </dsp:txBody>
      <dsp:txXfrm>
        <a:off x="70903" y="3519514"/>
        <a:ext cx="5899230" cy="131064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A39A04E-7B42-4741-94CD-6B6539953158}" type="datetimeFigureOut">
              <a:rPr lang="es-MX" smtClean="0"/>
              <a:t>07/05/2021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28A99A6-5766-4686-9060-0BC6B1C1CB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6045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A39A04E-7B42-4741-94CD-6B6539953158}" type="datetimeFigureOut">
              <a:rPr lang="es-MX" smtClean="0"/>
              <a:t>07/05/2021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28A99A6-5766-4686-9060-0BC6B1C1CB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43181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29328B2A-9A67-DD48-B2C0-512D0A172D6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1069926" y="371650"/>
            <a:ext cx="736880" cy="858344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2055" y="630563"/>
            <a:ext cx="1076800" cy="35227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-16329" y="288967"/>
            <a:ext cx="260876" cy="1082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4142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70095"/>
          </a:xfrm>
          <a:prstGeom prst="rect">
            <a:avLst/>
          </a:prstGeom>
        </p:spPr>
      </p:pic>
      <p:sp>
        <p:nvSpPr>
          <p:cNvPr id="5" name="Título 1">
            <a:extLst>
              <a:ext uri="{FF2B5EF4-FFF2-40B4-BE49-F238E27FC236}">
                <a16:creationId xmlns:a16="http://schemas.microsoft.com/office/drawing/2014/main" id="{31901168-FEF9-924E-8853-923253593220}"/>
              </a:ext>
            </a:extLst>
          </p:cNvPr>
          <p:cNvSpPr txBox="1">
            <a:spLocks/>
          </p:cNvSpPr>
          <p:nvPr/>
        </p:nvSpPr>
        <p:spPr>
          <a:xfrm>
            <a:off x="363220" y="1240971"/>
            <a:ext cx="11465560" cy="1715907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0" i="0" kern="1200">
                <a:solidFill>
                  <a:srgbClr val="DEC9A2"/>
                </a:solidFill>
                <a:latin typeface="Montserrat SemiBold" panose="00000700000000000000" pitchFamily="2" charset="0"/>
                <a:ea typeface="+mj-ea"/>
                <a:cs typeface="+mj-cs"/>
              </a:defRPr>
            </a:lvl1pPr>
          </a:lstStyle>
          <a:p>
            <a:r>
              <a:rPr lang="es-ES" sz="4800" dirty="0" smtClean="0"/>
              <a:t>INFORMACIÓN NOMINAL, </a:t>
            </a:r>
          </a:p>
          <a:p>
            <a:r>
              <a:rPr lang="es-ES" sz="4800" dirty="0" smtClean="0"/>
              <a:t>SIS2021</a:t>
            </a:r>
            <a:endParaRPr lang="es-MX" sz="4800" dirty="0"/>
          </a:p>
        </p:txBody>
      </p:sp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F7D969CF-33B8-2E42-BA1B-8D19A4FC2066}"/>
              </a:ext>
            </a:extLst>
          </p:cNvPr>
          <p:cNvCxnSpPr/>
          <p:nvPr/>
        </p:nvCxnSpPr>
        <p:spPr>
          <a:xfrm>
            <a:off x="2006600" y="3048000"/>
            <a:ext cx="8178800" cy="0"/>
          </a:xfrm>
          <a:prstGeom prst="line">
            <a:avLst/>
          </a:prstGeom>
          <a:ln w="38100">
            <a:solidFill>
              <a:srgbClr val="DEC9A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Imagen 6">
            <a:extLst>
              <a:ext uri="{FF2B5EF4-FFF2-40B4-BE49-F238E27FC236}">
                <a16:creationId xmlns:a16="http://schemas.microsoft.com/office/drawing/2014/main" id="{FFE0F850-2B40-C744-98D5-C22A2ADC8B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52439" y="4035790"/>
            <a:ext cx="2546524" cy="2857286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0256" y="4781933"/>
            <a:ext cx="1971707" cy="1736979"/>
          </a:xfrm>
          <a:prstGeom prst="rect">
            <a:avLst/>
          </a:prstGeom>
        </p:spPr>
      </p:pic>
      <p:sp>
        <p:nvSpPr>
          <p:cNvPr id="10" name="Marcador de contenido 2">
            <a:extLst>
              <a:ext uri="{FF2B5EF4-FFF2-40B4-BE49-F238E27FC236}">
                <a16:creationId xmlns:a16="http://schemas.microsoft.com/office/drawing/2014/main" id="{3AFBE54E-50F5-5D42-993F-3FC0B29C4814}"/>
              </a:ext>
            </a:extLst>
          </p:cNvPr>
          <p:cNvSpPr txBox="1">
            <a:spLocks/>
          </p:cNvSpPr>
          <p:nvPr/>
        </p:nvSpPr>
        <p:spPr>
          <a:xfrm>
            <a:off x="0" y="3270884"/>
            <a:ext cx="12192000" cy="11379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0" i="0" kern="1200">
                <a:solidFill>
                  <a:schemeClr val="bg1"/>
                </a:solidFill>
                <a:latin typeface="Montserrat SemiBold" panose="00000700000000000000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MX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Montserrat SemiBold" panose="00000700000000000000" pitchFamily="2" charset="0"/>
                <a:ea typeface="+mn-ea"/>
                <a:cs typeface="+mn-cs"/>
              </a:rPr>
              <a:t>Sistema Nacional de Información Básica en Materia de Salud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MX" dirty="0" smtClean="0">
                <a:solidFill>
                  <a:sysClr val="window" lastClr="FFFFFF"/>
                </a:solidFill>
              </a:rPr>
              <a:t>Sistema de Información en Salud, Subsistema de Prestación de Servicios</a:t>
            </a:r>
            <a:endParaRPr kumimoji="0" lang="es-MX" sz="24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Montserrat SemiBold" panose="00000700000000000000" pitchFamily="2" charset="0"/>
              <a:ea typeface="+mn-ea"/>
              <a:cs typeface="+mn-cs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239060" y="362277"/>
            <a:ext cx="27653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i="0" dirty="0" smtClean="0">
                <a:solidFill>
                  <a:schemeClr val="bg1"/>
                </a:solidFill>
                <a:effectLst/>
                <a:latin typeface="Montserrat" panose="00000500000000000000" pitchFamily="2" charset="0"/>
              </a:rPr>
              <a:t>Dirección General de Información en Salud</a:t>
            </a:r>
            <a:endParaRPr lang="es-MX" b="1" i="0" dirty="0">
              <a:solidFill>
                <a:schemeClr val="bg1"/>
              </a:solidFill>
              <a:effectLst/>
              <a:latin typeface="Montserrat" panose="00000500000000000000" pitchFamily="2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363220" y="5714999"/>
            <a:ext cx="2641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Montserrat" panose="00000500000000000000" pitchFamily="2" charset="0"/>
              </a:rPr>
              <a:t>6 de mayo de 2021</a:t>
            </a:r>
            <a:endParaRPr lang="es-MX" b="1" dirty="0">
              <a:solidFill>
                <a:schemeClr val="accent4">
                  <a:lumMod val="20000"/>
                  <a:lumOff val="80000"/>
                </a:schemeClr>
              </a:solidFill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9943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420" y="1725687"/>
            <a:ext cx="723900" cy="4105275"/>
          </a:xfrm>
          <a:prstGeom prst="rect">
            <a:avLst/>
          </a:prstGeom>
        </p:spPr>
      </p:pic>
      <p:sp>
        <p:nvSpPr>
          <p:cNvPr id="8" name="Título 1">
            <a:extLst>
              <a:ext uri="{FF2B5EF4-FFF2-40B4-BE49-F238E27FC236}">
                <a16:creationId xmlns:a16="http://schemas.microsoft.com/office/drawing/2014/main" id="{29FCE891-2873-1849-A37C-A2CF6D30A712}"/>
              </a:ext>
            </a:extLst>
          </p:cNvPr>
          <p:cNvSpPr txBox="1">
            <a:spLocks/>
          </p:cNvSpPr>
          <p:nvPr/>
        </p:nvSpPr>
        <p:spPr>
          <a:xfrm>
            <a:off x="234039" y="22416"/>
            <a:ext cx="11424920" cy="132556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rgbClr val="A42145"/>
                </a:solidFill>
                <a:latin typeface="Montserrat SemiBold" panose="00000700000000000000" pitchFamily="2" charset="0"/>
                <a:ea typeface="+mj-ea"/>
                <a:cs typeface="+mj-cs"/>
              </a:defRPr>
            </a:lvl1pPr>
          </a:lstStyle>
          <a:p>
            <a:r>
              <a:rPr lang="es-ES" sz="2400" dirty="0" smtClean="0"/>
              <a:t>Hoja Diaria de Detecciones 60 y más años de edad</a:t>
            </a:r>
          </a:p>
          <a:p>
            <a:r>
              <a:rPr lang="es-ES" sz="2400" dirty="0" smtClean="0"/>
              <a:t>Instrucciones </a:t>
            </a:r>
            <a:endParaRPr lang="es-MX" sz="2400" dirty="0"/>
          </a:p>
        </p:txBody>
      </p:sp>
      <p:sp>
        <p:nvSpPr>
          <p:cNvPr id="3" name="Rectángulo 2"/>
          <p:cNvSpPr/>
          <p:nvPr/>
        </p:nvSpPr>
        <p:spPr>
          <a:xfrm>
            <a:off x="1275155" y="1084770"/>
            <a:ext cx="10564998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  <a:tabLst>
                <a:tab pos="2857500" algn="l"/>
              </a:tabLst>
            </a:pPr>
            <a:r>
              <a:rPr lang="es-MX" b="1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DETECCIONES DE AYUDA EN LA VIDA DIARIA</a:t>
            </a:r>
            <a:endParaRPr lang="es-MX" b="1" dirty="0"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  <a:tabLst>
                <a:tab pos="2857500" algn="l"/>
              </a:tabLst>
            </a:pPr>
            <a:r>
              <a:rPr lang="es-MX" sz="1600" i="1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s-MX" sz="1600" dirty="0"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  <a:tabLst>
                <a:tab pos="2857500" algn="l"/>
              </a:tabLst>
            </a:pPr>
            <a:r>
              <a:rPr lang="es-MX" sz="1600" b="1" i="1" u="sng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ACTIVIDADES BÁSICAS</a:t>
            </a:r>
            <a:endParaRPr lang="es-MX" sz="1600" b="1" dirty="0"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  <a:tabLst>
                <a:tab pos="2857500" algn="l"/>
              </a:tabLst>
            </a:pPr>
            <a:r>
              <a:rPr lang="es-MX" sz="16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Pregunte si requiere ayuda o supervisión para alguna de las siguientes actividades: </a:t>
            </a:r>
            <a:r>
              <a:rPr lang="es-MX" sz="1600" b="1" dirty="0">
                <a:solidFill>
                  <a:srgbClr val="FF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vestirse, bañarse, ir al baño, comer.</a:t>
            </a:r>
            <a:endParaRPr lang="es-MX" sz="1600" b="1" dirty="0">
              <a:solidFill>
                <a:srgbClr val="FF0000"/>
              </a:solidFill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"/>
              <a:tabLst>
                <a:tab pos="2857500" algn="l"/>
              </a:tabLst>
            </a:pPr>
            <a:r>
              <a:rPr lang="es-MX" sz="16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Si </a:t>
            </a:r>
            <a:r>
              <a:rPr lang="es-MX" sz="1600" b="1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responde “SI” a alguna</a:t>
            </a:r>
            <a:r>
              <a:rPr lang="es-MX" sz="16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 de éstas, registre 1 en la celda.</a:t>
            </a:r>
            <a:endParaRPr lang="es-MX" sz="1600" dirty="0"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"/>
              <a:tabLst>
                <a:tab pos="2857500" algn="l"/>
              </a:tabLst>
            </a:pPr>
            <a:r>
              <a:rPr lang="es-MX" sz="16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Registre 0.NO </a:t>
            </a:r>
            <a:r>
              <a:rPr lang="es-MX" sz="1600" b="1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Si la respuesta es negativa a las cuatro actividades básicas</a:t>
            </a:r>
            <a:r>
              <a:rPr lang="es-MX" sz="16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, se aplicará el tamizaje al </a:t>
            </a:r>
            <a:r>
              <a:rPr lang="es-MX" sz="1600" u="sng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siguiente año</a:t>
            </a:r>
            <a:r>
              <a:rPr lang="es-MX" sz="16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es-MX" sz="1600" dirty="0"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  <a:tabLst>
                <a:tab pos="2857500" algn="l"/>
              </a:tabLst>
            </a:pPr>
            <a:r>
              <a:rPr lang="es-MX" sz="1600" i="1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s-MX" sz="1600" dirty="0"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  <a:tabLst>
                <a:tab pos="2857500" algn="l"/>
              </a:tabLst>
            </a:pPr>
            <a:r>
              <a:rPr lang="es-MX" sz="1600" b="1" i="1" u="sng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EVALUACIÓN </a:t>
            </a:r>
            <a:r>
              <a:rPr lang="es-MX" sz="1600" b="1" i="1" u="sng" dirty="0" smtClean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ABVD (Actividades Básicas Vida Diaria)</a:t>
            </a:r>
            <a:endParaRPr lang="es-MX" sz="1600" b="1" dirty="0"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  <a:tabLst>
                <a:tab pos="2857500" algn="l"/>
              </a:tabLst>
            </a:pPr>
            <a:r>
              <a:rPr lang="es-MX" sz="16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Evaluación realizada </a:t>
            </a:r>
            <a:r>
              <a:rPr lang="es-MX" sz="1600" b="1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exclusivamente por el Gerontólogo</a:t>
            </a:r>
            <a:r>
              <a:rPr lang="es-MX" sz="16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, mediante la escala de </a:t>
            </a:r>
            <a:r>
              <a:rPr lang="es-MX" sz="1600" dirty="0" err="1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Katz</a:t>
            </a:r>
            <a:r>
              <a:rPr lang="es-MX" sz="16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, a quienes resultaron positivos al tamizaje de ABVD</a:t>
            </a:r>
            <a:r>
              <a:rPr lang="es-MX" sz="1600" dirty="0" smtClean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es-MX" sz="1600" dirty="0"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  <a:tabLst>
                <a:tab pos="2857500" algn="l"/>
              </a:tabLst>
            </a:pPr>
            <a:r>
              <a:rPr lang="es-MX" sz="16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Registre </a:t>
            </a:r>
            <a:r>
              <a:rPr lang="es-MX" sz="1600" b="1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el resultado con números arábigos de 0 a 6 </a:t>
            </a:r>
            <a:r>
              <a:rPr lang="es-MX" sz="16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según evaluación:</a:t>
            </a:r>
            <a:endParaRPr lang="es-MX" sz="1600" dirty="0"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"/>
              <a:tabLst>
                <a:tab pos="2857500" algn="l"/>
              </a:tabLst>
            </a:pPr>
            <a:r>
              <a:rPr lang="es-MX" sz="16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Puntuación de 0 no hay deterioro,</a:t>
            </a:r>
            <a:endParaRPr lang="es-MX" sz="1600" dirty="0"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"/>
              <a:tabLst>
                <a:tab pos="2857500" algn="l"/>
              </a:tabLst>
            </a:pPr>
            <a:r>
              <a:rPr lang="es-MX" sz="16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1 a 2 deterioro funcional leve,</a:t>
            </a:r>
            <a:endParaRPr lang="es-MX" sz="1600" dirty="0"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"/>
              <a:tabLst>
                <a:tab pos="2857500" algn="l"/>
              </a:tabLst>
            </a:pPr>
            <a:r>
              <a:rPr lang="es-MX" sz="16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3-4 deterioro funcional moderado,</a:t>
            </a:r>
            <a:endParaRPr lang="es-MX" sz="1600" dirty="0"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"/>
              <a:tabLst>
                <a:tab pos="2857500" algn="l"/>
              </a:tabLst>
            </a:pPr>
            <a:r>
              <a:rPr lang="es-MX" sz="16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5-6 deterioro funcional severo.</a:t>
            </a:r>
            <a:endParaRPr lang="es-MX" sz="1600" dirty="0"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  <a:tabLst>
                <a:tab pos="2857500" algn="l"/>
              </a:tabLst>
            </a:pPr>
            <a:r>
              <a:rPr lang="es-MX" sz="16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s-MX" sz="1600" dirty="0"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  <a:tabLst>
                <a:tab pos="2857500" algn="l"/>
              </a:tabLst>
            </a:pPr>
            <a:r>
              <a:rPr lang="es-MX" sz="16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Se otorgará tratamiento a todo aquel que resulto con deterioro funcional leve, moderado y severo.</a:t>
            </a:r>
            <a:endParaRPr lang="es-MX" sz="1600" dirty="0"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"/>
              <a:tabLst>
                <a:tab pos="2857500" algn="l"/>
              </a:tabLst>
            </a:pPr>
            <a:r>
              <a:rPr lang="es-MX" sz="16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Tratamiento no farmacológico por el gerontólogo.</a:t>
            </a:r>
            <a:endParaRPr lang="es-MX" sz="1600" dirty="0"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"/>
              <a:tabLst>
                <a:tab pos="2857500" algn="l"/>
              </a:tabLst>
            </a:pPr>
            <a:r>
              <a:rPr lang="es-MX" sz="16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Otros referir al especialista.</a:t>
            </a:r>
            <a:endParaRPr lang="es-MX" sz="1600" dirty="0">
              <a:effectLst/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uadroTexto 2"/>
          <p:cNvSpPr txBox="1"/>
          <p:nvPr/>
        </p:nvSpPr>
        <p:spPr>
          <a:xfrm>
            <a:off x="0" y="6552116"/>
            <a:ext cx="6077301" cy="465538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6213" indent="-176213"/>
            <a:r>
              <a:rPr lang="es-MX" sz="1200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5. RESPUESTA DE TAMIZAJE: 1</a:t>
            </a:r>
            <a:r>
              <a:rPr lang="es-MX" sz="12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.SI, </a:t>
            </a:r>
            <a:r>
              <a:rPr lang="es-MX" sz="1200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</a:t>
            </a:r>
            <a:r>
              <a:rPr lang="es-MX" sz="12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.NO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265473" y="4695604"/>
            <a:ext cx="206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1</a:t>
            </a:r>
            <a:endParaRPr lang="es-MX" dirty="0"/>
          </a:p>
        </p:txBody>
      </p:sp>
      <p:sp>
        <p:nvSpPr>
          <p:cNvPr id="9" name="CuadroTexto 8"/>
          <p:cNvSpPr txBox="1"/>
          <p:nvPr/>
        </p:nvSpPr>
        <p:spPr>
          <a:xfrm>
            <a:off x="609602" y="4700518"/>
            <a:ext cx="206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6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258300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011" y="1674248"/>
            <a:ext cx="790575" cy="4114800"/>
          </a:xfrm>
          <a:prstGeom prst="rect">
            <a:avLst/>
          </a:prstGeom>
        </p:spPr>
      </p:pic>
      <p:sp>
        <p:nvSpPr>
          <p:cNvPr id="8" name="Título 1">
            <a:extLst>
              <a:ext uri="{FF2B5EF4-FFF2-40B4-BE49-F238E27FC236}">
                <a16:creationId xmlns:a16="http://schemas.microsoft.com/office/drawing/2014/main" id="{29FCE891-2873-1849-A37C-A2CF6D30A712}"/>
              </a:ext>
            </a:extLst>
          </p:cNvPr>
          <p:cNvSpPr txBox="1">
            <a:spLocks/>
          </p:cNvSpPr>
          <p:nvPr/>
        </p:nvSpPr>
        <p:spPr>
          <a:xfrm>
            <a:off x="234039" y="22416"/>
            <a:ext cx="11424920" cy="132556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rgbClr val="A42145"/>
                </a:solidFill>
                <a:latin typeface="Montserrat SemiBold" panose="00000700000000000000" pitchFamily="2" charset="0"/>
                <a:ea typeface="+mj-ea"/>
                <a:cs typeface="+mj-cs"/>
              </a:defRPr>
            </a:lvl1pPr>
          </a:lstStyle>
          <a:p>
            <a:r>
              <a:rPr lang="es-ES" sz="2400" dirty="0" smtClean="0"/>
              <a:t>Hoja Diaria de Detecciones 60 y más años de edad</a:t>
            </a:r>
          </a:p>
          <a:p>
            <a:r>
              <a:rPr lang="es-ES" sz="2400" dirty="0" smtClean="0"/>
              <a:t>Instrucciones </a:t>
            </a:r>
            <a:endParaRPr lang="es-MX" sz="2400" dirty="0"/>
          </a:p>
        </p:txBody>
      </p:sp>
      <p:sp>
        <p:nvSpPr>
          <p:cNvPr id="3" name="Rectángulo 2"/>
          <p:cNvSpPr/>
          <p:nvPr/>
        </p:nvSpPr>
        <p:spPr>
          <a:xfrm>
            <a:off x="1144528" y="1084770"/>
            <a:ext cx="10800729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  <a:tabLst>
                <a:tab pos="2857500" algn="l"/>
              </a:tabLst>
            </a:pPr>
            <a:r>
              <a:rPr lang="es-MX" b="1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DETECCIONES DE AYUDA EN LA VIDA DIARIA</a:t>
            </a:r>
            <a:endParaRPr lang="es-MX" b="1" dirty="0"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tabLst>
                <a:tab pos="2857500" algn="l"/>
              </a:tabLst>
            </a:pPr>
            <a:r>
              <a:rPr lang="es-MX" sz="1600" i="1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s-MX" sz="1600" dirty="0"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tabLst>
                <a:tab pos="2857500" algn="l"/>
              </a:tabLst>
            </a:pPr>
            <a:r>
              <a:rPr lang="es-MX" sz="1600" b="1" i="1" u="sng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ACTIVIDADES INSTRUMENTALES</a:t>
            </a:r>
            <a:endParaRPr lang="es-MX" sz="1600" b="1" dirty="0"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MX" sz="1600" dirty="0">
                <a:latin typeface="Montserrat" panose="00000500000000000000" pitchFamily="2" charset="0"/>
                <a:cs typeface="Arial" panose="020B0604020202020204" pitchFamily="34" charset="0"/>
              </a:rPr>
              <a:t>Pregunte si requiere </a:t>
            </a:r>
            <a:r>
              <a:rPr lang="es-MX" sz="1600" b="1" dirty="0">
                <a:latin typeface="Montserrat" panose="00000500000000000000" pitchFamily="2" charset="0"/>
                <a:cs typeface="Arial" panose="020B0604020202020204" pitchFamily="34" charset="0"/>
              </a:rPr>
              <a:t>ayuda o supervisión </a:t>
            </a:r>
            <a:r>
              <a:rPr lang="es-MX" sz="1600" dirty="0">
                <a:latin typeface="Montserrat" panose="00000500000000000000" pitchFamily="2" charset="0"/>
                <a:cs typeface="Arial" panose="020B0604020202020204" pitchFamily="34" charset="0"/>
              </a:rPr>
              <a:t>para alguna de las siguientes actividades: </a:t>
            </a:r>
            <a:r>
              <a:rPr lang="es-MX" sz="1600" b="1" dirty="0">
                <a:latin typeface="Montserrat" panose="00000500000000000000" pitchFamily="2" charset="0"/>
                <a:cs typeface="Arial" panose="020B0604020202020204" pitchFamily="34" charset="0"/>
              </a:rPr>
              <a:t>usar el teléfono, realizar compras, preparar comida, lavar su ropa, aseo del hogar, uso del transporte, responsable de sus medicamentos, atiende asuntos económicos.</a:t>
            </a:r>
            <a:endParaRPr lang="es-MX" sz="1600" b="1" dirty="0">
              <a:latin typeface="Montserrat" panose="00000500000000000000" pitchFamily="2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"/>
            </a:pPr>
            <a:r>
              <a:rPr lang="es-MX" sz="16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Si responde </a:t>
            </a:r>
            <a:r>
              <a:rPr lang="es-MX" sz="1600" b="1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afirmativas a 4 o más </a:t>
            </a:r>
            <a:r>
              <a:rPr lang="es-MX" sz="16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de estas actividades instrumentales, se considera como “SI” requiere Ayuda en actividades instrumentales de la vida diaria, por lo que debe registrar </a:t>
            </a:r>
            <a:r>
              <a:rPr lang="es-MX" sz="1600" b="1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1</a:t>
            </a:r>
            <a:r>
              <a:rPr lang="es-MX" sz="16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 en la celda.</a:t>
            </a:r>
            <a:endParaRPr lang="es-MX" sz="1600" dirty="0"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"/>
            </a:pPr>
            <a:r>
              <a:rPr lang="es-MX" sz="16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Si la respuesta es </a:t>
            </a:r>
            <a:r>
              <a:rPr lang="es-MX" sz="1600" b="1" dirty="0" smtClean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NO </a:t>
            </a:r>
            <a:r>
              <a:rPr lang="es-MX" sz="1600" b="1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de 0 a 3</a:t>
            </a:r>
            <a:r>
              <a:rPr lang="es-MX" sz="16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 de estas actividades se considerará que NO requiere de Ayuda en actividades instrumentales de la vida diaria y se aplicará el tamizaje al </a:t>
            </a:r>
            <a:r>
              <a:rPr lang="es-MX" sz="1600" u="sng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siguiente año</a:t>
            </a:r>
            <a:r>
              <a:rPr lang="es-MX" sz="16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, en este caso registre Cero.</a:t>
            </a:r>
            <a:endParaRPr lang="es-MX" sz="1600" dirty="0"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s-MX" sz="16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s-MX" sz="1600" dirty="0"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tabLst>
                <a:tab pos="2857500" algn="l"/>
              </a:tabLst>
            </a:pPr>
            <a:r>
              <a:rPr lang="es-MX" sz="1600" b="1" i="1" u="sng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EVALUACIÓN </a:t>
            </a:r>
            <a:r>
              <a:rPr lang="es-MX" sz="1600" b="1" i="1" u="sng" dirty="0" smtClean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AIVD (Actividades Instrumentales Vida Diaria)</a:t>
            </a:r>
            <a:endParaRPr lang="es-MX" sz="1600" b="1" dirty="0"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MX" sz="1600" dirty="0">
                <a:latin typeface="Montserrat" panose="00000500000000000000" pitchFamily="2" charset="0"/>
                <a:cs typeface="Arial" panose="020B0604020202020204" pitchFamily="34" charset="0"/>
              </a:rPr>
              <a:t>Evaluación mediante el Índice de Lawton &amp; </a:t>
            </a:r>
            <a:r>
              <a:rPr lang="es-MX" sz="1600" dirty="0" err="1">
                <a:latin typeface="Montserrat" panose="00000500000000000000" pitchFamily="2" charset="0"/>
                <a:cs typeface="Arial" panose="020B0604020202020204" pitchFamily="34" charset="0"/>
              </a:rPr>
              <a:t>Brody</a:t>
            </a:r>
            <a:r>
              <a:rPr lang="es-MX" sz="1600" dirty="0">
                <a:latin typeface="Montserrat" panose="00000500000000000000" pitchFamily="2" charset="0"/>
                <a:cs typeface="Arial" panose="020B0604020202020204" pitchFamily="34" charset="0"/>
              </a:rPr>
              <a:t>, a quienes resultaron positivos al tamizaje de AIVD</a:t>
            </a:r>
            <a:endParaRPr lang="es-MX" sz="1600" dirty="0">
              <a:latin typeface="Montserrat" panose="00000500000000000000" pitchFamily="2" charset="0"/>
            </a:endParaRPr>
          </a:p>
          <a:p>
            <a:r>
              <a:rPr lang="es-MX" sz="1600" b="1" dirty="0">
                <a:latin typeface="Montserrat" panose="00000500000000000000" pitchFamily="2" charset="0"/>
                <a:cs typeface="Arial" panose="020B0604020202020204" pitchFamily="34" charset="0"/>
              </a:rPr>
              <a:t>Exclusiva del Gerontólogo </a:t>
            </a:r>
            <a:r>
              <a:rPr lang="es-MX" sz="1600" dirty="0">
                <a:latin typeface="Montserrat" panose="00000500000000000000" pitchFamily="2" charset="0"/>
                <a:cs typeface="Arial" panose="020B0604020202020204" pitchFamily="34" charset="0"/>
              </a:rPr>
              <a:t>en caso de que exista. Puntuación de:</a:t>
            </a:r>
            <a:endParaRPr lang="es-MX" sz="1600" dirty="0">
              <a:latin typeface="Montserrat" panose="00000500000000000000" pitchFamily="2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"/>
            </a:pPr>
            <a:r>
              <a:rPr lang="es-MX" sz="16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0 a 5 se considera dependiente,</a:t>
            </a:r>
            <a:endParaRPr lang="es-MX" sz="1600" dirty="0"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"/>
            </a:pPr>
            <a:r>
              <a:rPr lang="es-MX" sz="16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6 a 7 </a:t>
            </a:r>
            <a:r>
              <a:rPr lang="es-MX" sz="1600" dirty="0" err="1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semi</a:t>
            </a:r>
            <a:r>
              <a:rPr lang="es-MX" sz="16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-independiente,</a:t>
            </a:r>
            <a:endParaRPr lang="es-MX" sz="1600" dirty="0"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"/>
            </a:pPr>
            <a:r>
              <a:rPr lang="es-MX" sz="16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8 independiente.</a:t>
            </a:r>
            <a:endParaRPr lang="es-MX" sz="1600" dirty="0"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s-MX" sz="16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s-MX" sz="1600" dirty="0"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s-MX" sz="16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Se otorgará tratamiento a todo aquel con dependencia o </a:t>
            </a:r>
            <a:r>
              <a:rPr lang="es-MX" sz="1600" dirty="0" err="1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semi</a:t>
            </a:r>
            <a:r>
              <a:rPr lang="es-MX" sz="16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-independencia.</a:t>
            </a:r>
            <a:endParaRPr lang="es-MX" sz="1600" dirty="0"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"/>
            </a:pPr>
            <a:r>
              <a:rPr lang="es-MX" sz="16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Tratamiento no farmacológico por el gerontólogo.</a:t>
            </a:r>
            <a:endParaRPr lang="es-MX" dirty="0">
              <a:effectLst/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uadroTexto 2"/>
          <p:cNvSpPr txBox="1"/>
          <p:nvPr/>
        </p:nvSpPr>
        <p:spPr>
          <a:xfrm>
            <a:off x="0" y="6552116"/>
            <a:ext cx="6077301" cy="465538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6213" indent="-176213"/>
            <a:r>
              <a:rPr lang="es-MX" sz="1200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5. RESPUESTA DE TAMIZAJE: 1</a:t>
            </a:r>
            <a:r>
              <a:rPr lang="es-MX" sz="12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.SI, </a:t>
            </a:r>
            <a:r>
              <a:rPr lang="es-MX" sz="1200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</a:t>
            </a:r>
            <a:r>
              <a:rPr lang="es-MX" sz="12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.NO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265473" y="4695604"/>
            <a:ext cx="206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1</a:t>
            </a:r>
            <a:endParaRPr lang="es-MX" dirty="0"/>
          </a:p>
        </p:txBody>
      </p:sp>
      <p:sp>
        <p:nvSpPr>
          <p:cNvPr id="9" name="CuadroTexto 8"/>
          <p:cNvSpPr txBox="1"/>
          <p:nvPr/>
        </p:nvSpPr>
        <p:spPr>
          <a:xfrm>
            <a:off x="609602" y="4700518"/>
            <a:ext cx="206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699027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629" y="1358401"/>
            <a:ext cx="723900" cy="4581525"/>
          </a:xfrm>
          <a:prstGeom prst="rect">
            <a:avLst/>
          </a:prstGeom>
        </p:spPr>
      </p:pic>
      <p:sp>
        <p:nvSpPr>
          <p:cNvPr id="8" name="Título 1">
            <a:extLst>
              <a:ext uri="{FF2B5EF4-FFF2-40B4-BE49-F238E27FC236}">
                <a16:creationId xmlns:a16="http://schemas.microsoft.com/office/drawing/2014/main" id="{29FCE891-2873-1849-A37C-A2CF6D30A712}"/>
              </a:ext>
            </a:extLst>
          </p:cNvPr>
          <p:cNvSpPr txBox="1">
            <a:spLocks/>
          </p:cNvSpPr>
          <p:nvPr/>
        </p:nvSpPr>
        <p:spPr>
          <a:xfrm>
            <a:off x="234039" y="22416"/>
            <a:ext cx="11424920" cy="132556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rgbClr val="A42145"/>
                </a:solidFill>
                <a:latin typeface="Montserrat SemiBold" panose="00000700000000000000" pitchFamily="2" charset="0"/>
                <a:ea typeface="+mj-ea"/>
                <a:cs typeface="+mj-cs"/>
              </a:defRPr>
            </a:lvl1pPr>
          </a:lstStyle>
          <a:p>
            <a:r>
              <a:rPr lang="es-ES" sz="2400" dirty="0" smtClean="0"/>
              <a:t>Hoja Diaria de Detecciones ITS</a:t>
            </a:r>
          </a:p>
          <a:p>
            <a:r>
              <a:rPr lang="es-ES" sz="2400" dirty="0" smtClean="0"/>
              <a:t>Instrucciones </a:t>
            </a:r>
            <a:endParaRPr lang="es-MX" sz="2400" dirty="0"/>
          </a:p>
        </p:txBody>
      </p:sp>
      <p:sp>
        <p:nvSpPr>
          <p:cNvPr id="3" name="Rectángulo 2"/>
          <p:cNvSpPr/>
          <p:nvPr/>
        </p:nvSpPr>
        <p:spPr>
          <a:xfrm>
            <a:off x="1304474" y="1264245"/>
            <a:ext cx="10383513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MX" b="1" strike="sngStrike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HEPATITIS C</a:t>
            </a:r>
          </a:p>
          <a:p>
            <a:pPr marL="450215" algn="just"/>
            <a:r>
              <a:rPr lang="es-ES" strike="sngStrike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Se refieren a la búsqueda intencionada de Hepatitis C, registre con base al resultado de pruebas para la detección por infección por virus de la hepatitis C (VHC) según corresponda </a:t>
            </a:r>
            <a:r>
              <a:rPr lang="es-MX" strike="sngStrike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1.POSITIVO ó 0.NEGATIVO</a:t>
            </a:r>
            <a:r>
              <a:rPr lang="es-ES" strike="sngStrike" dirty="0" smtClean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450215" algn="just"/>
            <a:endParaRPr lang="es-MX" dirty="0">
              <a:latin typeface="Montserrat" panose="00000500000000000000" pitchFamily="2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lvl="0"/>
            <a:r>
              <a:rPr lang="es-MX" b="1" dirty="0" smtClean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VPH</a:t>
            </a:r>
          </a:p>
          <a:p>
            <a:pPr lvl="0"/>
            <a:r>
              <a:rPr lang="es-ES" dirty="0">
                <a:solidFill>
                  <a:srgbClr val="FF0000"/>
                </a:solidFill>
                <a:highlight>
                  <a:srgbClr val="FFFF00"/>
                </a:highlight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Reporte esta detección hasta que se cuente con el resultado de la misma.</a:t>
            </a:r>
            <a:endParaRPr lang="es-ES" dirty="0" smtClean="0">
              <a:latin typeface="Montserrat" panose="00000500000000000000" pitchFamily="2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lvl="0"/>
            <a:r>
              <a:rPr lang="es-ES" dirty="0" smtClean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Con</a:t>
            </a:r>
            <a:r>
              <a:rPr lang="es-MX" dirty="0" smtClean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MX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base a la referencia número </a:t>
            </a:r>
            <a:r>
              <a:rPr lang="es-MX" b="1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6</a:t>
            </a:r>
            <a:r>
              <a:rPr lang="es-MX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.PRUEBA VPH Y CÁNCER CERVICOUTERINO y la clave </a:t>
            </a:r>
            <a:r>
              <a:rPr lang="es-MX" b="1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7</a:t>
            </a:r>
            <a:r>
              <a:rPr lang="es-MX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.RESULTADO DE LA DETECCIÓN, que se encuentran en la parte superior derecha del formato, registre la información referente a la prueba VPH en la sección de la celda según corresponda</a:t>
            </a:r>
            <a:r>
              <a:rPr lang="es-MX" dirty="0" smtClean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</a:p>
          <a:p>
            <a:pPr lvl="0"/>
            <a:endParaRPr lang="es-MX" dirty="0">
              <a:latin typeface="Montserrat" panose="00000500000000000000" pitchFamily="2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 algn="just">
              <a:buFont typeface="+mj-lt"/>
              <a:buAutoNum type="arabicPeriod" startAt="6"/>
            </a:pPr>
            <a:r>
              <a:rPr lang="es-MX" b="1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Realización</a:t>
            </a:r>
            <a:r>
              <a:rPr lang="es-MX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: En este espacio registre la realización de la prueba indicando 0.NO REALIZADO ó 1.REALIZADO</a:t>
            </a:r>
            <a:r>
              <a:rPr lang="es-MX" dirty="0" smtClean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342900" lvl="0" indent="-342900" algn="just">
              <a:buFont typeface="+mj-lt"/>
              <a:buAutoNum type="arabicPeriod" startAt="6"/>
            </a:pPr>
            <a:r>
              <a:rPr lang="es-MX" b="1" dirty="0" smtClean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Resultado</a:t>
            </a:r>
            <a:r>
              <a:rPr lang="es-MX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: Aplicará sólo si la primera sección de la celda fue 1.REALIZADO. En esta segunda sección de la celda registre el resultado de la Detección para la Prueba de VPH: 1.POSITIVO o 0.NEGATIVO.</a:t>
            </a:r>
          </a:p>
        </p:txBody>
      </p:sp>
      <p:sp>
        <p:nvSpPr>
          <p:cNvPr id="5" name="CuadroTexto 2"/>
          <p:cNvSpPr txBox="1"/>
          <p:nvPr/>
        </p:nvSpPr>
        <p:spPr>
          <a:xfrm>
            <a:off x="0" y="6247316"/>
            <a:ext cx="6077301" cy="465538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6. PRUEBA VPH Y CÁNCER CERVICOUTERINO: 0</a:t>
            </a:r>
            <a:r>
              <a:rPr lang="es-MX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.NO REALIZADO, </a:t>
            </a:r>
            <a:r>
              <a:rPr lang="es-MX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</a:t>
            </a:r>
            <a:r>
              <a:rPr lang="es-MX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.REALIZADO</a:t>
            </a:r>
            <a:endParaRPr lang="es-MX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s-MX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7.</a:t>
            </a:r>
            <a:r>
              <a:rPr lang="es-MX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RESULTADO DE LA DETECCIÓN:</a:t>
            </a:r>
            <a:r>
              <a:rPr lang="es-MX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  <a:r>
              <a:rPr lang="es-MX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</a:t>
            </a:r>
            <a:r>
              <a:rPr lang="es-MX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.POSITIVO O REACTIVO, </a:t>
            </a:r>
            <a:r>
              <a:rPr lang="es-MX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</a:t>
            </a:r>
            <a:r>
              <a:rPr lang="es-MX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.NEGATIVO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609602" y="4700518"/>
            <a:ext cx="206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1</a:t>
            </a:r>
            <a:endParaRPr lang="es-MX" dirty="0"/>
          </a:p>
        </p:txBody>
      </p:sp>
      <p:sp>
        <p:nvSpPr>
          <p:cNvPr id="6" name="Rectángulo 5"/>
          <p:cNvSpPr/>
          <p:nvPr/>
        </p:nvSpPr>
        <p:spPr>
          <a:xfrm>
            <a:off x="304657" y="4499428"/>
            <a:ext cx="324000" cy="140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CuadroTexto 9"/>
          <p:cNvSpPr txBox="1"/>
          <p:nvPr/>
        </p:nvSpPr>
        <p:spPr>
          <a:xfrm>
            <a:off x="616860" y="5462520"/>
            <a:ext cx="206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0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58552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689" y="1661541"/>
            <a:ext cx="885825" cy="418147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Título 1">
            <a:extLst>
              <a:ext uri="{FF2B5EF4-FFF2-40B4-BE49-F238E27FC236}">
                <a16:creationId xmlns:a16="http://schemas.microsoft.com/office/drawing/2014/main" id="{29FCE891-2873-1849-A37C-A2CF6D30A712}"/>
              </a:ext>
            </a:extLst>
          </p:cNvPr>
          <p:cNvSpPr txBox="1">
            <a:spLocks/>
          </p:cNvSpPr>
          <p:nvPr/>
        </p:nvSpPr>
        <p:spPr>
          <a:xfrm>
            <a:off x="234039" y="22416"/>
            <a:ext cx="11424920" cy="132556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rgbClr val="A42145"/>
                </a:solidFill>
                <a:latin typeface="Montserrat SemiBold" panose="00000700000000000000" pitchFamily="2" charset="0"/>
                <a:ea typeface="+mj-ea"/>
                <a:cs typeface="+mj-cs"/>
              </a:defRPr>
            </a:lvl1pPr>
          </a:lstStyle>
          <a:p>
            <a:r>
              <a:rPr lang="es-ES" sz="2400" dirty="0" smtClean="0"/>
              <a:t>Hoja Diaria de Detecciones Cáncer</a:t>
            </a:r>
          </a:p>
          <a:p>
            <a:r>
              <a:rPr lang="es-ES" sz="2400" dirty="0" smtClean="0"/>
              <a:t>Instrucciones </a:t>
            </a:r>
            <a:endParaRPr lang="es-MX" sz="2400" dirty="0"/>
          </a:p>
        </p:txBody>
      </p:sp>
      <p:sp>
        <p:nvSpPr>
          <p:cNvPr id="3" name="Rectángulo 2"/>
          <p:cNvSpPr/>
          <p:nvPr/>
        </p:nvSpPr>
        <p:spPr>
          <a:xfrm>
            <a:off x="1304474" y="1293273"/>
            <a:ext cx="10383513" cy="49180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b="1" dirty="0">
                <a:latin typeface="Montserrat" panose="00000500000000000000" pitchFamily="2" charset="0"/>
              </a:rPr>
              <a:t>EXPLORACIÓN CLÍNICA PARA CÁNCER DE MAMA</a:t>
            </a:r>
            <a:endParaRPr lang="es-MX" b="1" dirty="0">
              <a:latin typeface="Montserrat" panose="00000500000000000000" pitchFamily="2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MX" dirty="0">
                <a:latin typeface="Montserrat" panose="00000500000000000000" pitchFamily="2" charset="0"/>
                <a:cs typeface="Arial" panose="020B0604020202020204" pitchFamily="34" charset="0"/>
              </a:rPr>
              <a:t>La detección oportuna es la única opción para poder descubrir a tiempo esta enfermedad, registre </a:t>
            </a:r>
            <a:r>
              <a:rPr lang="es-ES" b="1" dirty="0">
                <a:latin typeface="Montserrat" panose="00000500000000000000" pitchFamily="2" charset="0"/>
                <a:cs typeface="Arial" panose="020B0604020202020204" pitchFamily="34" charset="0"/>
              </a:rPr>
              <a:t>1</a:t>
            </a:r>
            <a:r>
              <a:rPr lang="es-ES" dirty="0">
                <a:latin typeface="Montserrat" panose="00000500000000000000" pitchFamily="2" charset="0"/>
                <a:cs typeface="Arial" panose="020B0604020202020204" pitchFamily="34" charset="0"/>
              </a:rPr>
              <a:t> si realizó </a:t>
            </a:r>
            <a:r>
              <a:rPr lang="es-ES" strike="sngStrike" dirty="0" smtClean="0">
                <a:solidFill>
                  <a:srgbClr val="FF0000"/>
                </a:solidFill>
                <a:latin typeface="Montserrat" panose="00000500000000000000" pitchFamily="2" charset="0"/>
                <a:cs typeface="Arial" panose="020B0604020202020204" pitchFamily="34" charset="0"/>
              </a:rPr>
              <a:t>alguna de las tres acciones básicas de detección: autoexploración</a:t>
            </a:r>
            <a:r>
              <a:rPr lang="es-ES" strike="sngStrike" dirty="0">
                <a:solidFill>
                  <a:srgbClr val="FF0000"/>
                </a:solidFill>
                <a:latin typeface="Montserrat" panose="00000500000000000000" pitchFamily="2" charset="0"/>
                <a:cs typeface="Arial" panose="020B0604020202020204" pitchFamily="34" charset="0"/>
              </a:rPr>
              <a:t>,</a:t>
            </a:r>
            <a:r>
              <a:rPr lang="es-ES" dirty="0">
                <a:latin typeface="Montserrat" panose="00000500000000000000" pitchFamily="2" charset="0"/>
                <a:cs typeface="Arial" panose="020B0604020202020204" pitchFamily="34" charset="0"/>
              </a:rPr>
              <a:t> exploración clínica </a:t>
            </a:r>
            <a:r>
              <a:rPr lang="es-ES" strike="sngStrike" dirty="0">
                <a:solidFill>
                  <a:srgbClr val="FF0000"/>
                </a:solidFill>
                <a:latin typeface="Montserrat" panose="00000500000000000000" pitchFamily="2" charset="0"/>
                <a:cs typeface="Arial" panose="020B0604020202020204" pitchFamily="34" charset="0"/>
              </a:rPr>
              <a:t>o mastografía (realizada en la misma unidad para la detección) </a:t>
            </a:r>
            <a:r>
              <a:rPr lang="es-ES" dirty="0">
                <a:solidFill>
                  <a:srgbClr val="FF0000"/>
                </a:solidFill>
                <a:latin typeface="Montserrat" panose="00000500000000000000" pitchFamily="2" charset="0"/>
                <a:cs typeface="Arial" panose="020B0604020202020204" pitchFamily="34" charset="0"/>
              </a:rPr>
              <a:t>y se haya obtenido un resultado anormal; en caso de que el resultado de la exploración clínica sea normal registre </a:t>
            </a:r>
            <a:r>
              <a:rPr lang="es-ES" b="1" dirty="0">
                <a:solidFill>
                  <a:srgbClr val="FF0000"/>
                </a:solidFill>
                <a:latin typeface="Montserrat" panose="00000500000000000000" pitchFamily="2" charset="0"/>
                <a:cs typeface="Arial" panose="020B0604020202020204" pitchFamily="34" charset="0"/>
              </a:rPr>
              <a:t>0</a:t>
            </a:r>
            <a:r>
              <a:rPr lang="es-ES" dirty="0">
                <a:solidFill>
                  <a:srgbClr val="FF0000"/>
                </a:solidFill>
                <a:latin typeface="Montserrat" panose="00000500000000000000" pitchFamily="2" charset="0"/>
                <a:cs typeface="Arial" panose="020B0604020202020204" pitchFamily="34" charset="0"/>
              </a:rPr>
              <a:t> (cero).</a:t>
            </a:r>
            <a:endParaRPr lang="es-MX" dirty="0">
              <a:latin typeface="Montserrat" panose="00000500000000000000" pitchFamily="2" charset="0"/>
            </a:endParaRPr>
          </a:p>
          <a:p>
            <a:pPr algn="just">
              <a:lnSpc>
                <a:spcPct val="115000"/>
              </a:lnSpc>
              <a:spcBef>
                <a:spcPts val="1800"/>
              </a:spcBef>
              <a:spcAft>
                <a:spcPts val="600"/>
              </a:spcAft>
              <a:tabLst>
                <a:tab pos="3493135" algn="l"/>
              </a:tabLst>
            </a:pPr>
            <a:r>
              <a:rPr lang="es-ES" b="1" dirty="0">
                <a:latin typeface="Montserrat" panose="00000500000000000000" pitchFamily="2" charset="0"/>
                <a:cs typeface="Times New Roman" panose="02020603050405020304" pitchFamily="18" charset="0"/>
              </a:rPr>
              <a:t>DETECCIONES EXCLUSIVAS PARA MUJERES:</a:t>
            </a:r>
            <a:endParaRPr lang="es-MX" b="1" dirty="0">
              <a:latin typeface="Montserrat" panose="00000500000000000000" pitchFamily="2" charset="0"/>
              <a:cs typeface="Times New Roman" panose="02020603050405020304" pitchFamily="18" charset="0"/>
            </a:endParaRPr>
          </a:p>
          <a:p>
            <a:pPr marL="342900" lvl="0" indent="-342900">
              <a:buFont typeface="Wingdings" panose="05000000000000000000" pitchFamily="2" charset="2"/>
              <a:buChar char=""/>
              <a:tabLst>
                <a:tab pos="2857500" algn="l"/>
              </a:tabLst>
            </a:pPr>
            <a:r>
              <a:rPr lang="es-MX" b="1" i="1" u="sng" dirty="0">
                <a:solidFill>
                  <a:srgbClr val="000000"/>
                </a:solidFill>
                <a:latin typeface="Montserrat" panose="00000500000000000000" pitchFamily="2" charset="0"/>
                <a:cs typeface="Arial" panose="020B0604020202020204" pitchFamily="34" charset="0"/>
              </a:rPr>
              <a:t>CÁNCER CERVICOUTERINO </a:t>
            </a:r>
            <a:endParaRPr lang="es-MX" dirty="0">
              <a:latin typeface="Montserrat" panose="00000500000000000000" pitchFamily="2" charset="0"/>
            </a:endParaRPr>
          </a:p>
          <a:p>
            <a:pPr marL="457200">
              <a:tabLst>
                <a:tab pos="2857500" algn="l"/>
              </a:tabLst>
            </a:pPr>
            <a:r>
              <a:rPr lang="es-MX" dirty="0">
                <a:solidFill>
                  <a:srgbClr val="000000"/>
                </a:solidFill>
                <a:latin typeface="Montserrat" panose="00000500000000000000" pitchFamily="2" charset="0"/>
                <a:cs typeface="Arial" panose="020B0604020202020204" pitchFamily="34" charset="0"/>
              </a:rPr>
              <a:t>Registre </a:t>
            </a:r>
            <a:r>
              <a:rPr lang="es-MX" dirty="0">
                <a:solidFill>
                  <a:srgbClr val="FF0000"/>
                </a:solidFill>
                <a:highlight>
                  <a:srgbClr val="FFFF00"/>
                </a:highlight>
                <a:latin typeface="Montserrat" panose="00000500000000000000" pitchFamily="2" charset="0"/>
                <a:cs typeface="Arial" panose="020B0604020202020204" pitchFamily="34" charset="0"/>
              </a:rPr>
              <a:t>con un </a:t>
            </a:r>
            <a:r>
              <a:rPr lang="es-MX" b="1" dirty="0">
                <a:solidFill>
                  <a:srgbClr val="FF0000"/>
                </a:solidFill>
                <a:highlight>
                  <a:srgbClr val="FFFF00"/>
                </a:highlight>
                <a:latin typeface="Montserrat" panose="00000500000000000000" pitchFamily="2" charset="0"/>
                <a:cs typeface="Arial" panose="020B0604020202020204" pitchFamily="34" charset="0"/>
              </a:rPr>
              <a:t>1</a:t>
            </a:r>
            <a:r>
              <a:rPr lang="es-MX" dirty="0">
                <a:solidFill>
                  <a:srgbClr val="000000"/>
                </a:solidFill>
                <a:latin typeface="Montserrat" panose="00000500000000000000" pitchFamily="2" charset="0"/>
                <a:cs typeface="Arial" panose="020B0604020202020204" pitchFamily="34" charset="0"/>
              </a:rPr>
              <a:t> la realización de alguno de los métodos de tamizaje para la detección oportuna de cáncer del cuello uterino como son: Citología Cervical y Visualización Directa con Ácido Acético (sólo cuando no se cuente con infraestructura para realizar la citología cervical), pruebas biomoleculares como Captura de Híbridos y RPC, utilizadas como complemento de la citología; a toda mujer entre 25 a 64 años de edad y en especial a aquellas con perfil de riesgo; en caso de no haberla realizado registre 0 (cero).</a:t>
            </a:r>
            <a:endParaRPr lang="es-MX" dirty="0">
              <a:effectLst/>
              <a:latin typeface="Montserrat" panose="00000500000000000000" pitchFamily="2" charset="0"/>
            </a:endParaRPr>
          </a:p>
        </p:txBody>
      </p:sp>
      <p:sp>
        <p:nvSpPr>
          <p:cNvPr id="5" name="CuadroTexto 2"/>
          <p:cNvSpPr txBox="1"/>
          <p:nvPr/>
        </p:nvSpPr>
        <p:spPr>
          <a:xfrm>
            <a:off x="0" y="6247316"/>
            <a:ext cx="6386286" cy="465538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105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6. PRUEBA VPH Y CÁNCER CERVICOUTERINO: 0</a:t>
            </a:r>
            <a:r>
              <a:rPr lang="es-MX" sz="105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.NO REALIZADO, </a:t>
            </a:r>
            <a:r>
              <a:rPr lang="es-MX" sz="105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</a:t>
            </a:r>
            <a:r>
              <a:rPr lang="es-MX" sz="105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.REALIZADO</a:t>
            </a:r>
            <a:endParaRPr lang="es-MX" sz="1050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s-MX" sz="1050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8</a:t>
            </a:r>
            <a:r>
              <a:rPr lang="es-MX" sz="105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EXPLORACIÓN CLÍNICA CÁNCER DE MAMA: 1</a:t>
            </a:r>
            <a:r>
              <a:rPr lang="es-MX" sz="105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.RESULTADO ANORMAL, </a:t>
            </a:r>
            <a:r>
              <a:rPr lang="es-MX" sz="105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</a:t>
            </a:r>
            <a:r>
              <a:rPr lang="es-MX" sz="105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.RESULTADO NORMAL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696686" y="4874686"/>
            <a:ext cx="159655" cy="3794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1</a:t>
            </a:r>
            <a:endParaRPr lang="es-MX" dirty="0"/>
          </a:p>
        </p:txBody>
      </p:sp>
      <p:sp>
        <p:nvSpPr>
          <p:cNvPr id="10" name="CuadroTexto 9"/>
          <p:cNvSpPr txBox="1"/>
          <p:nvPr/>
        </p:nvSpPr>
        <p:spPr>
          <a:xfrm>
            <a:off x="210459" y="4852918"/>
            <a:ext cx="206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0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59324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311" y="1347979"/>
            <a:ext cx="409575" cy="4581525"/>
          </a:xfrm>
          <a:prstGeom prst="rect">
            <a:avLst/>
          </a:prstGeom>
        </p:spPr>
      </p:pic>
      <p:sp>
        <p:nvSpPr>
          <p:cNvPr id="8" name="Título 1">
            <a:extLst>
              <a:ext uri="{FF2B5EF4-FFF2-40B4-BE49-F238E27FC236}">
                <a16:creationId xmlns:a16="http://schemas.microsoft.com/office/drawing/2014/main" id="{29FCE891-2873-1849-A37C-A2CF6D30A712}"/>
              </a:ext>
            </a:extLst>
          </p:cNvPr>
          <p:cNvSpPr txBox="1">
            <a:spLocks/>
          </p:cNvSpPr>
          <p:nvPr/>
        </p:nvSpPr>
        <p:spPr>
          <a:xfrm>
            <a:off x="234039" y="22416"/>
            <a:ext cx="11424920" cy="132556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rgbClr val="A42145"/>
                </a:solidFill>
                <a:latin typeface="Montserrat SemiBold" panose="00000700000000000000" pitchFamily="2" charset="0"/>
                <a:ea typeface="+mj-ea"/>
                <a:cs typeface="+mj-cs"/>
              </a:defRPr>
            </a:lvl1pPr>
          </a:lstStyle>
          <a:p>
            <a:r>
              <a:rPr lang="es-ES" sz="2400" dirty="0" smtClean="0"/>
              <a:t>Hoja Diaria de Detecciones Tb pulmonar</a:t>
            </a:r>
          </a:p>
          <a:p>
            <a:r>
              <a:rPr lang="es-ES" sz="2400" dirty="0" smtClean="0"/>
              <a:t>Instrucciones </a:t>
            </a:r>
            <a:endParaRPr lang="es-MX" sz="2400" dirty="0"/>
          </a:p>
        </p:txBody>
      </p:sp>
      <p:sp>
        <p:nvSpPr>
          <p:cNvPr id="3" name="Rectángulo 2"/>
          <p:cNvSpPr/>
          <p:nvPr/>
        </p:nvSpPr>
        <p:spPr>
          <a:xfrm>
            <a:off x="1275446" y="1634433"/>
            <a:ext cx="10383513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ES" strike="sngStrike" dirty="0">
                <a:solidFill>
                  <a:srgbClr val="FF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SINTOMÁTICO RESPIRATORIO</a:t>
            </a:r>
            <a:r>
              <a:rPr lang="es-ES" dirty="0">
                <a:solidFill>
                  <a:srgbClr val="FF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PROBABLE </a:t>
            </a:r>
            <a:r>
              <a:rPr lang="es-ES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Tb POR </a:t>
            </a:r>
            <a:r>
              <a:rPr lang="es-ES" dirty="0" smtClean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ESTUDIO</a:t>
            </a:r>
          </a:p>
          <a:p>
            <a:pPr algn="just"/>
            <a:endParaRPr lang="es-MX" dirty="0"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tabLst>
                <a:tab pos="2857500" algn="l"/>
              </a:tabLst>
            </a:pPr>
            <a:r>
              <a:rPr lang="es-MX" dirty="0">
                <a:solidFill>
                  <a:srgbClr val="000000"/>
                </a:solidFill>
                <a:latin typeface="Montserrat" panose="00000500000000000000" pitchFamily="2" charset="0"/>
                <a:cs typeface="Arial" panose="020B0604020202020204" pitchFamily="34" charset="0"/>
              </a:rPr>
              <a:t>A la persona que presenta tos con expectoración o hemoptisis, de dos o más semanas de evolución, en la cual deben de agotarse los recursos de diagnóstico (baciloscopía, cultivo, rayos “x” o métodos moleculares) previo a iniciar el tratamiento. En niñas y niños, todo caso que presenta tos con o sin expectoración durante dos o más semanas, fiebre, diaforesis nocturna, detención o baja de peso. </a:t>
            </a:r>
            <a:r>
              <a:rPr lang="es-MX" b="1" dirty="0">
                <a:solidFill>
                  <a:srgbClr val="000000"/>
                </a:solidFill>
                <a:latin typeface="Montserrat" panose="00000500000000000000" pitchFamily="2" charset="0"/>
                <a:cs typeface="Arial" panose="020B0604020202020204" pitchFamily="34" charset="0"/>
              </a:rPr>
              <a:t>Si alguno de los recursos </a:t>
            </a:r>
            <a:r>
              <a:rPr lang="es-MX" dirty="0">
                <a:solidFill>
                  <a:srgbClr val="000000"/>
                </a:solidFill>
                <a:latin typeface="Montserrat" panose="00000500000000000000" pitchFamily="2" charset="0"/>
                <a:cs typeface="Arial" panose="020B0604020202020204" pitchFamily="34" charset="0"/>
              </a:rPr>
              <a:t>de diagnóstico </a:t>
            </a:r>
            <a:r>
              <a:rPr lang="es-MX" b="1" dirty="0">
                <a:solidFill>
                  <a:srgbClr val="000000"/>
                </a:solidFill>
                <a:latin typeface="Montserrat" panose="00000500000000000000" pitchFamily="2" charset="0"/>
                <a:cs typeface="Arial" panose="020B0604020202020204" pitchFamily="34" charset="0"/>
              </a:rPr>
              <a:t>resulta positivo</a:t>
            </a:r>
            <a:r>
              <a:rPr lang="es-MX" dirty="0">
                <a:solidFill>
                  <a:srgbClr val="000000"/>
                </a:solidFill>
                <a:latin typeface="Montserrat" panose="00000500000000000000" pitchFamily="2" charset="0"/>
                <a:cs typeface="Arial" panose="020B0604020202020204" pitchFamily="34" charset="0"/>
              </a:rPr>
              <a:t>, inclusive una sola de las tres baciloscopías, anote como detección positiva, </a:t>
            </a:r>
            <a:r>
              <a:rPr lang="es-MX" b="1" dirty="0">
                <a:solidFill>
                  <a:srgbClr val="000000"/>
                </a:solidFill>
                <a:latin typeface="Montserrat" panose="00000500000000000000" pitchFamily="2" charset="0"/>
                <a:cs typeface="Arial" panose="020B0604020202020204" pitchFamily="34" charset="0"/>
              </a:rPr>
              <a:t>si todos los estudios </a:t>
            </a:r>
            <a:r>
              <a:rPr lang="es-MX" dirty="0">
                <a:solidFill>
                  <a:srgbClr val="000000"/>
                </a:solidFill>
                <a:latin typeface="Montserrat" panose="00000500000000000000" pitchFamily="2" charset="0"/>
                <a:cs typeface="Arial" panose="020B0604020202020204" pitchFamily="34" charset="0"/>
              </a:rPr>
              <a:t>realizados </a:t>
            </a:r>
            <a:r>
              <a:rPr lang="es-MX" b="1" dirty="0">
                <a:solidFill>
                  <a:srgbClr val="000000"/>
                </a:solidFill>
                <a:latin typeface="Montserrat" panose="00000500000000000000" pitchFamily="2" charset="0"/>
                <a:cs typeface="Arial" panose="020B0604020202020204" pitchFamily="34" charset="0"/>
              </a:rPr>
              <a:t>resultan negativos </a:t>
            </a:r>
            <a:r>
              <a:rPr lang="es-MX" dirty="0">
                <a:solidFill>
                  <a:srgbClr val="000000"/>
                </a:solidFill>
                <a:latin typeface="Montserrat" panose="00000500000000000000" pitchFamily="2" charset="0"/>
                <a:cs typeface="Arial" panose="020B0604020202020204" pitchFamily="34" charset="0"/>
              </a:rPr>
              <a:t>registre como detección negativa.</a:t>
            </a:r>
          </a:p>
          <a:p>
            <a:pPr algn="just">
              <a:tabLst>
                <a:tab pos="2857500" algn="l"/>
              </a:tabLst>
            </a:pPr>
            <a:r>
              <a:rPr lang="es-MX" dirty="0">
                <a:solidFill>
                  <a:srgbClr val="000000"/>
                </a:solidFill>
                <a:latin typeface="Montserrat" panose="00000500000000000000" pitchFamily="2" charset="0"/>
                <a:cs typeface="Arial" panose="020B0604020202020204" pitchFamily="34" charset="0"/>
              </a:rPr>
              <a:t> </a:t>
            </a:r>
          </a:p>
          <a:p>
            <a:pPr algn="just">
              <a:tabLst>
                <a:tab pos="2857500" algn="l"/>
              </a:tabLst>
            </a:pPr>
            <a:r>
              <a:rPr lang="es-MX" dirty="0">
                <a:solidFill>
                  <a:srgbClr val="000000"/>
                </a:solidFill>
                <a:latin typeface="Montserrat" panose="00000500000000000000" pitchFamily="2" charset="0"/>
                <a:cs typeface="Arial" panose="020B0604020202020204" pitchFamily="34" charset="0"/>
              </a:rPr>
              <a:t>Es importante mencionar que sólo </a:t>
            </a:r>
            <a:r>
              <a:rPr lang="es-MX" b="1" dirty="0">
                <a:solidFill>
                  <a:srgbClr val="000000"/>
                </a:solidFill>
                <a:latin typeface="Montserrat" panose="00000500000000000000" pitchFamily="2" charset="0"/>
                <a:cs typeface="Arial" panose="020B0604020202020204" pitchFamily="34" charset="0"/>
              </a:rPr>
              <a:t>se deberá anotar una vez </a:t>
            </a:r>
            <a:r>
              <a:rPr lang="es-MX" dirty="0">
                <a:solidFill>
                  <a:srgbClr val="000000"/>
                </a:solidFill>
                <a:latin typeface="Montserrat" panose="00000500000000000000" pitchFamily="2" charset="0"/>
                <a:cs typeface="Arial" panose="020B0604020202020204" pitchFamily="34" charset="0"/>
              </a:rPr>
              <a:t>el resultado por persona, independientemente del número de estudios realizados.</a:t>
            </a:r>
          </a:p>
        </p:txBody>
      </p:sp>
      <p:sp>
        <p:nvSpPr>
          <p:cNvPr id="5" name="CuadroTexto 2"/>
          <p:cNvSpPr txBox="1"/>
          <p:nvPr/>
        </p:nvSpPr>
        <p:spPr>
          <a:xfrm>
            <a:off x="0" y="6247316"/>
            <a:ext cx="6077301" cy="465538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7</a:t>
            </a:r>
            <a:r>
              <a:rPr lang="es-MX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r>
              <a:rPr lang="es-MX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RESULTADO DE LA DETECCIÓN:</a:t>
            </a:r>
            <a:r>
              <a:rPr lang="es-MX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  <a:r>
              <a:rPr lang="es-MX" b="1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</a:t>
            </a:r>
            <a:r>
              <a:rPr lang="es-MX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.POSITIVO O REACTIVO, </a:t>
            </a:r>
            <a:r>
              <a:rPr lang="es-MX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</a:t>
            </a:r>
            <a:r>
              <a:rPr lang="es-MX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.NEGATIVO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566060" y="4889200"/>
            <a:ext cx="206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1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92322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027" y="1215534"/>
            <a:ext cx="416881" cy="4764352"/>
          </a:xfrm>
          <a:prstGeom prst="rect">
            <a:avLst/>
          </a:prstGeom>
        </p:spPr>
      </p:pic>
      <p:sp>
        <p:nvSpPr>
          <p:cNvPr id="8" name="Título 1">
            <a:extLst>
              <a:ext uri="{FF2B5EF4-FFF2-40B4-BE49-F238E27FC236}">
                <a16:creationId xmlns:a16="http://schemas.microsoft.com/office/drawing/2014/main" id="{29FCE891-2873-1849-A37C-A2CF6D30A712}"/>
              </a:ext>
            </a:extLst>
          </p:cNvPr>
          <p:cNvSpPr txBox="1">
            <a:spLocks/>
          </p:cNvSpPr>
          <p:nvPr/>
        </p:nvSpPr>
        <p:spPr>
          <a:xfrm>
            <a:off x="234039" y="22416"/>
            <a:ext cx="11424920" cy="132556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rgbClr val="A42145"/>
                </a:solidFill>
                <a:latin typeface="Montserrat SemiBold" panose="00000700000000000000" pitchFamily="2" charset="0"/>
                <a:ea typeface="+mj-ea"/>
                <a:cs typeface="+mj-cs"/>
              </a:defRPr>
            </a:lvl1pPr>
          </a:lstStyle>
          <a:p>
            <a:r>
              <a:rPr lang="es-ES" sz="2400" dirty="0" smtClean="0"/>
              <a:t>Hoja Diaria de Detecciones Espirometría</a:t>
            </a:r>
          </a:p>
          <a:p>
            <a:r>
              <a:rPr lang="es-ES" sz="2400" dirty="0" smtClean="0"/>
              <a:t>Instrucciones </a:t>
            </a:r>
            <a:endParaRPr lang="es-MX" sz="2400" dirty="0"/>
          </a:p>
        </p:txBody>
      </p:sp>
      <p:sp>
        <p:nvSpPr>
          <p:cNvPr id="3" name="Rectángulo 2"/>
          <p:cNvSpPr/>
          <p:nvPr/>
        </p:nvSpPr>
        <p:spPr>
          <a:xfrm>
            <a:off x="1034677" y="1041366"/>
            <a:ext cx="10383513" cy="52475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  <a:spcAft>
                <a:spcPts val="0"/>
              </a:spcAft>
              <a:tabLst>
                <a:tab pos="2857500" algn="l"/>
              </a:tabLst>
            </a:pPr>
            <a:r>
              <a:rPr lang="es-MX" sz="1600" b="1" dirty="0">
                <a:solidFill>
                  <a:srgbClr val="000000"/>
                </a:solidFill>
                <a:latin typeface="Montserrat" panose="00000500000000000000" pitchFamily="2" charset="0"/>
                <a:cs typeface="Arial" panose="020B0604020202020204" pitchFamily="34" charset="0"/>
              </a:rPr>
              <a:t>VEF1 </a:t>
            </a:r>
            <a:r>
              <a:rPr lang="es-MX" sz="1600" dirty="0">
                <a:solidFill>
                  <a:srgbClr val="000000"/>
                </a:solidFill>
                <a:latin typeface="Montserrat" panose="00000500000000000000" pitchFamily="2" charset="0"/>
                <a:cs typeface="Arial" panose="020B0604020202020204" pitchFamily="34" charset="0"/>
              </a:rPr>
              <a:t>Se realiza a la persona con </a:t>
            </a:r>
            <a:r>
              <a:rPr lang="es-MX" sz="1600" b="1" dirty="0">
                <a:solidFill>
                  <a:srgbClr val="000000"/>
                </a:solidFill>
                <a:latin typeface="Montserrat" panose="00000500000000000000" pitchFamily="2" charset="0"/>
                <a:cs typeface="Arial" panose="020B0604020202020204" pitchFamily="34" charset="0"/>
              </a:rPr>
              <a:t>40 y más años de edad </a:t>
            </a:r>
            <a:r>
              <a:rPr lang="es-MX" sz="1600" dirty="0">
                <a:solidFill>
                  <a:srgbClr val="000000"/>
                </a:solidFill>
                <a:latin typeface="Montserrat" panose="00000500000000000000" pitchFamily="2" charset="0"/>
                <a:cs typeface="Arial" panose="020B0604020202020204" pitchFamily="34" charset="0"/>
              </a:rPr>
              <a:t>que presenta alguno de los siguientes </a:t>
            </a:r>
            <a:r>
              <a:rPr lang="es-MX" sz="1600" b="1" dirty="0">
                <a:solidFill>
                  <a:srgbClr val="000000"/>
                </a:solidFill>
                <a:latin typeface="Montserrat" panose="00000500000000000000" pitchFamily="2" charset="0"/>
                <a:cs typeface="Arial" panose="020B0604020202020204" pitchFamily="34" charset="0"/>
              </a:rPr>
              <a:t>síntomas</a:t>
            </a:r>
            <a:r>
              <a:rPr lang="es-MX" sz="1600" dirty="0">
                <a:solidFill>
                  <a:srgbClr val="000000"/>
                </a:solidFill>
                <a:latin typeface="Montserrat" panose="00000500000000000000" pitchFamily="2" charset="0"/>
                <a:cs typeface="Arial" panose="020B0604020202020204" pitchFamily="34" charset="0"/>
              </a:rPr>
              <a:t>: tos con expectoración, disnea, sibilancia, y/o con los siguientes </a:t>
            </a:r>
            <a:r>
              <a:rPr lang="es-MX" sz="1600" b="1" dirty="0">
                <a:solidFill>
                  <a:srgbClr val="000000"/>
                </a:solidFill>
                <a:latin typeface="Montserrat" panose="00000500000000000000" pitchFamily="2" charset="0"/>
                <a:cs typeface="Arial" panose="020B0604020202020204" pitchFamily="34" charset="0"/>
              </a:rPr>
              <a:t>factores de riesgo</a:t>
            </a:r>
            <a:r>
              <a:rPr lang="es-MX" sz="1600" dirty="0">
                <a:solidFill>
                  <a:srgbClr val="000000"/>
                </a:solidFill>
                <a:latin typeface="Montserrat" panose="00000500000000000000" pitchFamily="2" charset="0"/>
                <a:cs typeface="Arial" panose="020B0604020202020204" pitchFamily="34" charset="0"/>
              </a:rPr>
              <a:t>: tabaquismo, exposición a humo de leña, solventes, polvos, antecedente de tuberculosis pulmonar.; registre la relación Volumen Espiratorio Forzado en el primer segundo (VEF1)/Capacidad Vital Forzada (CVF) y el resultado de VEF1 con relación al predicho, ambos posterior al uso de broncodilatador. </a:t>
            </a:r>
            <a:r>
              <a:rPr lang="es-MX" sz="1600" b="1" dirty="0">
                <a:solidFill>
                  <a:srgbClr val="000000"/>
                </a:solidFill>
                <a:latin typeface="Montserrat" panose="00000500000000000000" pitchFamily="2" charset="0"/>
                <a:cs typeface="Arial" panose="020B0604020202020204" pitchFamily="34" charset="0"/>
              </a:rPr>
              <a:t>No incluir pruebas de seguimiento y control de paciente de asma EPOC</a:t>
            </a:r>
            <a:r>
              <a:rPr lang="es-MX" sz="1600" dirty="0">
                <a:solidFill>
                  <a:srgbClr val="000000"/>
                </a:solidFill>
                <a:latin typeface="Montserrat" panose="00000500000000000000" pitchFamily="2" charset="0"/>
                <a:cs typeface="Arial" panose="020B0604020202020204" pitchFamily="34" charset="0"/>
              </a:rPr>
              <a:t>.</a:t>
            </a:r>
          </a:p>
          <a:p>
            <a:pPr algn="just">
              <a:spcBef>
                <a:spcPts val="600"/>
              </a:spcBef>
              <a:spcAft>
                <a:spcPts val="0"/>
              </a:spcAft>
              <a:tabLst>
                <a:tab pos="2857500" algn="l"/>
              </a:tabLst>
            </a:pPr>
            <a:r>
              <a:rPr lang="es-MX" sz="1600" b="1" dirty="0">
                <a:solidFill>
                  <a:srgbClr val="000000"/>
                </a:solidFill>
                <a:latin typeface="Montserrat" panose="00000500000000000000" pitchFamily="2" charset="0"/>
                <a:cs typeface="Arial" panose="020B0604020202020204" pitchFamily="34" charset="0"/>
              </a:rPr>
              <a:t>VEF1</a:t>
            </a:r>
            <a:r>
              <a:rPr lang="es-MX" sz="1600" dirty="0">
                <a:solidFill>
                  <a:srgbClr val="000000"/>
                </a:solidFill>
                <a:latin typeface="Montserrat" panose="00000500000000000000" pitchFamily="2" charset="0"/>
                <a:cs typeface="Arial" panose="020B0604020202020204" pitchFamily="34" charset="0"/>
              </a:rPr>
              <a:t> Se realiza a la persona con </a:t>
            </a:r>
            <a:r>
              <a:rPr lang="es-MX" sz="1600" b="1" dirty="0">
                <a:solidFill>
                  <a:srgbClr val="000000"/>
                </a:solidFill>
                <a:latin typeface="Montserrat" panose="00000500000000000000" pitchFamily="2" charset="0"/>
                <a:cs typeface="Arial" panose="020B0604020202020204" pitchFamily="34" charset="0"/>
              </a:rPr>
              <a:t>19 y más años de edad </a:t>
            </a:r>
            <a:r>
              <a:rPr lang="es-MX" sz="1600" dirty="0">
                <a:solidFill>
                  <a:srgbClr val="000000"/>
                </a:solidFill>
                <a:latin typeface="Montserrat" panose="00000500000000000000" pitchFamily="2" charset="0"/>
                <a:cs typeface="Arial" panose="020B0604020202020204" pitchFamily="34" charset="0"/>
              </a:rPr>
              <a:t>que presenta alguno de los siguientes </a:t>
            </a:r>
            <a:r>
              <a:rPr lang="es-MX" sz="1600" b="1" dirty="0">
                <a:solidFill>
                  <a:srgbClr val="000000"/>
                </a:solidFill>
                <a:latin typeface="Montserrat" panose="00000500000000000000" pitchFamily="2" charset="0"/>
                <a:cs typeface="Arial" panose="020B0604020202020204" pitchFamily="34" charset="0"/>
              </a:rPr>
              <a:t>síntomas</a:t>
            </a:r>
            <a:r>
              <a:rPr lang="es-MX" sz="1600" dirty="0">
                <a:solidFill>
                  <a:srgbClr val="000000"/>
                </a:solidFill>
                <a:latin typeface="Montserrat" panose="00000500000000000000" pitchFamily="2" charset="0"/>
                <a:cs typeface="Arial" panose="020B0604020202020204" pitchFamily="34" charset="0"/>
              </a:rPr>
              <a:t>: tos, disnea, sibilancia, opresión torácica y/o con los siguientes </a:t>
            </a:r>
            <a:r>
              <a:rPr lang="es-MX" sz="1600" b="1" dirty="0">
                <a:solidFill>
                  <a:srgbClr val="000000"/>
                </a:solidFill>
                <a:latin typeface="Montserrat" panose="00000500000000000000" pitchFamily="2" charset="0"/>
                <a:cs typeface="Arial" panose="020B0604020202020204" pitchFamily="34" charset="0"/>
              </a:rPr>
              <a:t>factores de riesgo</a:t>
            </a:r>
            <a:r>
              <a:rPr lang="es-MX" sz="1600" dirty="0">
                <a:solidFill>
                  <a:srgbClr val="000000"/>
                </a:solidFill>
                <a:latin typeface="Montserrat" panose="00000500000000000000" pitchFamily="2" charset="0"/>
                <a:cs typeface="Arial" panose="020B0604020202020204" pitchFamily="34" charset="0"/>
              </a:rPr>
              <a:t>: antecedente familiar de asma, antecedente familiar de atopia; registre la relación Volumen Espiratorio Forzado en el primer segundo (VEF1)/Capacidad Vital Forzada (CVF) y el resultado de VEF1 ambos posterior al uso de broncodilatador. No incluir pruebas de seguimiento y control de paciente de asma.</a:t>
            </a:r>
          </a:p>
          <a:p>
            <a:pPr algn="just">
              <a:spcBef>
                <a:spcPts val="600"/>
              </a:spcBef>
              <a:spcAft>
                <a:spcPts val="0"/>
              </a:spcAft>
              <a:tabLst>
                <a:tab pos="2857500" algn="l"/>
              </a:tabLst>
            </a:pPr>
            <a:r>
              <a:rPr lang="es-ES" sz="1600" dirty="0">
                <a:solidFill>
                  <a:srgbClr val="000000"/>
                </a:solidFill>
                <a:latin typeface="Montserrat" panose="00000500000000000000" pitchFamily="2" charset="0"/>
                <a:cs typeface="Arial" panose="020B0604020202020204" pitchFamily="34" charset="0"/>
              </a:rPr>
              <a:t>Con base a las pruebas realizadas y a la referencia número </a:t>
            </a:r>
            <a:r>
              <a:rPr lang="es-ES" sz="1600" b="1" dirty="0">
                <a:solidFill>
                  <a:srgbClr val="000000"/>
                </a:solidFill>
                <a:latin typeface="Montserrat" panose="00000500000000000000" pitchFamily="2" charset="0"/>
                <a:cs typeface="Arial" panose="020B0604020202020204" pitchFamily="34" charset="0"/>
              </a:rPr>
              <a:t>9</a:t>
            </a:r>
            <a:r>
              <a:rPr lang="es-ES" sz="1600" dirty="0">
                <a:solidFill>
                  <a:srgbClr val="000000"/>
                </a:solidFill>
                <a:latin typeface="Montserrat" panose="00000500000000000000" pitchFamily="2" charset="0"/>
                <a:cs typeface="Arial" panose="020B0604020202020204" pitchFamily="34" charset="0"/>
              </a:rPr>
              <a:t>.RESULTADO DE ESPIROMETRÍA que se encuentra en la parte superior del formato, registre los resultados de VEF1)/CVF y VEF1; posteriormente, el trabajador de la salud,  colocará en el número 9, el valor que corresponda </a:t>
            </a:r>
            <a:r>
              <a:rPr lang="es-ES" sz="1600" b="1" dirty="0">
                <a:solidFill>
                  <a:srgbClr val="000000"/>
                </a:solidFill>
                <a:latin typeface="Montserrat" panose="00000500000000000000" pitchFamily="2" charset="0"/>
                <a:cs typeface="Arial" panose="020B0604020202020204" pitchFamily="34" charset="0"/>
              </a:rPr>
              <a:t>1</a:t>
            </a:r>
            <a:r>
              <a:rPr lang="es-ES" sz="1600" dirty="0">
                <a:solidFill>
                  <a:srgbClr val="000000"/>
                </a:solidFill>
                <a:latin typeface="Montserrat" panose="00000500000000000000" pitchFamily="2" charset="0"/>
                <a:cs typeface="Arial" panose="020B0604020202020204" pitchFamily="34" charset="0"/>
              </a:rPr>
              <a:t>.NORMAL, </a:t>
            </a:r>
            <a:r>
              <a:rPr lang="es-ES" sz="1600" b="1" dirty="0">
                <a:solidFill>
                  <a:srgbClr val="000000"/>
                </a:solidFill>
                <a:latin typeface="Montserrat" panose="00000500000000000000" pitchFamily="2" charset="0"/>
                <a:cs typeface="Arial" panose="020B0604020202020204" pitchFamily="34" charset="0"/>
              </a:rPr>
              <a:t>2</a:t>
            </a:r>
            <a:r>
              <a:rPr lang="es-ES" sz="1600" dirty="0">
                <a:solidFill>
                  <a:srgbClr val="000000"/>
                </a:solidFill>
                <a:latin typeface="Montserrat" panose="00000500000000000000" pitchFamily="2" charset="0"/>
                <a:cs typeface="Arial" panose="020B0604020202020204" pitchFamily="34" charset="0"/>
              </a:rPr>
              <a:t>.OBSTRUIDO, </a:t>
            </a:r>
            <a:r>
              <a:rPr lang="es-ES" sz="1600" b="1" dirty="0">
                <a:solidFill>
                  <a:srgbClr val="000000"/>
                </a:solidFill>
                <a:latin typeface="Montserrat" panose="00000500000000000000" pitchFamily="2" charset="0"/>
                <a:cs typeface="Arial" panose="020B0604020202020204" pitchFamily="34" charset="0"/>
              </a:rPr>
              <a:t>3</a:t>
            </a:r>
            <a:r>
              <a:rPr lang="es-ES" sz="1600" dirty="0">
                <a:solidFill>
                  <a:srgbClr val="000000"/>
                </a:solidFill>
                <a:latin typeface="Montserrat" panose="00000500000000000000" pitchFamily="2" charset="0"/>
                <a:cs typeface="Arial" panose="020B0604020202020204" pitchFamily="34" charset="0"/>
              </a:rPr>
              <a:t>.RESTRICTIVO.</a:t>
            </a:r>
            <a:endParaRPr lang="es-MX" sz="1600" dirty="0">
              <a:solidFill>
                <a:srgbClr val="000000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  <a:p>
            <a:pPr algn="just">
              <a:spcBef>
                <a:spcPts val="600"/>
              </a:spcBef>
              <a:spcAft>
                <a:spcPts val="0"/>
              </a:spcAft>
              <a:tabLst>
                <a:tab pos="2857500" algn="l"/>
              </a:tabLst>
            </a:pPr>
            <a:r>
              <a:rPr lang="es-MX" sz="1600" dirty="0">
                <a:solidFill>
                  <a:srgbClr val="000000"/>
                </a:solidFill>
                <a:latin typeface="Montserrat" panose="00000500000000000000" pitchFamily="2" charset="0"/>
                <a:cs typeface="Arial" panose="020B0604020202020204" pitchFamily="34" charset="0"/>
              </a:rPr>
              <a:t> </a:t>
            </a:r>
          </a:p>
          <a:p>
            <a:pPr algn="just">
              <a:spcBef>
                <a:spcPts val="600"/>
              </a:spcBef>
              <a:spcAft>
                <a:spcPts val="0"/>
              </a:spcAft>
              <a:tabLst>
                <a:tab pos="2857500" algn="l"/>
              </a:tabLst>
            </a:pPr>
            <a:r>
              <a:rPr lang="es-MX" sz="1600" dirty="0">
                <a:solidFill>
                  <a:srgbClr val="000000"/>
                </a:solidFill>
                <a:latin typeface="Montserrat" panose="00000500000000000000" pitchFamily="2" charset="0"/>
                <a:cs typeface="Arial" panose="020B0604020202020204" pitchFamily="34" charset="0"/>
              </a:rPr>
              <a:t>               </a:t>
            </a:r>
            <a:r>
              <a:rPr lang="es-MX" sz="1600" b="1" dirty="0">
                <a:solidFill>
                  <a:srgbClr val="000000"/>
                </a:solidFill>
                <a:latin typeface="Montserrat" panose="00000500000000000000" pitchFamily="2" charset="0"/>
                <a:cs typeface="Arial" panose="020B0604020202020204" pitchFamily="34" charset="0"/>
              </a:rPr>
              <a:t>Parámetros</a:t>
            </a:r>
            <a:r>
              <a:rPr lang="es-MX" sz="1600" dirty="0">
                <a:solidFill>
                  <a:srgbClr val="000000"/>
                </a:solidFill>
                <a:latin typeface="Montserrat" panose="00000500000000000000" pitchFamily="2" charset="0"/>
                <a:cs typeface="Arial" panose="020B0604020202020204" pitchFamily="34" charset="0"/>
              </a:rPr>
              <a:t>:</a:t>
            </a:r>
          </a:p>
          <a:p>
            <a:pPr algn="just">
              <a:spcBef>
                <a:spcPts val="600"/>
              </a:spcBef>
              <a:spcAft>
                <a:spcPts val="0"/>
              </a:spcAft>
              <a:tabLst>
                <a:tab pos="2857500" algn="l"/>
              </a:tabLst>
            </a:pPr>
            <a:r>
              <a:rPr lang="es-MX" sz="1600" dirty="0">
                <a:solidFill>
                  <a:srgbClr val="000000"/>
                </a:solidFill>
                <a:latin typeface="Montserrat" panose="00000500000000000000" pitchFamily="2" charset="0"/>
                <a:cs typeface="Arial" panose="020B0604020202020204" pitchFamily="34" charset="0"/>
              </a:rPr>
              <a:t> </a:t>
            </a:r>
          </a:p>
        </p:txBody>
      </p:sp>
      <p:sp>
        <p:nvSpPr>
          <p:cNvPr id="5" name="CuadroTexto 2"/>
          <p:cNvSpPr txBox="1"/>
          <p:nvPr/>
        </p:nvSpPr>
        <p:spPr>
          <a:xfrm>
            <a:off x="-87083" y="6305372"/>
            <a:ext cx="3530960" cy="465538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MX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9. RESULTADO DE ESPIROMETRÍA:</a:t>
            </a:r>
            <a:r>
              <a:rPr lang="es-MX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  <a:r>
              <a:rPr lang="es-MX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</a:t>
            </a:r>
            <a:r>
              <a:rPr lang="es-MX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.NORMAL, </a:t>
            </a:r>
            <a:r>
              <a:rPr lang="es-MX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</a:t>
            </a:r>
            <a:r>
              <a:rPr lang="es-MX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.OBSTRUIDO, </a:t>
            </a:r>
            <a:r>
              <a:rPr lang="es-MX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</a:t>
            </a:r>
            <a:r>
              <a:rPr lang="es-MX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.RESTRICTIVO</a:t>
            </a:r>
            <a:endParaRPr lang="es-MX" sz="1800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362860" y="4656972"/>
            <a:ext cx="439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80</a:t>
            </a:r>
            <a:endParaRPr lang="es-MX" dirty="0"/>
          </a:p>
        </p:txBody>
      </p:sp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1876717"/>
              </p:ext>
            </p:extLst>
          </p:nvPr>
        </p:nvGraphicFramePr>
        <p:xfrm>
          <a:off x="3589016" y="5154386"/>
          <a:ext cx="8127999" cy="1381760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1281717794"/>
                    </a:ext>
                  </a:extLst>
                </a:gridCol>
                <a:gridCol w="2860165">
                  <a:extLst>
                    <a:ext uri="{9D8B030D-6E8A-4147-A177-3AD203B41FA5}">
                      <a16:colId xmlns:a16="http://schemas.microsoft.com/office/drawing/2014/main" val="4081930915"/>
                    </a:ext>
                  </a:extLst>
                </a:gridCol>
                <a:gridCol w="2558501">
                  <a:extLst>
                    <a:ext uri="{9D8B030D-6E8A-4147-A177-3AD203B41FA5}">
                      <a16:colId xmlns:a16="http://schemas.microsoft.com/office/drawing/2014/main" val="7152869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NORMAL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OBSTRUIDO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RESTRICTIVO</a:t>
                      </a:r>
                      <a:endParaRPr lang="es-MX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728076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VEF1/CVF valor de más del 70%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VEF1/CVF valor de 70% o menos</a:t>
                      </a:r>
                      <a:endParaRPr lang="es-MX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CVF valor de 80% o menos</a:t>
                      </a:r>
                      <a:endParaRPr lang="es-MX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59793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VEF 1 Valor de 80% o más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VEF 1 Valor de 79% o menos</a:t>
                      </a:r>
                      <a:endParaRPr lang="es-MX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5685164"/>
                  </a:ext>
                </a:extLst>
              </a:tr>
            </a:tbl>
          </a:graphicData>
        </a:graphic>
      </p:graphicFrame>
      <p:sp>
        <p:nvSpPr>
          <p:cNvPr id="10" name="CuadroTexto 9"/>
          <p:cNvSpPr txBox="1"/>
          <p:nvPr/>
        </p:nvSpPr>
        <p:spPr>
          <a:xfrm>
            <a:off x="355602" y="5143201"/>
            <a:ext cx="523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80</a:t>
            </a:r>
            <a:endParaRPr lang="es-MX" dirty="0"/>
          </a:p>
        </p:txBody>
      </p:sp>
      <p:sp>
        <p:nvSpPr>
          <p:cNvPr id="11" name="CuadroTexto 10"/>
          <p:cNvSpPr txBox="1"/>
          <p:nvPr/>
        </p:nvSpPr>
        <p:spPr>
          <a:xfrm>
            <a:off x="413661" y="5622170"/>
            <a:ext cx="206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1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62211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/>
        </p:nvSpPr>
        <p:spPr>
          <a:xfrm>
            <a:off x="220329" y="75377"/>
            <a:ext cx="13949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 smtClean="0">
                <a:solidFill>
                  <a:srgbClr val="245C4F"/>
                </a:solidFill>
                <a:latin typeface="Montserrat" panose="00000500000000000000" pitchFamily="2" charset="0"/>
              </a:rPr>
              <a:t>Aplicativo</a:t>
            </a:r>
            <a:endParaRPr lang="es-MX" b="1" dirty="0">
              <a:solidFill>
                <a:srgbClr val="245C4F"/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1956" y="401166"/>
            <a:ext cx="10176327" cy="6431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831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/>
        </p:nvSpPr>
        <p:spPr>
          <a:xfrm>
            <a:off x="718920" y="210288"/>
            <a:ext cx="2369054" cy="1031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500" b="1" dirty="0" smtClean="0">
                <a:solidFill>
                  <a:srgbClr val="245C4F"/>
                </a:solidFill>
                <a:latin typeface="Montserrat" panose="00000500000000000000" pitchFamily="2" charset="0"/>
              </a:rPr>
              <a:t>INSUMOS</a:t>
            </a:r>
          </a:p>
          <a:p>
            <a:r>
              <a:rPr lang="es-MX" b="1" dirty="0" smtClean="0">
                <a:solidFill>
                  <a:srgbClr val="245C4F"/>
                </a:solidFill>
                <a:latin typeface="Montserrat" panose="00000500000000000000" pitchFamily="2" charset="0"/>
              </a:rPr>
              <a:t> </a:t>
            </a:r>
          </a:p>
          <a:p>
            <a:endParaRPr lang="es-MX" b="1" dirty="0">
              <a:solidFill>
                <a:srgbClr val="245C4F"/>
              </a:solidFill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683168" y="818146"/>
            <a:ext cx="65063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dirty="0">
                <a:solidFill>
                  <a:schemeClr val="accent1">
                    <a:lumMod val="50000"/>
                  </a:schemeClr>
                </a:solidFill>
              </a:rPr>
              <a:t>http://www.dgis.salud.gob.mx/contenidos/sis/sis_insumos.html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224" y="1969119"/>
            <a:ext cx="5550299" cy="4041937"/>
          </a:xfrm>
          <a:prstGeom prst="rect">
            <a:avLst/>
          </a:prstGeom>
        </p:spPr>
      </p:pic>
      <p:graphicFrame>
        <p:nvGraphicFramePr>
          <p:cNvPr id="14" name="Diagrama 13"/>
          <p:cNvGraphicFramePr/>
          <p:nvPr/>
        </p:nvGraphicFramePr>
        <p:xfrm>
          <a:off x="5891134" y="1420582"/>
          <a:ext cx="6041037" cy="52950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389761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070" y="2079665"/>
            <a:ext cx="11849859" cy="4306145"/>
          </a:xfrm>
          <a:prstGeom prst="rect">
            <a:avLst/>
          </a:prstGeom>
        </p:spPr>
      </p:pic>
      <p:grpSp>
        <p:nvGrpSpPr>
          <p:cNvPr id="5" name="Grupo 4"/>
          <p:cNvGrpSpPr/>
          <p:nvPr/>
        </p:nvGrpSpPr>
        <p:grpSpPr>
          <a:xfrm>
            <a:off x="272321" y="332392"/>
            <a:ext cx="6419837" cy="1452451"/>
            <a:chOff x="0" y="393949"/>
            <a:chExt cx="6419837" cy="1452451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6" name="Rectángulo redondeado 5"/>
            <p:cNvSpPr/>
            <p:nvPr/>
          </p:nvSpPr>
          <p:spPr>
            <a:xfrm>
              <a:off x="0" y="393949"/>
              <a:ext cx="6041036" cy="1452451"/>
            </a:xfrm>
            <a:prstGeom prst="roundRect">
              <a:avLst/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CuadroTexto 6"/>
            <p:cNvSpPr txBox="1"/>
            <p:nvPr/>
          </p:nvSpPr>
          <p:spPr>
            <a:xfrm>
              <a:off x="520607" y="444438"/>
              <a:ext cx="5899230" cy="131064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9060" tIns="99060" rIns="99060" bIns="99060" numCol="1" spcCol="1270" anchor="ctr" anchorCtr="0">
              <a:noAutofit/>
            </a:bodyPr>
            <a:lstStyle/>
            <a:p>
              <a:pPr lvl="0" algn="l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3500" kern="1200" dirty="0" smtClean="0"/>
                <a:t>LISTADO DE VARIABLES</a:t>
              </a:r>
              <a:endParaRPr lang="es-ES" sz="35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686838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430" y="1958163"/>
            <a:ext cx="11997128" cy="4703672"/>
          </a:xfrm>
          <a:prstGeom prst="rect">
            <a:avLst/>
          </a:prstGeom>
        </p:spPr>
      </p:pic>
      <p:grpSp>
        <p:nvGrpSpPr>
          <p:cNvPr id="5" name="Grupo 4"/>
          <p:cNvGrpSpPr/>
          <p:nvPr/>
        </p:nvGrpSpPr>
        <p:grpSpPr>
          <a:xfrm>
            <a:off x="497178" y="202370"/>
            <a:ext cx="6359877" cy="1464493"/>
            <a:chOff x="-389744" y="-579124"/>
            <a:chExt cx="6359877" cy="1464493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6" name="Rectángulo redondeado 5"/>
            <p:cNvSpPr/>
            <p:nvPr/>
          </p:nvSpPr>
          <p:spPr>
            <a:xfrm>
              <a:off x="-389744" y="-567082"/>
              <a:ext cx="6041036" cy="1452451"/>
            </a:xfrm>
            <a:prstGeom prst="roundRect">
              <a:avLst/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1355300"/>
                <a:satOff val="50000"/>
                <a:lumOff val="-7353"/>
                <a:alphaOff val="0"/>
              </a:schemeClr>
            </a:fillRef>
            <a:effectRef idx="2">
              <a:schemeClr val="accent3">
                <a:hueOff val="1355300"/>
                <a:satOff val="50000"/>
                <a:lumOff val="-7353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CuadroTexto 6"/>
            <p:cNvSpPr txBox="1"/>
            <p:nvPr/>
          </p:nvSpPr>
          <p:spPr>
            <a:xfrm>
              <a:off x="70903" y="-579124"/>
              <a:ext cx="5899230" cy="131064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9060" tIns="99060" rIns="99060" bIns="99060" numCol="1" spcCol="1270" anchor="ctr" anchorCtr="0">
              <a:noAutofit/>
            </a:bodyPr>
            <a:lstStyle/>
            <a:p>
              <a:pPr lvl="0" algn="l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2600" kern="1200" dirty="0" smtClean="0"/>
                <a:t>REGLAS DE CONCENTRACIÓN NOMINAL  DE CONSULTA EXTERNA Y DETECCIONES</a:t>
              </a:r>
              <a:endParaRPr lang="es-ES" sz="26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004155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>
            <a:extLst>
              <a:ext uri="{FF2B5EF4-FFF2-40B4-BE49-F238E27FC236}">
                <a16:creationId xmlns:a16="http://schemas.microsoft.com/office/drawing/2014/main" id="{29FCE891-2873-1849-A37C-A2CF6D30A712}"/>
              </a:ext>
            </a:extLst>
          </p:cNvPr>
          <p:cNvSpPr txBox="1">
            <a:spLocks/>
          </p:cNvSpPr>
          <p:nvPr/>
        </p:nvSpPr>
        <p:spPr>
          <a:xfrm>
            <a:off x="234039" y="-331536"/>
            <a:ext cx="11424920" cy="132556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rgbClr val="A42145"/>
                </a:solidFill>
                <a:latin typeface="Montserrat SemiBold" panose="00000700000000000000" pitchFamily="2" charset="0"/>
                <a:ea typeface="+mj-ea"/>
                <a:cs typeface="+mj-cs"/>
              </a:defRPr>
            </a:lvl1pPr>
          </a:lstStyle>
          <a:p>
            <a:r>
              <a:rPr lang="es-ES" sz="2400" dirty="0" smtClean="0"/>
              <a:t>Hoja Diaria de Detecciones, SINBA-SIS-DET-P</a:t>
            </a:r>
            <a:endParaRPr lang="es-MX" sz="2400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266" y="481472"/>
            <a:ext cx="10443793" cy="6406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34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61509"/>
            <a:ext cx="12062553" cy="3733800"/>
          </a:xfrm>
          <a:prstGeom prst="rect">
            <a:avLst/>
          </a:prstGeom>
        </p:spPr>
      </p:pic>
      <p:grpSp>
        <p:nvGrpSpPr>
          <p:cNvPr id="5" name="Grupo 4"/>
          <p:cNvGrpSpPr/>
          <p:nvPr/>
        </p:nvGrpSpPr>
        <p:grpSpPr>
          <a:xfrm>
            <a:off x="377252" y="304348"/>
            <a:ext cx="6041036" cy="1452451"/>
            <a:chOff x="0" y="3448611"/>
            <a:chExt cx="6041036" cy="1452451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6" name="Rectángulo redondeado 5"/>
            <p:cNvSpPr/>
            <p:nvPr/>
          </p:nvSpPr>
          <p:spPr>
            <a:xfrm>
              <a:off x="0" y="3448611"/>
              <a:ext cx="6041036" cy="1452451"/>
            </a:xfrm>
            <a:prstGeom prst="roundRect">
              <a:avLst/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2710599"/>
                <a:satOff val="100000"/>
                <a:lumOff val="-14706"/>
                <a:alphaOff val="0"/>
              </a:schemeClr>
            </a:fillRef>
            <a:effectRef idx="2">
              <a:schemeClr val="accent3">
                <a:hueOff val="2710599"/>
                <a:satOff val="100000"/>
                <a:lumOff val="-14706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CuadroTexto 6"/>
            <p:cNvSpPr txBox="1"/>
            <p:nvPr/>
          </p:nvSpPr>
          <p:spPr>
            <a:xfrm>
              <a:off x="70903" y="3519514"/>
              <a:ext cx="5899230" cy="131064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9060" tIns="99060" rIns="99060" bIns="99060" numCol="1" spcCol="1270" anchor="ctr" anchorCtr="0">
              <a:noAutofit/>
            </a:bodyPr>
            <a:lstStyle/>
            <a:p>
              <a:pPr lvl="0" algn="l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2600" kern="1200" dirty="0" smtClean="0"/>
                <a:t>CRITERIOS Y FUENTES DE REGISTROS DE INFORME DE UNIDAD MÉDICA E INFORME DE PSIQUIATRIA Y SALUD MENTAL </a:t>
              </a:r>
              <a:endParaRPr lang="es-ES" sz="26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414391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29FCE891-2873-1849-A37C-A2CF6D30A712}"/>
              </a:ext>
            </a:extLst>
          </p:cNvPr>
          <p:cNvSpPr txBox="1">
            <a:spLocks/>
          </p:cNvSpPr>
          <p:nvPr/>
        </p:nvSpPr>
        <p:spPr>
          <a:xfrm>
            <a:off x="381000" y="207321"/>
            <a:ext cx="11424920" cy="132556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rgbClr val="A42145"/>
                </a:solidFill>
                <a:latin typeface="Montserrat SemiBold" panose="00000700000000000000" pitchFamily="2" charset="0"/>
                <a:ea typeface="+mj-ea"/>
                <a:cs typeface="+mj-cs"/>
              </a:defRPr>
            </a:lvl1pPr>
          </a:lstStyle>
          <a:p>
            <a:r>
              <a:rPr lang="es-ES" dirty="0" smtClean="0"/>
              <a:t>Definición</a:t>
            </a:r>
            <a:endParaRPr lang="es-MX" dirty="0"/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3291103"/>
              </p:ext>
            </p:extLst>
          </p:nvPr>
        </p:nvGraphicFramePr>
        <p:xfrm>
          <a:off x="441045" y="1602471"/>
          <a:ext cx="10513497" cy="243840"/>
        </p:xfrm>
        <a:graphic>
          <a:graphicData uri="http://schemas.openxmlformats.org/drawingml/2006/table">
            <a:tbl>
              <a:tblPr firstRow="1" firstCol="1" bandRow="1"/>
              <a:tblGrid>
                <a:gridCol w="2609450">
                  <a:extLst>
                    <a:ext uri="{9D8B030D-6E8A-4147-A177-3AD203B41FA5}">
                      <a16:colId xmlns:a16="http://schemas.microsoft.com/office/drawing/2014/main" val="3994759207"/>
                    </a:ext>
                  </a:extLst>
                </a:gridCol>
                <a:gridCol w="1263722">
                  <a:extLst>
                    <a:ext uri="{9D8B030D-6E8A-4147-A177-3AD203B41FA5}">
                      <a16:colId xmlns:a16="http://schemas.microsoft.com/office/drawing/2014/main" val="1951722500"/>
                    </a:ext>
                  </a:extLst>
                </a:gridCol>
                <a:gridCol w="6640325">
                  <a:extLst>
                    <a:ext uri="{9D8B030D-6E8A-4147-A177-3AD203B41FA5}">
                      <a16:colId xmlns:a16="http://schemas.microsoft.com/office/drawing/2014/main" val="347468303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_tradnl" sz="1600" b="1">
                          <a:effectLst/>
                          <a:latin typeface="Montserrat Medium" panose="00000600000000000000" pitchFamily="2" charset="0"/>
                          <a:ea typeface="Times New Roman" panose="02020603050405020304" pitchFamily="18" charset="0"/>
                        </a:rPr>
                        <a:t>Término</a:t>
                      </a:r>
                      <a:endParaRPr lang="es-MX" sz="18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_tradnl" sz="1600" b="1">
                          <a:effectLst/>
                          <a:latin typeface="Montserrat Medium" panose="00000600000000000000" pitchFamily="2" charset="0"/>
                          <a:ea typeface="Times New Roman" panose="02020603050405020304" pitchFamily="18" charset="0"/>
                        </a:rPr>
                        <a:t>Acrónimo</a:t>
                      </a:r>
                      <a:endParaRPr lang="es-MX" sz="18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_tradnl" sz="1600" b="1" dirty="0">
                          <a:effectLst/>
                          <a:latin typeface="Montserrat Medium" panose="00000600000000000000" pitchFamily="2" charset="0"/>
                          <a:ea typeface="Times New Roman" panose="02020603050405020304" pitchFamily="18" charset="0"/>
                        </a:rPr>
                        <a:t>Definición</a:t>
                      </a:r>
                      <a:endParaRPr lang="es-MX" sz="18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7567955"/>
                  </a:ext>
                </a:extLst>
              </a:tr>
            </a:tbl>
          </a:graphicData>
        </a:graphic>
      </p:graphicFrame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8030123"/>
              </p:ext>
            </p:extLst>
          </p:nvPr>
        </p:nvGraphicFramePr>
        <p:xfrm>
          <a:off x="441045" y="1883427"/>
          <a:ext cx="10513497" cy="2194560"/>
        </p:xfrm>
        <a:graphic>
          <a:graphicData uri="http://schemas.openxmlformats.org/drawingml/2006/table">
            <a:tbl>
              <a:tblPr firstRow="1" firstCol="1" bandRow="1"/>
              <a:tblGrid>
                <a:gridCol w="2609450">
                  <a:extLst>
                    <a:ext uri="{9D8B030D-6E8A-4147-A177-3AD203B41FA5}">
                      <a16:colId xmlns:a16="http://schemas.microsoft.com/office/drawing/2014/main" val="1275660841"/>
                    </a:ext>
                  </a:extLst>
                </a:gridCol>
                <a:gridCol w="1263722">
                  <a:extLst>
                    <a:ext uri="{9D8B030D-6E8A-4147-A177-3AD203B41FA5}">
                      <a16:colId xmlns:a16="http://schemas.microsoft.com/office/drawing/2014/main" val="1494196000"/>
                    </a:ext>
                  </a:extLst>
                </a:gridCol>
                <a:gridCol w="6640325">
                  <a:extLst>
                    <a:ext uri="{9D8B030D-6E8A-4147-A177-3AD203B41FA5}">
                      <a16:colId xmlns:a16="http://schemas.microsoft.com/office/drawing/2014/main" val="282173166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_tradnl" sz="1800" b="1" dirty="0">
                          <a:effectLst/>
                          <a:latin typeface="Montserrat Medium" panose="00000600000000000000" pitchFamily="2" charset="0"/>
                          <a:ea typeface="Times New Roman" panose="02020603050405020304" pitchFamily="18" charset="0"/>
                        </a:rPr>
                        <a:t>Detección</a:t>
                      </a:r>
                      <a:endParaRPr lang="es-MX" sz="2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_tradnl" sz="1800" b="1" i="1" dirty="0">
                          <a:effectLst/>
                          <a:latin typeface="Montserrat Medium" panose="00000600000000000000" pitchFamily="2" charset="0"/>
                          <a:ea typeface="Times New Roman" panose="02020603050405020304" pitchFamily="18" charset="0"/>
                        </a:rPr>
                        <a:t> </a:t>
                      </a:r>
                      <a:endParaRPr lang="es-MX" sz="2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_tradnl" sz="1800" dirty="0">
                          <a:effectLst/>
                          <a:latin typeface="Montserrat" panose="00000500000000000000" pitchFamily="2" charset="0"/>
                          <a:ea typeface="Times New Roman" panose="02020603050405020304" pitchFamily="18" charset="0"/>
                        </a:rPr>
                        <a:t>Búsqueda intencionada de un padecimiento a través de cuestionarios, toma de muestras, exámenes o signos, considerando el sexo, edad o factores de riesgo, que permitan la identificación oportuna de enfermedades crónico-degenerativas, infectocontagiosas u otros trastornos; con el fin de iniciar tratamiento de manera temprana en la evolución natural de la enfermedad o padecimiento y evitar las complicaciones de éstas.</a:t>
                      </a:r>
                      <a:endParaRPr lang="es-MX" sz="2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374688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76362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>
            <a:extLst>
              <a:ext uri="{FF2B5EF4-FFF2-40B4-BE49-F238E27FC236}">
                <a16:creationId xmlns:a16="http://schemas.microsoft.com/office/drawing/2014/main" id="{29FCE891-2873-1849-A37C-A2CF6D30A712}"/>
              </a:ext>
            </a:extLst>
          </p:cNvPr>
          <p:cNvSpPr txBox="1">
            <a:spLocks/>
          </p:cNvSpPr>
          <p:nvPr/>
        </p:nvSpPr>
        <p:spPr>
          <a:xfrm>
            <a:off x="234039" y="22416"/>
            <a:ext cx="11424920" cy="132556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rgbClr val="A42145"/>
                </a:solidFill>
                <a:latin typeface="Montserrat SemiBold" panose="00000700000000000000" pitchFamily="2" charset="0"/>
                <a:ea typeface="+mj-ea"/>
                <a:cs typeface="+mj-cs"/>
              </a:defRPr>
            </a:lvl1pPr>
          </a:lstStyle>
          <a:p>
            <a:r>
              <a:rPr lang="es-ES" sz="2400" dirty="0" smtClean="0"/>
              <a:t>Hoja Diaria de Detecciones</a:t>
            </a:r>
          </a:p>
          <a:p>
            <a:r>
              <a:rPr lang="es-ES" sz="2400" dirty="0" smtClean="0"/>
              <a:t>Instrucciones </a:t>
            </a:r>
            <a:endParaRPr lang="es-MX" sz="2400" dirty="0"/>
          </a:p>
        </p:txBody>
      </p:sp>
      <p:sp>
        <p:nvSpPr>
          <p:cNvPr id="3" name="Rectángulo 2"/>
          <p:cNvSpPr/>
          <p:nvPr/>
        </p:nvSpPr>
        <p:spPr>
          <a:xfrm>
            <a:off x="234039" y="1229985"/>
            <a:ext cx="11844890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s-ES" sz="2400" b="1" i="1" u="sng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SERVICIO:</a:t>
            </a:r>
            <a:endParaRPr lang="es-MX" sz="2400" b="1" dirty="0"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endParaRPr lang="es-ES_tradnl" dirty="0" smtClean="0">
              <a:latin typeface="Montserrat" panose="00000500000000000000" pitchFamily="2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es-ES_tradnl" dirty="0" smtClean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Anote </a:t>
            </a:r>
            <a:r>
              <a:rPr lang="es-ES_tradnl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en forma </a:t>
            </a:r>
            <a:r>
              <a:rPr lang="es-ES_tradnl" b="1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obligatoria</a:t>
            </a:r>
            <a:r>
              <a:rPr lang="es-ES_tradnl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 la clave del servicio, especialidad o identificación del módulo al que está asignado el prestador del servicio según corresponda</a:t>
            </a:r>
            <a:r>
              <a:rPr lang="es-ES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: </a:t>
            </a:r>
            <a:r>
              <a:rPr lang="es-MX" b="1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1</a:t>
            </a:r>
            <a:r>
              <a:rPr lang="es-MX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.ATENCIÓN A ADICCIONES, </a:t>
            </a:r>
            <a:r>
              <a:rPr lang="es-MX" b="1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2</a:t>
            </a:r>
            <a:r>
              <a:rPr lang="es-MX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.ATENCIÓN A LA VIOLENCIA, </a:t>
            </a:r>
            <a:r>
              <a:rPr lang="es-MX" b="1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3</a:t>
            </a:r>
            <a:r>
              <a:rPr lang="es-MX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.CIRUGÍA, </a:t>
            </a:r>
            <a:r>
              <a:rPr lang="es-MX" b="1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4</a:t>
            </a:r>
            <a:r>
              <a:rPr lang="es-MX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.CONSULTA EXTERNA GENERAL, </a:t>
            </a:r>
            <a:r>
              <a:rPr lang="es-MX" b="1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5</a:t>
            </a:r>
            <a:r>
              <a:rPr lang="es-MX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.GINECOOBSTETRICIA, </a:t>
            </a:r>
            <a:r>
              <a:rPr lang="es-MX" b="1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7</a:t>
            </a:r>
            <a:r>
              <a:rPr lang="es-MX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.MEDICINA INTERNA, </a:t>
            </a:r>
            <a:r>
              <a:rPr lang="es-MX" b="1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8</a:t>
            </a:r>
            <a:r>
              <a:rPr lang="es-MX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.MEDICINA PREVENTIVA, </a:t>
            </a:r>
            <a:r>
              <a:rPr lang="es-MX" b="1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13</a:t>
            </a:r>
            <a:r>
              <a:rPr lang="es-MX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.OFTALMOLOGÍA, </a:t>
            </a:r>
            <a:r>
              <a:rPr lang="es-MX" b="1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14</a:t>
            </a:r>
            <a:r>
              <a:rPr lang="es-MX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.OTORRINOLARINGOLOGÍA, </a:t>
            </a:r>
            <a:r>
              <a:rPr lang="es-MX" b="1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15</a:t>
            </a:r>
            <a:r>
              <a:rPr lang="es-MX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.PAIDOPSIQUIATRÍA, </a:t>
            </a:r>
            <a:r>
              <a:rPr lang="es-MX" b="1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16</a:t>
            </a:r>
            <a:r>
              <a:rPr lang="es-MX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.PEDIATRÍA, </a:t>
            </a:r>
            <a:r>
              <a:rPr lang="es-MX" b="1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18</a:t>
            </a:r>
            <a:r>
              <a:rPr lang="es-MX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.PRECONSULTA, </a:t>
            </a:r>
            <a:r>
              <a:rPr lang="es-MX" b="1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19</a:t>
            </a:r>
            <a:r>
              <a:rPr lang="es-MX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.PSICOGERIATRÍA, </a:t>
            </a:r>
            <a:r>
              <a:rPr lang="es-MX" b="1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20</a:t>
            </a:r>
            <a:r>
              <a:rPr lang="es-MX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.PSICOLOGÍA, </a:t>
            </a:r>
            <a:r>
              <a:rPr lang="es-MX" b="1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21</a:t>
            </a:r>
            <a:r>
              <a:rPr lang="es-MX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.PSIQUIATRÍA, </a:t>
            </a:r>
            <a:r>
              <a:rPr lang="es-MX" b="1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23</a:t>
            </a:r>
            <a:r>
              <a:rPr lang="es-MX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.TRAUMATOLOGÍA Y ORTOPEDIA, </a:t>
            </a:r>
            <a:r>
              <a:rPr lang="es-MX" b="1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25</a:t>
            </a:r>
            <a:r>
              <a:rPr lang="es-MX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.ALERGOLOGÍA, </a:t>
            </a:r>
            <a:r>
              <a:rPr lang="es-MX" b="1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26</a:t>
            </a:r>
            <a:r>
              <a:rPr lang="es-MX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.ANESTESIOLOGÍA </a:t>
            </a:r>
            <a:r>
              <a:rPr lang="es-MX" strike="sngStrike" dirty="0">
                <a:solidFill>
                  <a:srgbClr val="FF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Y PALIATIVOS</a:t>
            </a:r>
            <a:r>
              <a:rPr lang="es-MX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s-MX" b="1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27</a:t>
            </a:r>
            <a:r>
              <a:rPr lang="es-MX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.ANGIOLOGÍA, </a:t>
            </a:r>
            <a:r>
              <a:rPr lang="es-MX" b="1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28</a:t>
            </a:r>
            <a:r>
              <a:rPr lang="es-MX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.AUDIOLOGÍA, OTONEUROLOGÍA Y FONIATRÍA, </a:t>
            </a:r>
            <a:r>
              <a:rPr lang="es-MX" b="1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30</a:t>
            </a:r>
            <a:r>
              <a:rPr lang="es-MX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.CARDIOLOGÍA, </a:t>
            </a:r>
            <a:r>
              <a:rPr lang="es-MX" b="1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31</a:t>
            </a:r>
            <a:r>
              <a:rPr lang="es-MX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.CIRUGÍA MAXILOFACIAL, </a:t>
            </a:r>
            <a:r>
              <a:rPr lang="es-MX" b="1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32</a:t>
            </a:r>
            <a:r>
              <a:rPr lang="es-MX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.CIRUGÍA PLÁSTICA Y RECONSTRUCTIVA, </a:t>
            </a:r>
            <a:r>
              <a:rPr lang="es-MX" b="1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33</a:t>
            </a:r>
            <a:r>
              <a:rPr lang="es-MX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.CLÍNICA DE DOWN, </a:t>
            </a:r>
            <a:r>
              <a:rPr lang="es-MX" b="1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34</a:t>
            </a:r>
            <a:r>
              <a:rPr lang="es-MX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.DERMATOLOGÍA, </a:t>
            </a:r>
            <a:r>
              <a:rPr lang="es-MX" b="1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35</a:t>
            </a:r>
            <a:r>
              <a:rPr lang="es-MX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.ENDOCRINOLOGÍA, </a:t>
            </a:r>
            <a:r>
              <a:rPr lang="es-MX" b="1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36</a:t>
            </a:r>
            <a:r>
              <a:rPr lang="es-MX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.EPIDEMIOLOGÍA, </a:t>
            </a:r>
            <a:r>
              <a:rPr lang="es-MX" b="1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37</a:t>
            </a:r>
            <a:r>
              <a:rPr lang="es-MX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.GASTROENTEROLOGÍA, </a:t>
            </a:r>
            <a:r>
              <a:rPr lang="es-MX" b="1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38</a:t>
            </a:r>
            <a:r>
              <a:rPr lang="es-MX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.GENÉTICA, </a:t>
            </a:r>
            <a:r>
              <a:rPr lang="es-MX" b="1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39</a:t>
            </a:r>
            <a:r>
              <a:rPr lang="es-MX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.GERIATRÍA, </a:t>
            </a:r>
            <a:r>
              <a:rPr lang="es-MX" b="1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40</a:t>
            </a:r>
            <a:r>
              <a:rPr lang="es-MX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.HEMATOLOGÍA, </a:t>
            </a:r>
            <a:r>
              <a:rPr lang="es-MX" b="1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41</a:t>
            </a:r>
            <a:r>
              <a:rPr lang="es-MX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.INFECTOLOGÍA, </a:t>
            </a:r>
            <a:r>
              <a:rPr lang="es-MX" b="1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42</a:t>
            </a:r>
            <a:r>
              <a:rPr lang="es-MX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.INMUNOLOGÍA, </a:t>
            </a:r>
            <a:r>
              <a:rPr lang="es-MX" b="1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43</a:t>
            </a:r>
            <a:r>
              <a:rPr lang="es-MX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.MEDICINA INTEGRADA, </a:t>
            </a:r>
            <a:r>
              <a:rPr lang="es-MX" b="1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44</a:t>
            </a:r>
            <a:r>
              <a:rPr lang="es-MX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.MEDICINA NUCLEAR E IMAGENOLOGÍA MOLECULAR, </a:t>
            </a:r>
            <a:r>
              <a:rPr lang="es-MX" b="1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45</a:t>
            </a:r>
            <a:r>
              <a:rPr lang="es-MX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.NEFROLOGÍA, </a:t>
            </a:r>
            <a:r>
              <a:rPr lang="es-MX" b="1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46</a:t>
            </a:r>
            <a:r>
              <a:rPr lang="es-MX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.NEONATOLOGÍA, </a:t>
            </a:r>
            <a:r>
              <a:rPr lang="es-MX" b="1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47</a:t>
            </a:r>
            <a:r>
              <a:rPr lang="es-MX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.NEUMOLOGÍA, </a:t>
            </a:r>
            <a:r>
              <a:rPr lang="es-MX" b="1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48</a:t>
            </a:r>
            <a:r>
              <a:rPr lang="es-MX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.NEUROCIRUGÍA, </a:t>
            </a:r>
            <a:r>
              <a:rPr lang="es-MX" b="1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49</a:t>
            </a:r>
            <a:r>
              <a:rPr lang="es-MX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.NEUROLOGÍA, </a:t>
            </a:r>
            <a:r>
              <a:rPr lang="es-MX" b="1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51</a:t>
            </a:r>
            <a:r>
              <a:rPr lang="es-MX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.ONCOLOGÍA, 53.PROCTOLOGÍA, 54.REHABILITACIÓN, 55.REUMATOLOGÍA, 57.TRANSPLANTES, </a:t>
            </a:r>
            <a:r>
              <a:rPr lang="es-MX" b="1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59</a:t>
            </a:r>
            <a:r>
              <a:rPr lang="es-MX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.UROLOGÍA, , </a:t>
            </a:r>
            <a:r>
              <a:rPr lang="es-MX" b="1" dirty="0">
                <a:solidFill>
                  <a:srgbClr val="FF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60</a:t>
            </a:r>
            <a:r>
              <a:rPr lang="es-MX" dirty="0">
                <a:solidFill>
                  <a:srgbClr val="FF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s-MX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DETECCIONES,</a:t>
            </a:r>
            <a:r>
              <a:rPr lang="es-MX" dirty="0">
                <a:solidFill>
                  <a:srgbClr val="FF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MX" b="1" dirty="0">
                <a:solidFill>
                  <a:srgbClr val="FF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61</a:t>
            </a:r>
            <a:r>
              <a:rPr lang="es-MX" dirty="0">
                <a:solidFill>
                  <a:srgbClr val="FF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.CUIDADOS PALIATIVOS,</a:t>
            </a:r>
            <a:r>
              <a:rPr lang="es-MX" b="1" dirty="0">
                <a:solidFill>
                  <a:srgbClr val="FF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 62</a:t>
            </a:r>
            <a:r>
              <a:rPr lang="es-MX" dirty="0">
                <a:solidFill>
                  <a:srgbClr val="FF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.GERONTOLOGÍA,</a:t>
            </a:r>
            <a:r>
              <a:rPr lang="es-MX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s-ES" b="1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88</a:t>
            </a:r>
            <a:r>
              <a:rPr lang="es-ES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.OTROS.</a:t>
            </a:r>
            <a:endParaRPr lang="es-MX" dirty="0">
              <a:effectLst/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4685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>
            <a:extLst>
              <a:ext uri="{FF2B5EF4-FFF2-40B4-BE49-F238E27FC236}">
                <a16:creationId xmlns:a16="http://schemas.microsoft.com/office/drawing/2014/main" id="{29FCE891-2873-1849-A37C-A2CF6D30A712}"/>
              </a:ext>
            </a:extLst>
          </p:cNvPr>
          <p:cNvSpPr txBox="1">
            <a:spLocks/>
          </p:cNvSpPr>
          <p:nvPr/>
        </p:nvSpPr>
        <p:spPr>
          <a:xfrm>
            <a:off x="234039" y="22416"/>
            <a:ext cx="11424920" cy="132556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rgbClr val="A42145"/>
                </a:solidFill>
                <a:latin typeface="Montserrat SemiBold" panose="00000700000000000000" pitchFamily="2" charset="0"/>
                <a:ea typeface="+mj-ea"/>
                <a:cs typeface="+mj-cs"/>
              </a:defRPr>
            </a:lvl1pPr>
          </a:lstStyle>
          <a:p>
            <a:r>
              <a:rPr lang="es-ES" sz="2400" dirty="0" smtClean="0"/>
              <a:t>Hoja Diaria de Detecciones</a:t>
            </a:r>
          </a:p>
          <a:p>
            <a:r>
              <a:rPr lang="es-ES" sz="2400" dirty="0" smtClean="0"/>
              <a:t>Instrucciones generales</a:t>
            </a:r>
            <a:endParaRPr lang="es-MX" sz="2400" dirty="0"/>
          </a:p>
        </p:txBody>
      </p:sp>
      <p:sp>
        <p:nvSpPr>
          <p:cNvPr id="3" name="Rectángulo 2"/>
          <p:cNvSpPr/>
          <p:nvPr/>
        </p:nvSpPr>
        <p:spPr>
          <a:xfrm>
            <a:off x="216310" y="1524955"/>
            <a:ext cx="11626645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tabLst>
                <a:tab pos="3493135" algn="l"/>
              </a:tabLst>
            </a:pPr>
            <a:r>
              <a:rPr lang="es-ES" sz="1600" b="1" dirty="0">
                <a:solidFill>
                  <a:srgbClr val="000000"/>
                </a:solidFill>
                <a:latin typeface="Montserrat" panose="00000500000000000000" pitchFamily="2" charset="0"/>
                <a:cs typeface="Times New Roman" panose="02020603050405020304" pitchFamily="18" charset="0"/>
              </a:rPr>
              <a:t>RESPUESTA DE TAMIZAJE</a:t>
            </a:r>
            <a:endParaRPr lang="es-MX" sz="1600" b="1" dirty="0">
              <a:latin typeface="Montserrat" panose="00000500000000000000" pitchFamily="2" charset="0"/>
              <a:cs typeface="Times New Roman" panose="02020603050405020304" pitchFamily="18" charset="0"/>
            </a:endParaRPr>
          </a:p>
          <a:p>
            <a:pPr algn="just">
              <a:tabLst>
                <a:tab pos="2857500" algn="l"/>
              </a:tabLst>
            </a:pPr>
            <a:r>
              <a:rPr lang="es-MX" sz="1600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Registre la clave del resultado en la celda según corresponda a la respuesta del tamizaje realizado: </a:t>
            </a:r>
            <a:r>
              <a:rPr lang="es-ES" sz="1600" b="1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1</a:t>
            </a:r>
            <a:r>
              <a:rPr lang="es-ES" sz="16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.SI, ó </a:t>
            </a:r>
            <a:r>
              <a:rPr lang="es-ES" sz="1600" b="1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2</a:t>
            </a:r>
            <a:r>
              <a:rPr lang="es-ES" sz="16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.NO, de</a:t>
            </a:r>
            <a:r>
              <a:rPr lang="es-MX" sz="1600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 todas las personas mayores de 60 años de edad que se les haya realizado tamizaje previo a una búsqueda intencionada de un padecimiento a través de cuestionarios, exámenes o signos y síntomas que permitan su identificación temprana</a:t>
            </a:r>
            <a:r>
              <a:rPr lang="es-MX" sz="1600" dirty="0" smtClean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algn="just">
              <a:tabLst>
                <a:tab pos="2857500" algn="l"/>
              </a:tabLst>
            </a:pPr>
            <a:endParaRPr lang="es-MX" sz="1600" dirty="0">
              <a:solidFill>
                <a:srgbClr val="000000"/>
              </a:solidFill>
              <a:effectLst/>
              <a:latin typeface="Montserrat" panose="00000500000000000000" pitchFamily="2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tabLst>
                <a:tab pos="3493135" algn="l"/>
              </a:tabLst>
            </a:pPr>
            <a:r>
              <a:rPr lang="es-ES" sz="1600" b="1" dirty="0">
                <a:solidFill>
                  <a:srgbClr val="000000"/>
                </a:solidFill>
                <a:latin typeface="Montserrat" panose="00000500000000000000" pitchFamily="2" charset="0"/>
                <a:cs typeface="Times New Roman" panose="02020603050405020304" pitchFamily="18" charset="0"/>
              </a:rPr>
              <a:t>RESULTADO DE LAS DETECCIONES</a:t>
            </a:r>
            <a:endParaRPr lang="es-MX" sz="1600" b="1" dirty="0">
              <a:latin typeface="Montserrat" panose="00000500000000000000" pitchFamily="2" charset="0"/>
              <a:cs typeface="Times New Roman" panose="02020603050405020304" pitchFamily="18" charset="0"/>
            </a:endParaRPr>
          </a:p>
          <a:p>
            <a:pPr algn="just">
              <a:tabLst>
                <a:tab pos="2857500" algn="l"/>
              </a:tabLst>
            </a:pPr>
            <a:r>
              <a:rPr lang="es-MX" sz="1600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Registre la clave del resultado en la celda según corresponda a la detección realizada: </a:t>
            </a:r>
            <a:r>
              <a:rPr lang="es-ES" sz="1600" b="1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1</a:t>
            </a:r>
            <a:r>
              <a:rPr lang="es-ES" sz="16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.POSITIVO, REACTIVO o REALIZADO ó </a:t>
            </a:r>
            <a:r>
              <a:rPr lang="es-ES" sz="1600" b="1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0</a:t>
            </a:r>
            <a:r>
              <a:rPr lang="es-ES" sz="16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.NEGATIVO o NO REALIZADO, de</a:t>
            </a:r>
            <a:r>
              <a:rPr lang="es-MX" sz="1600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 todas las personas a los que se les haya realizado una búsqueda intencionada de un padecimiento a través de cuestionarios, toma de muestras, exámenes o signos que permitan su identificación temprana.</a:t>
            </a:r>
            <a:endParaRPr lang="es-MX" sz="1600" dirty="0"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tabLst>
                <a:tab pos="2857500" algn="l"/>
              </a:tabLst>
            </a:pPr>
            <a:r>
              <a:rPr lang="es-MX" sz="1600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s-MX" sz="1600" dirty="0"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tabLst>
                <a:tab pos="2857500" algn="l"/>
              </a:tabLst>
            </a:pPr>
            <a:r>
              <a:rPr lang="es-MX" sz="1600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Considere para la detección: Sexo, Edad, factores de riesgo y/o condición específica para su realización.</a:t>
            </a:r>
            <a:endParaRPr lang="es-MX" sz="1600" dirty="0"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tabLst>
                <a:tab pos="2857500" algn="l"/>
              </a:tabLst>
            </a:pPr>
            <a:r>
              <a:rPr lang="es-MX" sz="1600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s-MX" sz="1600" dirty="0"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tabLst>
                <a:tab pos="2857500" algn="l"/>
              </a:tabLst>
            </a:pPr>
            <a:r>
              <a:rPr lang="es-MX" sz="1600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El objetivo de esta actividad es la detección oportuna de enfermedades crónico-degenerativas, infectocontagiosas u otros trastornos con el fin de iniciar tratamiento de manera temprana en la evolución natural de la enfermedad o padecimiento, para evitar las complicaciones de éstas.</a:t>
            </a:r>
            <a:endParaRPr lang="es-MX" sz="1600" dirty="0"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tabLst>
                <a:tab pos="2857500" algn="l"/>
              </a:tabLst>
            </a:pPr>
            <a:r>
              <a:rPr lang="es-MX" sz="1600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s-MX" sz="1600" dirty="0"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s-MX" sz="1600" b="1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No se deben registrar como detecciones</a:t>
            </a:r>
            <a:r>
              <a:rPr lang="es-MX" sz="1600" dirty="0">
                <a:solidFill>
                  <a:srgbClr val="00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, si la o las patologías fueron diagnosticadas previamente en un paciente.</a:t>
            </a:r>
            <a:endParaRPr lang="es-MX" sz="1600" dirty="0">
              <a:effectLst/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8839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>
            <a:extLst>
              <a:ext uri="{FF2B5EF4-FFF2-40B4-BE49-F238E27FC236}">
                <a16:creationId xmlns:a16="http://schemas.microsoft.com/office/drawing/2014/main" id="{29FCE891-2873-1849-A37C-A2CF6D30A712}"/>
              </a:ext>
            </a:extLst>
          </p:cNvPr>
          <p:cNvSpPr txBox="1">
            <a:spLocks/>
          </p:cNvSpPr>
          <p:nvPr/>
        </p:nvSpPr>
        <p:spPr>
          <a:xfrm>
            <a:off x="234039" y="22416"/>
            <a:ext cx="11424920" cy="132556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rgbClr val="A42145"/>
                </a:solidFill>
                <a:latin typeface="Montserrat SemiBold" panose="00000700000000000000" pitchFamily="2" charset="0"/>
                <a:ea typeface="+mj-ea"/>
                <a:cs typeface="+mj-cs"/>
              </a:defRPr>
            </a:lvl1pPr>
          </a:lstStyle>
          <a:p>
            <a:r>
              <a:rPr lang="es-ES" sz="2400" dirty="0" smtClean="0"/>
              <a:t>Hoja Diaria de Detecciones 60 y más años de edad</a:t>
            </a:r>
          </a:p>
          <a:p>
            <a:r>
              <a:rPr lang="es-ES" sz="2400" dirty="0" smtClean="0"/>
              <a:t>Instrucciones </a:t>
            </a:r>
            <a:endParaRPr lang="es-MX" sz="2400" dirty="0"/>
          </a:p>
        </p:txBody>
      </p:sp>
      <p:sp>
        <p:nvSpPr>
          <p:cNvPr id="3" name="Rectángulo 2"/>
          <p:cNvSpPr/>
          <p:nvPr/>
        </p:nvSpPr>
        <p:spPr>
          <a:xfrm>
            <a:off x="1305355" y="1113801"/>
            <a:ext cx="10670335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  <a:tabLst>
                <a:tab pos="2857500" algn="l"/>
              </a:tabLst>
            </a:pPr>
            <a:r>
              <a:rPr lang="es-MX" sz="1600" i="1" u="sng" dirty="0" smtClean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TAMIZAJE: </a:t>
            </a:r>
            <a:r>
              <a:rPr lang="es-MX" sz="1600" b="1" i="1" u="sng" dirty="0" smtClean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¿ESTÁ FRECUENTEMENTE TRISTE</a:t>
            </a:r>
            <a:r>
              <a:rPr lang="es-MX" sz="1600" b="1" i="1" u="sng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?</a:t>
            </a:r>
            <a:endParaRPr lang="es-MX" sz="1600" b="1" dirty="0"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  <a:tabLst>
                <a:tab pos="2857500" algn="l"/>
              </a:tabLst>
            </a:pPr>
            <a:r>
              <a:rPr lang="es-MX" sz="16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Realice la pregunta, </a:t>
            </a:r>
            <a:r>
              <a:rPr lang="es-MX" sz="1600" b="1" dirty="0">
                <a:solidFill>
                  <a:srgbClr val="FF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¿Se </a:t>
            </a:r>
            <a:r>
              <a:rPr lang="es-MX" sz="1600" b="1" dirty="0" smtClean="0">
                <a:solidFill>
                  <a:srgbClr val="FF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siente </a:t>
            </a:r>
            <a:r>
              <a:rPr lang="es-MX" sz="1600" b="1" dirty="0">
                <a:solidFill>
                  <a:srgbClr val="FF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usted frecuentemente triste o deprimido?</a:t>
            </a:r>
            <a:endParaRPr lang="es-MX" sz="1600" b="1" dirty="0">
              <a:solidFill>
                <a:srgbClr val="FF0000"/>
              </a:solidFill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"/>
              <a:tabLst>
                <a:tab pos="2857500" algn="l"/>
              </a:tabLst>
            </a:pPr>
            <a:r>
              <a:rPr lang="es-MX" sz="1600" b="1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Si la respuesta es “SI”, realice la Detección </a:t>
            </a:r>
            <a:r>
              <a:rPr lang="es-MX" sz="16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de Depresión aplicando el Cuestionario GDS simplificado de cinco preguntas.</a:t>
            </a:r>
            <a:endParaRPr lang="es-MX" sz="1600" dirty="0"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"/>
              <a:tabLst>
                <a:tab pos="2857500" algn="l"/>
              </a:tabLst>
            </a:pPr>
            <a:r>
              <a:rPr lang="es-MX" sz="16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Si la respuesta es “</a:t>
            </a:r>
            <a:r>
              <a:rPr lang="es-MX" sz="1600" b="1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NO</a:t>
            </a:r>
            <a:r>
              <a:rPr lang="es-MX" sz="16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”, se aplica el tamizaje </a:t>
            </a:r>
            <a:r>
              <a:rPr lang="es-MX" sz="1600" u="sng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al siguiente año</a:t>
            </a:r>
            <a:r>
              <a:rPr lang="es-MX" sz="16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es-MX" sz="1600" dirty="0"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  <a:tabLst>
                <a:tab pos="2857500" algn="l"/>
              </a:tabLst>
            </a:pPr>
            <a:r>
              <a:rPr lang="es-MX" sz="16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s-MX" sz="1600" dirty="0"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  <a:tabLst>
                <a:tab pos="2857500" algn="l"/>
              </a:tabLst>
            </a:pPr>
            <a:r>
              <a:rPr lang="es-MX" sz="1600" b="1" i="1" u="sng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DETECCIÓN DE DEPRESIÓN</a:t>
            </a:r>
            <a:endParaRPr lang="es-MX" sz="1600" b="1" dirty="0"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  <a:tabLst>
                <a:tab pos="2857500" algn="l"/>
              </a:tabLst>
            </a:pPr>
            <a:r>
              <a:rPr lang="es-MX" sz="16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Debe realizar la detección una vez al año a las personas de 60 años y más que acudan a la unidad de salud, independientemente del motivo y que el tamizaje tuvo una respuesta positiva.</a:t>
            </a:r>
            <a:endParaRPr lang="es-MX" sz="1600" dirty="0"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  <a:tabLst>
                <a:tab pos="2857500" algn="l"/>
              </a:tabLst>
            </a:pPr>
            <a:r>
              <a:rPr lang="es-MX" sz="16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s-MX" sz="1600" dirty="0"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  <a:tabLst>
                <a:tab pos="2857500" algn="l"/>
              </a:tabLst>
            </a:pPr>
            <a:r>
              <a:rPr lang="es-MX" sz="16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Aplique el cuestionario de la “Escala Geriátrica de Depresión” GDS simplificado de cinco preguntas, se considera negativo si su calificación fue de 0; considere positivo si el resultado es leve de 1 a 2; moderado de 3 a 4 y severo si obtuvo 5 de 5 puntos.</a:t>
            </a:r>
            <a:endParaRPr lang="es-MX" sz="1600" dirty="0"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"/>
              <a:tabLst>
                <a:tab pos="2857500" algn="l"/>
              </a:tabLst>
            </a:pPr>
            <a:r>
              <a:rPr lang="es-MX" sz="16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Cuando resulte </a:t>
            </a:r>
            <a:r>
              <a:rPr lang="es-MX" sz="1600" b="1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leve o moderado envía al gerontólogo, a la unidad CAPA, o UNEMES-EC</a:t>
            </a:r>
            <a:r>
              <a:rPr lang="es-MX" sz="16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, para brindar atención no farmacológica, (</a:t>
            </a:r>
            <a:r>
              <a:rPr lang="es-MX" sz="1600" dirty="0" err="1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psico</a:t>
            </a:r>
            <a:r>
              <a:rPr lang="es-MX" sz="16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-social y/o, conductas saludables) y en su caso atención farmacológica por el medico de primer nivel.</a:t>
            </a:r>
            <a:endParaRPr lang="es-MX" sz="1600" dirty="0"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"/>
              <a:tabLst>
                <a:tab pos="2857500" algn="l"/>
              </a:tabLst>
            </a:pPr>
            <a:r>
              <a:rPr lang="es-MX" sz="16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Si obtuvo 5 puntos </a:t>
            </a:r>
            <a:r>
              <a:rPr lang="es-MX" sz="1600" b="1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(severo) se refiere a segundo o tercer nivel de atención según el caso</a:t>
            </a:r>
            <a:r>
              <a:rPr lang="es-MX" sz="16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es-MX" sz="1600" dirty="0"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  <a:tabLst>
                <a:tab pos="2857500" algn="l"/>
              </a:tabLst>
            </a:pPr>
            <a:r>
              <a:rPr lang="es-MX" sz="16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s-MX" sz="1600" dirty="0"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  <a:tabLst>
                <a:tab pos="2857500" algn="l"/>
              </a:tabLst>
            </a:pPr>
            <a:r>
              <a:rPr lang="es-MX" sz="16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Opciones tratamiento farmacológico, no farmacológico o ambos:</a:t>
            </a:r>
            <a:endParaRPr lang="es-MX" sz="1600" dirty="0"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"/>
              <a:tabLst>
                <a:tab pos="2857500" algn="l"/>
              </a:tabLst>
            </a:pPr>
            <a:r>
              <a:rPr lang="es-MX" sz="1600" b="1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El tratamiento no farmacológico </a:t>
            </a:r>
            <a:r>
              <a:rPr lang="es-MX" sz="16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lo realizará el </a:t>
            </a:r>
            <a:r>
              <a:rPr lang="es-MX" sz="1600" b="1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Gerontólogo</a:t>
            </a:r>
            <a:r>
              <a:rPr lang="es-MX" sz="16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es-MX" sz="1600" dirty="0"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"/>
              <a:tabLst>
                <a:tab pos="2857500" algn="l"/>
              </a:tabLst>
            </a:pPr>
            <a:r>
              <a:rPr lang="es-MX" sz="16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El tratamiento </a:t>
            </a:r>
            <a:r>
              <a:rPr lang="es-MX" sz="1600" b="1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farmacológico</a:t>
            </a:r>
            <a:r>
              <a:rPr lang="es-MX" sz="16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 lo realizará </a:t>
            </a:r>
            <a:r>
              <a:rPr lang="es-MX" sz="1600" b="1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el médico</a:t>
            </a:r>
            <a:r>
              <a:rPr lang="es-MX" sz="16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es-MX" sz="1600" dirty="0">
              <a:effectLst/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uadroTexto 2"/>
          <p:cNvSpPr txBox="1"/>
          <p:nvPr/>
        </p:nvSpPr>
        <p:spPr>
          <a:xfrm>
            <a:off x="0" y="6392462"/>
            <a:ext cx="6077301" cy="516076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6213" indent="-176213"/>
            <a:r>
              <a:rPr lang="es-MX" sz="1200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5. RESPUESTA DE TAMIZAJE: 1</a:t>
            </a:r>
            <a:r>
              <a:rPr lang="es-MX" sz="12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.SI, </a:t>
            </a:r>
            <a:r>
              <a:rPr lang="es-MX" sz="1200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</a:t>
            </a:r>
            <a:r>
              <a:rPr lang="es-MX" sz="12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.NO</a:t>
            </a:r>
          </a:p>
          <a:p>
            <a:pPr marL="176213" indent="-176213"/>
            <a:r>
              <a:rPr lang="es-MX" sz="1200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7.</a:t>
            </a:r>
            <a:r>
              <a:rPr lang="es-MX" sz="1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RESULTADO DE LA DETECCIÓN:</a:t>
            </a:r>
            <a:r>
              <a:rPr lang="es-MX" sz="12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  <a:r>
              <a:rPr lang="es-MX" sz="1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</a:t>
            </a:r>
            <a:r>
              <a:rPr lang="es-MX" sz="12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.POSITIVO O REACTIVO, </a:t>
            </a:r>
            <a:r>
              <a:rPr lang="es-MX" sz="1200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</a:t>
            </a:r>
            <a:r>
              <a:rPr lang="es-MX" sz="12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.NEGATIVO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039" y="1569197"/>
            <a:ext cx="685800" cy="4533900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265473" y="5043945"/>
            <a:ext cx="206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1</a:t>
            </a:r>
            <a:endParaRPr lang="es-MX" dirty="0"/>
          </a:p>
        </p:txBody>
      </p:sp>
      <p:sp>
        <p:nvSpPr>
          <p:cNvPr id="9" name="CuadroTexto 8"/>
          <p:cNvSpPr txBox="1"/>
          <p:nvPr/>
        </p:nvSpPr>
        <p:spPr>
          <a:xfrm>
            <a:off x="609602" y="5048859"/>
            <a:ext cx="206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0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91444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491" y="1522147"/>
            <a:ext cx="752475" cy="4543425"/>
          </a:xfrm>
          <a:prstGeom prst="rect">
            <a:avLst/>
          </a:prstGeom>
        </p:spPr>
      </p:pic>
      <p:sp>
        <p:nvSpPr>
          <p:cNvPr id="8" name="Título 1">
            <a:extLst>
              <a:ext uri="{FF2B5EF4-FFF2-40B4-BE49-F238E27FC236}">
                <a16:creationId xmlns:a16="http://schemas.microsoft.com/office/drawing/2014/main" id="{29FCE891-2873-1849-A37C-A2CF6D30A712}"/>
              </a:ext>
            </a:extLst>
          </p:cNvPr>
          <p:cNvSpPr txBox="1">
            <a:spLocks/>
          </p:cNvSpPr>
          <p:nvPr/>
        </p:nvSpPr>
        <p:spPr>
          <a:xfrm>
            <a:off x="234039" y="22416"/>
            <a:ext cx="11424920" cy="132556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rgbClr val="A42145"/>
                </a:solidFill>
                <a:latin typeface="Montserrat SemiBold" panose="00000700000000000000" pitchFamily="2" charset="0"/>
                <a:ea typeface="+mj-ea"/>
                <a:cs typeface="+mj-cs"/>
              </a:defRPr>
            </a:lvl1pPr>
          </a:lstStyle>
          <a:p>
            <a:r>
              <a:rPr lang="es-ES" sz="2400" dirty="0" smtClean="0"/>
              <a:t>Hoja Diaria de Detecciones 60 y más años de edad</a:t>
            </a:r>
          </a:p>
          <a:p>
            <a:r>
              <a:rPr lang="es-ES" sz="2400" dirty="0" smtClean="0"/>
              <a:t>Instrucciones </a:t>
            </a:r>
            <a:endParaRPr lang="es-MX" sz="2400" dirty="0"/>
          </a:p>
        </p:txBody>
      </p:sp>
      <p:sp>
        <p:nvSpPr>
          <p:cNvPr id="3" name="Rectángulo 2"/>
          <p:cNvSpPr/>
          <p:nvPr/>
        </p:nvSpPr>
        <p:spPr>
          <a:xfrm>
            <a:off x="1205191" y="1113801"/>
            <a:ext cx="10770499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tabLst>
                <a:tab pos="2857500" algn="l"/>
              </a:tabLst>
            </a:pPr>
            <a:r>
              <a:rPr lang="es-MX" sz="1600" i="1" u="sng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TAMIZAJE: </a:t>
            </a:r>
            <a:r>
              <a:rPr lang="es-MX" sz="1600" b="1" i="1" u="sng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¿HA OLVIDADO MAS COSAS QUE DE CONSTUMBRE?</a:t>
            </a:r>
            <a:endParaRPr lang="es-MX" sz="1600" b="1" dirty="0"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tabLst>
                <a:tab pos="2857500" algn="l"/>
              </a:tabLst>
            </a:pPr>
            <a:r>
              <a:rPr lang="es-MX" sz="16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Realice la pregunta, </a:t>
            </a:r>
            <a:r>
              <a:rPr lang="es-MX" sz="1600" b="1" dirty="0">
                <a:solidFill>
                  <a:srgbClr val="FF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¿En los últimos seis meses, se le olvidaron a usted más cosas que de costumbre?</a:t>
            </a:r>
            <a:endParaRPr lang="es-MX" sz="1600" b="1" dirty="0">
              <a:solidFill>
                <a:srgbClr val="FF0000"/>
              </a:solidFill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"/>
              <a:tabLst>
                <a:tab pos="2857500" algn="l"/>
              </a:tabLst>
            </a:pPr>
            <a:r>
              <a:rPr lang="es-MX" sz="16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Si la </a:t>
            </a:r>
            <a:r>
              <a:rPr lang="es-MX" sz="1600" b="1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respuesta es “SI”, realice el Mini-Examen del Estado Mental (MMSE de </a:t>
            </a:r>
            <a:r>
              <a:rPr lang="es-MX" sz="1600" b="1" dirty="0" err="1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Folstein</a:t>
            </a:r>
            <a:r>
              <a:rPr lang="es-MX" sz="1600" b="1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).</a:t>
            </a:r>
            <a:endParaRPr lang="es-MX" sz="1600" b="1" dirty="0"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"/>
              <a:tabLst>
                <a:tab pos="2857500" algn="l"/>
              </a:tabLst>
            </a:pPr>
            <a:r>
              <a:rPr lang="es-MX" sz="16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Si la respuesta </a:t>
            </a:r>
            <a:r>
              <a:rPr lang="es-MX" sz="1600" dirty="0" smtClean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es “</a:t>
            </a:r>
            <a:r>
              <a:rPr lang="es-MX" sz="16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NO”, se aplica el tamizaje al siguiente año.</a:t>
            </a:r>
            <a:endParaRPr lang="es-MX" sz="1600" dirty="0"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tabLst>
                <a:tab pos="2857500" algn="l"/>
              </a:tabLst>
            </a:pPr>
            <a:r>
              <a:rPr lang="es-MX" sz="16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s-MX" sz="1600" dirty="0"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tabLst>
                <a:tab pos="2857500" algn="l"/>
              </a:tabLst>
            </a:pPr>
            <a:r>
              <a:rPr lang="es-MX" sz="1600" b="1" i="1" u="sng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DETECCIÓN DE ALTERACIONES DE MEMORIA</a:t>
            </a:r>
            <a:endParaRPr lang="es-MX" sz="1600" b="1" dirty="0"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tabLst>
                <a:tab pos="2857500" algn="l"/>
              </a:tabLst>
            </a:pPr>
            <a:r>
              <a:rPr lang="es-MX" sz="16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Debe realizar la detección una vez al año a las personas de 60 años y más que acudan a la unidad de salud, independientemente del motivo.</a:t>
            </a:r>
            <a:endParaRPr lang="es-MX" sz="1600" dirty="0"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tabLst>
                <a:tab pos="2857500" algn="l"/>
              </a:tabLst>
            </a:pPr>
            <a:r>
              <a:rPr lang="es-MX" sz="16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s-MX" sz="1600" dirty="0"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tabLst>
                <a:tab pos="2857500" algn="l"/>
              </a:tabLst>
            </a:pPr>
            <a:r>
              <a:rPr lang="es-MX" sz="16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Si la respuesta al tamiz fue afirmativa aplique el Mini-Examen del Estado Mental (MMSE):</a:t>
            </a:r>
            <a:endParaRPr lang="es-MX" sz="1600" dirty="0"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"/>
              <a:tabLst>
                <a:tab pos="2857500" algn="l"/>
              </a:tabLst>
            </a:pPr>
            <a:r>
              <a:rPr lang="es-MX" sz="16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Considere la prueba </a:t>
            </a:r>
            <a:r>
              <a:rPr lang="es-MX" sz="1600" b="1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positiva</a:t>
            </a:r>
            <a:r>
              <a:rPr lang="es-MX" sz="16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 si se obtiene una </a:t>
            </a:r>
            <a:r>
              <a:rPr lang="es-MX" sz="1600" b="1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calificación de 23 puntos o menos</a:t>
            </a:r>
            <a:r>
              <a:rPr lang="es-MX" sz="16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es-MX" sz="1600" dirty="0"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 algn="just">
              <a:buFont typeface="Courier New" panose="02070309020205020404" pitchFamily="49" charset="0"/>
              <a:buChar char="o"/>
              <a:tabLst>
                <a:tab pos="2857500" algn="l"/>
              </a:tabLst>
            </a:pPr>
            <a:r>
              <a:rPr lang="es-MX" sz="16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Probable deterioro cognitivo con </a:t>
            </a:r>
            <a:r>
              <a:rPr lang="es-MX" sz="1600" b="1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puntaje 0-23</a:t>
            </a:r>
            <a:r>
              <a:rPr lang="es-MX" sz="16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. Enviar al paciente al </a:t>
            </a:r>
            <a:r>
              <a:rPr lang="es-MX" sz="1600" b="1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gerontólogo, UNEME-CAPA, o UNEMES-EC</a:t>
            </a:r>
            <a:r>
              <a:rPr lang="es-MX" sz="16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, para recibir atención no farmacológica, (gerontológica, psicosocial, acciones preventivas y de promoción de salud) y en su caso atención farmacológica.</a:t>
            </a:r>
            <a:endParaRPr lang="es-MX" sz="1600" dirty="0"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"/>
              <a:tabLst>
                <a:tab pos="2857500" algn="l"/>
              </a:tabLst>
            </a:pPr>
            <a:r>
              <a:rPr lang="es-MX" sz="16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Es </a:t>
            </a:r>
            <a:r>
              <a:rPr lang="es-MX" sz="1600" b="1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negativa si el puntaje fue de 24 a 30 </a:t>
            </a:r>
            <a:r>
              <a:rPr lang="es-MX" sz="16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puntos y se realiza el </a:t>
            </a:r>
            <a:r>
              <a:rPr lang="es-MX" sz="1600" u="sng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próximo año</a:t>
            </a:r>
            <a:r>
              <a:rPr lang="es-MX" sz="16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es-MX" sz="1600" dirty="0"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tabLst>
                <a:tab pos="2857500" algn="l"/>
              </a:tabLst>
            </a:pPr>
            <a:r>
              <a:rPr lang="es-MX" sz="16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s-MX" sz="1600" dirty="0"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tabLst>
                <a:tab pos="2857500" algn="l"/>
              </a:tabLst>
            </a:pPr>
            <a:r>
              <a:rPr lang="es-MX" sz="16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Se otorga </a:t>
            </a:r>
            <a:r>
              <a:rPr lang="es-MX" sz="1600" b="1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tratamiento</a:t>
            </a:r>
            <a:r>
              <a:rPr lang="es-MX" sz="16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 a todo aquel que resulto positivo (gerontológica, psicosocial, acciones preventivas y de promoción de salud).</a:t>
            </a:r>
            <a:endParaRPr lang="es-MX" sz="1600" dirty="0"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"/>
              <a:tabLst>
                <a:tab pos="2857500" algn="l"/>
              </a:tabLst>
            </a:pPr>
            <a:r>
              <a:rPr lang="es-MX" sz="1600" dirty="0" smtClean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El </a:t>
            </a:r>
            <a:r>
              <a:rPr lang="es-MX" sz="16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tratamiento no farmacológico lo realizará el Gerontólogo.</a:t>
            </a:r>
            <a:endParaRPr lang="es-MX" sz="1600" dirty="0"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s-MX" sz="1600" dirty="0" smtClean="0">
                <a:latin typeface="Montserrat" panose="000005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El</a:t>
            </a:r>
            <a:r>
              <a:rPr lang="es-MX" sz="1600" dirty="0" smtClean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s-MX" sz="16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tratamiento farmacológico lo realizará el médico.</a:t>
            </a:r>
            <a:endParaRPr lang="es-MX" sz="1600" dirty="0">
              <a:effectLst/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uadroTexto 2"/>
          <p:cNvSpPr txBox="1"/>
          <p:nvPr/>
        </p:nvSpPr>
        <p:spPr>
          <a:xfrm>
            <a:off x="0" y="6392462"/>
            <a:ext cx="6077301" cy="516076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6213" indent="-176213"/>
            <a:r>
              <a:rPr lang="es-MX" sz="1200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5. RESPUESTA DE TAMIZAJE: 1</a:t>
            </a:r>
            <a:r>
              <a:rPr lang="es-MX" sz="12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.SI, </a:t>
            </a:r>
            <a:r>
              <a:rPr lang="es-MX" sz="1200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</a:t>
            </a:r>
            <a:r>
              <a:rPr lang="es-MX" sz="12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.NO</a:t>
            </a:r>
          </a:p>
          <a:p>
            <a:pPr marL="176213" indent="-176213"/>
            <a:r>
              <a:rPr lang="es-MX" sz="1200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7.</a:t>
            </a:r>
            <a:r>
              <a:rPr lang="es-MX" sz="1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RESULTADO DE LA DETECCIÓN:</a:t>
            </a:r>
            <a:r>
              <a:rPr lang="es-MX" sz="12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  <a:r>
              <a:rPr lang="es-MX" sz="1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</a:t>
            </a:r>
            <a:r>
              <a:rPr lang="es-MX" sz="12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.POSITIVO O REACTIVO, </a:t>
            </a:r>
            <a:r>
              <a:rPr lang="es-MX" sz="1200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</a:t>
            </a:r>
            <a:r>
              <a:rPr lang="es-MX" sz="12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.NEGATIVO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265473" y="5043945"/>
            <a:ext cx="206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1</a:t>
            </a:r>
            <a:endParaRPr lang="es-MX" dirty="0"/>
          </a:p>
        </p:txBody>
      </p:sp>
      <p:sp>
        <p:nvSpPr>
          <p:cNvPr id="9" name="CuadroTexto 8"/>
          <p:cNvSpPr txBox="1"/>
          <p:nvPr/>
        </p:nvSpPr>
        <p:spPr>
          <a:xfrm>
            <a:off x="609602" y="5048859"/>
            <a:ext cx="206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15869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039" y="1559889"/>
            <a:ext cx="742950" cy="4543425"/>
          </a:xfrm>
          <a:prstGeom prst="rect">
            <a:avLst/>
          </a:prstGeom>
        </p:spPr>
      </p:pic>
      <p:sp>
        <p:nvSpPr>
          <p:cNvPr id="8" name="Título 1">
            <a:extLst>
              <a:ext uri="{FF2B5EF4-FFF2-40B4-BE49-F238E27FC236}">
                <a16:creationId xmlns:a16="http://schemas.microsoft.com/office/drawing/2014/main" id="{29FCE891-2873-1849-A37C-A2CF6D30A712}"/>
              </a:ext>
            </a:extLst>
          </p:cNvPr>
          <p:cNvSpPr txBox="1">
            <a:spLocks/>
          </p:cNvSpPr>
          <p:nvPr/>
        </p:nvSpPr>
        <p:spPr>
          <a:xfrm>
            <a:off x="234039" y="22416"/>
            <a:ext cx="11424920" cy="132556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rgbClr val="A42145"/>
                </a:solidFill>
                <a:latin typeface="Montserrat SemiBold" panose="00000700000000000000" pitchFamily="2" charset="0"/>
                <a:ea typeface="+mj-ea"/>
                <a:cs typeface="+mj-cs"/>
              </a:defRPr>
            </a:lvl1pPr>
          </a:lstStyle>
          <a:p>
            <a:r>
              <a:rPr lang="es-ES" sz="2400" dirty="0" smtClean="0"/>
              <a:t>Hoja Diaria de Detecciones 60 y más años de edad</a:t>
            </a:r>
          </a:p>
          <a:p>
            <a:r>
              <a:rPr lang="es-ES" sz="2400" dirty="0" smtClean="0"/>
              <a:t>Instrucciones </a:t>
            </a:r>
            <a:endParaRPr lang="es-MX" sz="2400" dirty="0"/>
          </a:p>
        </p:txBody>
      </p:sp>
      <p:sp>
        <p:nvSpPr>
          <p:cNvPr id="3" name="Rectángulo 2"/>
          <p:cNvSpPr/>
          <p:nvPr/>
        </p:nvSpPr>
        <p:spPr>
          <a:xfrm>
            <a:off x="1008423" y="1113801"/>
            <a:ext cx="10967267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tabLst>
                <a:tab pos="2857500" algn="l"/>
              </a:tabLst>
            </a:pPr>
            <a:r>
              <a:rPr lang="es-MX" sz="1400" i="1" u="sng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TAMIZAJE: </a:t>
            </a:r>
            <a:r>
              <a:rPr lang="es-MX" sz="1400" b="1" i="1" u="sng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¿HA TENIDO FUGA DE ORINA?</a:t>
            </a:r>
            <a:endParaRPr lang="es-MX" sz="1400" b="1" dirty="0"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tabLst>
                <a:tab pos="2857500" algn="l"/>
              </a:tabLst>
            </a:pPr>
            <a:r>
              <a:rPr lang="es-MX" sz="14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Realice la pregunta, </a:t>
            </a:r>
            <a:r>
              <a:rPr lang="es-MX" sz="1400" b="1" dirty="0">
                <a:solidFill>
                  <a:srgbClr val="FF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¿Ha tenido fuga de orina antes de llegar al baño?</a:t>
            </a:r>
            <a:endParaRPr lang="es-MX" sz="1400" b="1" dirty="0">
              <a:solidFill>
                <a:srgbClr val="FF0000"/>
              </a:solidFill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"/>
              <a:tabLst>
                <a:tab pos="2857500" algn="l"/>
              </a:tabLst>
            </a:pPr>
            <a:r>
              <a:rPr lang="es-MX" sz="1400" b="1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Si la respuesta es “SI”, aplique el Cuestionario para la detección de Incontinencia Urinaria.</a:t>
            </a:r>
            <a:endParaRPr lang="es-MX" sz="1400" b="1" dirty="0"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"/>
              <a:tabLst>
                <a:tab pos="2857500" algn="l"/>
              </a:tabLst>
            </a:pPr>
            <a:r>
              <a:rPr lang="es-MX" sz="14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Si la respuesta es “NO”, </a:t>
            </a:r>
            <a:r>
              <a:rPr lang="es-MX" sz="1400" u="sng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se aplica el tamizaje cada 6 meses</a:t>
            </a:r>
            <a:r>
              <a:rPr lang="es-MX" sz="14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es-MX" sz="1400" dirty="0"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tabLst>
                <a:tab pos="2857500" algn="l"/>
              </a:tabLst>
            </a:pPr>
            <a:r>
              <a:rPr lang="es-MX" sz="14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s-MX" sz="1400" dirty="0"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tabLst>
                <a:tab pos="2857500" algn="l"/>
              </a:tabLst>
            </a:pPr>
            <a:r>
              <a:rPr lang="es-MX" sz="1400" b="1" i="1" u="sng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DETECCIÓN DE INCONTINENCIA URINARIA</a:t>
            </a:r>
            <a:endParaRPr lang="es-MX" sz="1400" b="1" dirty="0"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s-MX" sz="1400" b="1" i="1" dirty="0">
                <a:latin typeface="Montserrat" panose="00000500000000000000" pitchFamily="2" charset="0"/>
                <a:cs typeface="Arial" panose="020B0604020202020204" pitchFamily="34" charset="0"/>
              </a:rPr>
              <a:t>Incontinencia Urinaria.</a:t>
            </a:r>
            <a:r>
              <a:rPr lang="es-MX" sz="1400" dirty="0">
                <a:latin typeface="Montserrat" panose="00000500000000000000" pitchFamily="2" charset="0"/>
                <a:cs typeface="Arial" panose="020B0604020202020204" pitchFamily="34" charset="0"/>
              </a:rPr>
              <a:t> Persona de 60 años y más que presente pérdida de orina de manera involuntaria sin importar la cantidad y el tiempo de evolución. La incontinencia urinaria, es la pérdida involuntaria de orina a través de la uretra, que es objetivamente demostrable y cuya cantidad o frecuencia constituye un problema higiénico, social y de salud. Puede variar desde una fuga ocasional hasta la incapacidad total para retener cualquier cantidad de orina</a:t>
            </a:r>
            <a:r>
              <a:rPr lang="es-MX" sz="1400" i="1" dirty="0" smtClean="0">
                <a:latin typeface="Montserrat" panose="00000500000000000000" pitchFamily="2" charset="0"/>
                <a:cs typeface="Arial" panose="020B0604020202020204" pitchFamily="34" charset="0"/>
              </a:rPr>
              <a:t>.</a:t>
            </a:r>
            <a:endParaRPr lang="es-MX" sz="1400" dirty="0">
              <a:latin typeface="Montserrat" panose="00000500000000000000" pitchFamily="2" charset="0"/>
            </a:endParaRPr>
          </a:p>
          <a:p>
            <a:pPr algn="just">
              <a:tabLst>
                <a:tab pos="2857500" algn="l"/>
              </a:tabLst>
            </a:pPr>
            <a:endParaRPr lang="es-MX" sz="1400" dirty="0" smtClean="0">
              <a:latin typeface="Montserrat" panose="00000500000000000000" pitchFamily="2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just">
              <a:tabLst>
                <a:tab pos="2857500" algn="l"/>
              </a:tabLst>
            </a:pPr>
            <a:r>
              <a:rPr lang="es-MX" sz="1400" dirty="0" smtClean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Realice </a:t>
            </a:r>
            <a:r>
              <a:rPr lang="es-MX" sz="14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a toda persona de 60 años y más que acude a la unidad por primera vez en el año, independientemente del motivo a aquellos que resultaron positivos en la prueba de tamizaje, aplicar el Cuestionario para la detección de Incontinencia Urinaria.</a:t>
            </a:r>
            <a:endParaRPr lang="es-MX" sz="1400" dirty="0"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"/>
              <a:tabLst>
                <a:tab pos="2857500" algn="l"/>
              </a:tabLst>
            </a:pPr>
            <a:r>
              <a:rPr lang="es-MX" sz="14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Es negativa cuando responde todo a “NO”.</a:t>
            </a:r>
            <a:endParaRPr lang="es-MX" sz="1400" dirty="0"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"/>
              <a:tabLst>
                <a:tab pos="2857500" algn="l"/>
              </a:tabLst>
            </a:pPr>
            <a:r>
              <a:rPr lang="es-MX" sz="14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Es </a:t>
            </a:r>
            <a:r>
              <a:rPr lang="es-MX" sz="1400" b="1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positiva en caso de responder a una o más pregunta como “SI” </a:t>
            </a:r>
            <a:r>
              <a:rPr lang="es-MX" sz="14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el médico revisará la causa patológica o endógena y otorgará tratamiento farmacológico. De no ser la causa algo patológico o endógeno, enviar al paciente al gerontólogo, para recibir atención no farmacológica (gerontológica, psicosocial, acciones preventivas y de promoción de salud</a:t>
            </a:r>
            <a:r>
              <a:rPr lang="es-MX" sz="1400" dirty="0" smtClean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).</a:t>
            </a:r>
            <a:endParaRPr lang="es-MX" sz="1400" dirty="0"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tabLst>
                <a:tab pos="2857500" algn="l"/>
              </a:tabLst>
            </a:pPr>
            <a:r>
              <a:rPr lang="es-MX" sz="14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El médico revisará la causa (patológica o endógenas).</a:t>
            </a:r>
            <a:endParaRPr lang="es-MX" sz="1400" dirty="0"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"/>
              <a:tabLst>
                <a:tab pos="2857500" algn="l"/>
              </a:tabLst>
            </a:pPr>
            <a:r>
              <a:rPr lang="es-MX" sz="1400" b="1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De no ser la causa </a:t>
            </a:r>
            <a:r>
              <a:rPr lang="es-MX" sz="1400" b="1" dirty="0" smtClean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patológica </a:t>
            </a:r>
            <a:r>
              <a:rPr lang="es-MX" sz="1400" b="1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o endógena, enviar al paciente al gerontólogo</a:t>
            </a:r>
            <a:r>
              <a:rPr lang="es-MX" sz="14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, para recibir atención no farmacológica (gerontológica, psicosocial, acciones preventivas y de promoción de salud).</a:t>
            </a:r>
            <a:endParaRPr lang="es-MX" sz="1400" dirty="0"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"/>
              <a:tabLst>
                <a:tab pos="2857500" algn="l"/>
              </a:tabLst>
            </a:pPr>
            <a:r>
              <a:rPr lang="es-MX" sz="14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Se otorga </a:t>
            </a:r>
            <a:r>
              <a:rPr lang="es-MX" sz="1400" b="1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tratamiento a todo aquel que resultó positivo</a:t>
            </a:r>
            <a:r>
              <a:rPr lang="es-MX" sz="14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es-MX" sz="1400" dirty="0"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"/>
              <a:tabLst>
                <a:tab pos="2857500" algn="l"/>
              </a:tabLst>
            </a:pPr>
            <a:r>
              <a:rPr lang="es-MX" sz="14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El tratamiento farmacológico lo realiza el médico.</a:t>
            </a:r>
            <a:endParaRPr lang="es-MX" sz="1400" dirty="0">
              <a:effectLst/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uadroTexto 2"/>
          <p:cNvSpPr txBox="1"/>
          <p:nvPr/>
        </p:nvSpPr>
        <p:spPr>
          <a:xfrm>
            <a:off x="0" y="6392462"/>
            <a:ext cx="6077301" cy="516076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6213" indent="-176213"/>
            <a:r>
              <a:rPr lang="es-MX" sz="1200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5. RESPUESTA DE TAMIZAJE: 1</a:t>
            </a:r>
            <a:r>
              <a:rPr lang="es-MX" sz="12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.SI, </a:t>
            </a:r>
            <a:r>
              <a:rPr lang="es-MX" sz="1200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</a:t>
            </a:r>
            <a:r>
              <a:rPr lang="es-MX" sz="12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.NO</a:t>
            </a:r>
          </a:p>
          <a:p>
            <a:pPr marL="176213" indent="-176213"/>
            <a:r>
              <a:rPr lang="es-MX" sz="1200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7.</a:t>
            </a:r>
            <a:r>
              <a:rPr lang="es-MX" sz="1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RESULTADO DE LA DETECCIÓN:</a:t>
            </a:r>
            <a:r>
              <a:rPr lang="es-MX" sz="12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  <a:r>
              <a:rPr lang="es-MX" sz="1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</a:t>
            </a:r>
            <a:r>
              <a:rPr lang="es-MX" sz="12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.POSITIVO O REACTIVO, </a:t>
            </a:r>
            <a:r>
              <a:rPr lang="es-MX" sz="1200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</a:t>
            </a:r>
            <a:r>
              <a:rPr lang="es-MX" sz="12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.NEGATIVO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265473" y="5043945"/>
            <a:ext cx="206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1</a:t>
            </a:r>
            <a:endParaRPr lang="es-MX" dirty="0"/>
          </a:p>
        </p:txBody>
      </p:sp>
      <p:sp>
        <p:nvSpPr>
          <p:cNvPr id="9" name="CuadroTexto 8"/>
          <p:cNvSpPr txBox="1"/>
          <p:nvPr/>
        </p:nvSpPr>
        <p:spPr>
          <a:xfrm>
            <a:off x="609602" y="5048859"/>
            <a:ext cx="206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628780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872" y="1511098"/>
            <a:ext cx="714375" cy="4543425"/>
          </a:xfrm>
          <a:prstGeom prst="rect">
            <a:avLst/>
          </a:prstGeom>
        </p:spPr>
      </p:pic>
      <p:sp>
        <p:nvSpPr>
          <p:cNvPr id="8" name="Título 1">
            <a:extLst>
              <a:ext uri="{FF2B5EF4-FFF2-40B4-BE49-F238E27FC236}">
                <a16:creationId xmlns:a16="http://schemas.microsoft.com/office/drawing/2014/main" id="{29FCE891-2873-1849-A37C-A2CF6D30A712}"/>
              </a:ext>
            </a:extLst>
          </p:cNvPr>
          <p:cNvSpPr txBox="1">
            <a:spLocks/>
          </p:cNvSpPr>
          <p:nvPr/>
        </p:nvSpPr>
        <p:spPr>
          <a:xfrm>
            <a:off x="234039" y="22416"/>
            <a:ext cx="11424920" cy="132556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rgbClr val="A42145"/>
                </a:solidFill>
                <a:latin typeface="Montserrat SemiBold" panose="00000700000000000000" pitchFamily="2" charset="0"/>
                <a:ea typeface="+mj-ea"/>
                <a:cs typeface="+mj-cs"/>
              </a:defRPr>
            </a:lvl1pPr>
          </a:lstStyle>
          <a:p>
            <a:r>
              <a:rPr lang="es-ES" sz="2400" dirty="0" smtClean="0"/>
              <a:t>Hoja Diaria de Detecciones 60 y más años de edad</a:t>
            </a:r>
          </a:p>
          <a:p>
            <a:r>
              <a:rPr lang="es-ES" sz="2400" dirty="0" smtClean="0"/>
              <a:t>Instrucciones </a:t>
            </a:r>
            <a:endParaRPr lang="es-MX" sz="2400" dirty="0"/>
          </a:p>
        </p:txBody>
      </p:sp>
      <p:sp>
        <p:nvSpPr>
          <p:cNvPr id="3" name="Rectángulo 2"/>
          <p:cNvSpPr/>
          <p:nvPr/>
        </p:nvSpPr>
        <p:spPr>
          <a:xfrm>
            <a:off x="1191643" y="1273455"/>
            <a:ext cx="10784047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tabLst>
                <a:tab pos="2857500" algn="l"/>
              </a:tabLst>
            </a:pPr>
            <a:r>
              <a:rPr lang="es-MX" sz="1600" i="1" u="sng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TAMIZAJE: </a:t>
            </a:r>
            <a:r>
              <a:rPr lang="es-MX" sz="1600" b="1" i="1" u="sng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¿HA TENIDO DOS O MÁS CAIDAS?</a:t>
            </a:r>
            <a:endParaRPr lang="es-MX" sz="1600" b="1" dirty="0"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tabLst>
                <a:tab pos="2857500" algn="l"/>
              </a:tabLst>
            </a:pPr>
            <a:r>
              <a:rPr lang="es-MX" sz="16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Realice la pregunta, </a:t>
            </a:r>
            <a:r>
              <a:rPr lang="es-MX" sz="1600" b="1" dirty="0">
                <a:solidFill>
                  <a:srgbClr val="FF0000"/>
                </a:solidFill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¿Ha presentado dos o más caídas en el último año?</a:t>
            </a:r>
            <a:endParaRPr lang="es-MX" sz="1600" b="1" dirty="0">
              <a:solidFill>
                <a:srgbClr val="FF0000"/>
              </a:solidFill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"/>
              <a:tabLst>
                <a:tab pos="2857500" algn="l"/>
              </a:tabLst>
            </a:pPr>
            <a:r>
              <a:rPr lang="es-MX" sz="16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Si la respuesta es </a:t>
            </a:r>
            <a:r>
              <a:rPr lang="es-MX" sz="1600" b="1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“SI”, aplique el Cuestionario para la detección de síndrome de caídas.</a:t>
            </a:r>
            <a:endParaRPr lang="es-MX" sz="1600" b="1" dirty="0"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"/>
              <a:tabLst>
                <a:tab pos="2857500" algn="l"/>
              </a:tabLst>
            </a:pPr>
            <a:r>
              <a:rPr lang="es-MX" sz="16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Si la respuesta es “NO”, se aplica el tamizaje al </a:t>
            </a:r>
            <a:r>
              <a:rPr lang="es-MX" sz="1600" u="sng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siguiente año.</a:t>
            </a:r>
            <a:endParaRPr lang="es-MX" sz="1600" u="sng" dirty="0"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tabLst>
                <a:tab pos="2857500" algn="l"/>
              </a:tabLst>
            </a:pPr>
            <a:r>
              <a:rPr lang="es-MX" sz="1600" i="1" u="sng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s-MX" sz="1600" u="sng" dirty="0"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tabLst>
                <a:tab pos="2857500" algn="l"/>
              </a:tabLst>
            </a:pPr>
            <a:r>
              <a:rPr lang="es-MX" sz="1600" b="1" i="1" u="sng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SÍNDROME DE CAÍDAS</a:t>
            </a:r>
            <a:endParaRPr lang="es-MX" sz="1600" b="1" dirty="0"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s-MX" sz="1600" i="1" dirty="0">
                <a:latin typeface="Montserrat" panose="00000500000000000000" pitchFamily="2" charset="0"/>
                <a:cs typeface="Arial" panose="020B0604020202020204" pitchFamily="34" charset="0"/>
              </a:rPr>
              <a:t>Síndrome de Caídas.</a:t>
            </a:r>
            <a:r>
              <a:rPr lang="es-MX" sz="1600" dirty="0">
                <a:latin typeface="Montserrat" panose="00000500000000000000" pitchFamily="2" charset="0"/>
                <a:cs typeface="Arial" panose="020B0604020202020204" pitchFamily="34" charset="0"/>
              </a:rPr>
              <a:t> Persona de 60 años y más que haya presentado dos o más caídas en el último año. Caída se define, como la consecuencia de cualquier acontecimiento que precipita al individuo, generalmente al piso, contra su voluntad, esta suele ser repentina, involuntaria e insospechada y puede ser confirmada o no por el paciente o un testigo.</a:t>
            </a:r>
            <a:endParaRPr lang="es-MX" sz="1600" dirty="0">
              <a:latin typeface="Montserrat" panose="00000500000000000000" pitchFamily="2" charset="0"/>
            </a:endParaRPr>
          </a:p>
          <a:p>
            <a:pPr algn="just"/>
            <a:r>
              <a:rPr lang="es-MX" sz="1600" b="1" dirty="0">
                <a:latin typeface="Montserrat" panose="00000500000000000000" pitchFamily="2" charset="0"/>
                <a:cs typeface="Arial" panose="020B0604020202020204" pitchFamily="34" charset="0"/>
              </a:rPr>
              <a:t> </a:t>
            </a:r>
            <a:endParaRPr lang="es-MX" sz="1600" dirty="0">
              <a:latin typeface="Montserrat" panose="00000500000000000000" pitchFamily="2" charset="0"/>
            </a:endParaRPr>
          </a:p>
          <a:p>
            <a:pPr algn="just">
              <a:tabLst>
                <a:tab pos="2857500" algn="l"/>
              </a:tabLst>
            </a:pPr>
            <a:r>
              <a:rPr lang="es-MX" sz="16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Realice a toda persona de 60 años y más que acude a la unidad por primera vez en el año, independientemente del motivo, el Cuestionario de Síndrome de Caídas. La detección será </a:t>
            </a:r>
            <a:r>
              <a:rPr lang="es-MX" sz="1600" b="1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positivo con respuesta “SI”</a:t>
            </a:r>
            <a:r>
              <a:rPr lang="es-MX" sz="16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; será Negativa cuando responda a “NO”.</a:t>
            </a:r>
            <a:endParaRPr lang="es-MX" sz="1600" dirty="0"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tabLst>
                <a:tab pos="2857500" algn="l"/>
              </a:tabLst>
            </a:pPr>
            <a:r>
              <a:rPr lang="es-MX" sz="16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s-MX" sz="1600" dirty="0"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"/>
              <a:tabLst>
                <a:tab pos="2857500" algn="l"/>
              </a:tabLst>
            </a:pPr>
            <a:r>
              <a:rPr lang="es-MX" sz="16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El médico revisará la causa (polifarmacia u otras causas endógenas).</a:t>
            </a:r>
            <a:endParaRPr lang="es-MX" sz="1600" dirty="0"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"/>
              <a:tabLst>
                <a:tab pos="2857500" algn="l"/>
              </a:tabLst>
            </a:pPr>
            <a:r>
              <a:rPr lang="es-MX" sz="1600" b="1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De no ser la causa la polifarmacia u otras causas endógenas, enviar al paciente al gerontólogo, UNEME-CAPA, o UNEMES-EC, </a:t>
            </a:r>
            <a:r>
              <a:rPr lang="es-MX" sz="16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para recibir atención no farmacológica (gerontológica, psicosocial, acciones preventivas y de promoción de salud).</a:t>
            </a:r>
            <a:endParaRPr lang="es-MX" sz="1600" dirty="0"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"/>
              <a:tabLst>
                <a:tab pos="2857500" algn="l"/>
              </a:tabLst>
            </a:pPr>
            <a:r>
              <a:rPr lang="es-MX" sz="1600" dirty="0">
                <a:latin typeface="Montserrat" panose="00000500000000000000" pitchFamily="2" charset="0"/>
                <a:ea typeface="Times New Roman" panose="02020603050405020304" pitchFamily="18" charset="0"/>
                <a:cs typeface="Arial" panose="020B0604020202020204" pitchFamily="34" charset="0"/>
              </a:rPr>
              <a:t>El tratamiento farmacológico lo realiza el médico.</a:t>
            </a:r>
            <a:endParaRPr lang="es-MX" sz="1600" dirty="0">
              <a:effectLst/>
              <a:latin typeface="Montserrat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uadroTexto 2"/>
          <p:cNvSpPr txBox="1"/>
          <p:nvPr/>
        </p:nvSpPr>
        <p:spPr>
          <a:xfrm>
            <a:off x="0" y="6392462"/>
            <a:ext cx="6077301" cy="516076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6213" indent="-176213"/>
            <a:r>
              <a:rPr lang="es-MX" sz="1200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5. RESPUESTA DE TAMIZAJE: 1</a:t>
            </a:r>
            <a:r>
              <a:rPr lang="es-MX" sz="12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.SI, </a:t>
            </a:r>
            <a:r>
              <a:rPr lang="es-MX" sz="1200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</a:t>
            </a:r>
            <a:r>
              <a:rPr lang="es-MX" sz="12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.NO</a:t>
            </a:r>
          </a:p>
          <a:p>
            <a:pPr marL="176213" indent="-176213"/>
            <a:r>
              <a:rPr lang="es-MX" sz="1200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7.</a:t>
            </a:r>
            <a:r>
              <a:rPr lang="es-MX" sz="1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RESULTADO DE LA DETECCIÓN:</a:t>
            </a:r>
            <a:r>
              <a:rPr lang="es-MX" sz="12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  <a:r>
              <a:rPr lang="es-MX" sz="1200" b="1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</a:t>
            </a:r>
            <a:r>
              <a:rPr lang="es-MX" sz="12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.POSITIVO O REACTIVO, </a:t>
            </a:r>
            <a:r>
              <a:rPr lang="es-MX" sz="1200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</a:t>
            </a:r>
            <a:r>
              <a:rPr lang="es-MX" sz="12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.NEGATIVO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265473" y="5043945"/>
            <a:ext cx="206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1</a:t>
            </a:r>
            <a:endParaRPr lang="es-MX" dirty="0"/>
          </a:p>
        </p:txBody>
      </p:sp>
      <p:sp>
        <p:nvSpPr>
          <p:cNvPr id="9" name="CuadroTexto 8"/>
          <p:cNvSpPr txBox="1"/>
          <p:nvPr/>
        </p:nvSpPr>
        <p:spPr>
          <a:xfrm>
            <a:off x="609602" y="5048859"/>
            <a:ext cx="206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180231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1677</TotalTime>
  <Words>1754</Words>
  <Application>Microsoft Office PowerPoint</Application>
  <PresentationFormat>Panorámica</PresentationFormat>
  <Paragraphs>224</Paragraphs>
  <Slides>20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10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20</vt:i4>
      </vt:variant>
    </vt:vector>
  </HeadingPairs>
  <TitlesOfParts>
    <vt:vector size="31" baseType="lpstr">
      <vt:lpstr>Arial</vt:lpstr>
      <vt:lpstr>Calibri</vt:lpstr>
      <vt:lpstr>Calibri Light</vt:lpstr>
      <vt:lpstr>Courier New</vt:lpstr>
      <vt:lpstr>Montserrat</vt:lpstr>
      <vt:lpstr>Montserrat Medium</vt:lpstr>
      <vt:lpstr>Montserrat SemiBold</vt:lpstr>
      <vt:lpstr>Tahoma</vt:lpstr>
      <vt:lpstr>Times New Roman</vt:lpstr>
      <vt:lpstr>Wingdings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Alicia Mercado Sandoval</dc:creator>
  <cp:lastModifiedBy>Alicia Mercado Sandoval</cp:lastModifiedBy>
  <cp:revision>70</cp:revision>
  <dcterms:created xsi:type="dcterms:W3CDTF">2021-05-03T16:59:02Z</dcterms:created>
  <dcterms:modified xsi:type="dcterms:W3CDTF">2021-05-07T18:48:02Z</dcterms:modified>
</cp:coreProperties>
</file>