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letter"/>
  <p:notesSz cx="6881813" cy="9296400"/>
  <p:defaultTextStyle>
    <a:defPPr>
      <a:defRPr lang="es-ES_tradnl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2004" y="-462"/>
      </p:cViewPr>
      <p:guideLst>
        <p:guide orient="horz" pos="2448"/>
        <p:guide pos="1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35857461024498E-3"/>
          <c:y val="3.3898305084745763E-2"/>
          <c:w val="1"/>
          <c:h val="0.919491525423728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rgbClr val="FFFFFF"/>
            </a:solidFill>
            <a:ln w="24727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Sheet1!$B$2:$I$2</c:f>
              <c:numCache>
                <c:formatCode>#,##0</c:formatCode>
                <c:ptCount val="8"/>
                <c:pt idx="1">
                  <c:v>5640426</c:v>
                </c:pt>
                <c:pt idx="2">
                  <c:v>5640426</c:v>
                </c:pt>
                <c:pt idx="3">
                  <c:v>5646257</c:v>
                </c:pt>
                <c:pt idx="4">
                  <c:v>5658988</c:v>
                </c:pt>
                <c:pt idx="5">
                  <c:v>5658393</c:v>
                </c:pt>
                <c:pt idx="6">
                  <c:v>5658137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Ouest</c:v>
                </c:pt>
              </c:strCache>
            </c:strRef>
          </c:tx>
          <c:spPr>
            <a:gradFill>
              <a:gsLst>
                <a:gs pos="0">
                  <a:srgbClr xmlns:mc="http://schemas.openxmlformats.org/markup-compatibility/2006" xmlns:a14="http://schemas.microsoft.com/office/drawing/2010/main" val="C0C0C0" mc:Ignorable="a14" a14:legacySpreadsheetColorIndex="22"/>
                </a:gs>
                <a:gs pos="50000">
                  <a:srgbClr xmlns:mc="http://schemas.openxmlformats.org/markup-compatibility/2006" xmlns:a14="http://schemas.microsoft.com/office/drawing/2010/main" val="FFFFFF" mc:Ignorable="a14" a14:legacySpreadsheetColorIndex="9"/>
                </a:gs>
                <a:gs pos="100000">
                  <a:srgbClr xmlns:mc="http://schemas.openxmlformats.org/markup-compatibility/2006" xmlns:a14="http://schemas.microsoft.com/office/drawing/2010/main" val="C0C0C0" mc:Ignorable="a14" a14:legacySpreadsheetColorIndex="22"/>
                </a:gs>
              </a:gsLst>
              <a:lin ang="0" scaled="1"/>
            </a:gradFill>
            <a:ln>
              <a:solidFill>
                <a:srgbClr val="000000"/>
              </a:solidFill>
            </a:ln>
          </c:spPr>
          <c:invertIfNegative val="0"/>
          <c:dLbls>
            <c:dLbl>
              <c:idx val="0"/>
              <c:layout>
                <c:manualLayout>
                  <c:x val="-1.3941215363346758E-3"/>
                  <c:y val="-0.4311843069034975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628659013043218E-3"/>
                  <c:y val="-6.237181834828785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(1,293)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945362745687323E-3"/>
                  <c:y val="-6.060520051272660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934663701389032E-3"/>
                  <c:y val="-6.44501922724775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46017911883152E-3"/>
                  <c:y val="-5.9022614905694944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(5,116)</a:t>
                    </a:r>
                    <a:endParaRPr lang="en-US" sz="1000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5832181282683174E-3"/>
                  <c:y val="-6.2020692180919247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(595)</a:t>
                    </a:r>
                    <a:endParaRPr lang="en-US" sz="1000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3468173348559318E-3"/>
                  <c:y val="-6.2463376670939388E-2"/>
                </c:manualLayout>
              </c:layout>
              <c:tx>
                <c:rich>
                  <a:bodyPr/>
                  <a:lstStyle/>
                  <a:p>
                    <a:r>
                      <a:rPr lang="en-US" sz="1100" dirty="0" smtClean="0"/>
                      <a:t>(256)</a:t>
                    </a:r>
                    <a:endParaRPr lang="en-US" sz="1000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2773937608943919E-3"/>
                  <c:y val="-0.4297807178172495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4727">
                <a:noFill/>
              </a:ln>
            </c:spPr>
            <c:txPr>
              <a:bodyPr anchor="ctr" anchorCtr="1"/>
              <a:lstStyle/>
              <a:p>
                <a:pPr>
                  <a:defRPr sz="11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Sheet1!$B$3:$I$3</c:f>
              <c:numCache>
                <c:formatCode>#,##0</c:formatCode>
                <c:ptCount val="8"/>
                <c:pt idx="0">
                  <c:v>5641719</c:v>
                </c:pt>
                <c:pt idx="1">
                  <c:v>1293</c:v>
                </c:pt>
                <c:pt idx="2">
                  <c:v>5831</c:v>
                </c:pt>
                <c:pt idx="3">
                  <c:v>17847</c:v>
                </c:pt>
                <c:pt idx="4">
                  <c:v>5116</c:v>
                </c:pt>
                <c:pt idx="5">
                  <c:v>595</c:v>
                </c:pt>
                <c:pt idx="6">
                  <c:v>256</c:v>
                </c:pt>
                <c:pt idx="7">
                  <c:v>5658137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36286464"/>
        <c:axId val="36218752"/>
      </c:barChart>
      <c:valAx>
        <c:axId val="36218752"/>
        <c:scaling>
          <c:orientation val="minMax"/>
          <c:max val="7000000"/>
          <c:min val="1"/>
        </c:scaling>
        <c:delete val="0"/>
        <c:axPos val="r"/>
        <c:numFmt formatCode="#,##0" sourceLinked="1"/>
        <c:majorTickMark val="out"/>
        <c:minorTickMark val="none"/>
        <c:tickLblPos val="none"/>
        <c:spPr>
          <a:noFill/>
          <a:ln>
            <a:noFill/>
          </a:ln>
        </c:spPr>
        <c:crossAx val="36286464"/>
        <c:crosses val="max"/>
        <c:crossBetween val="between"/>
        <c:majorUnit val="3000000"/>
        <c:minorUnit val="400000"/>
      </c:valAx>
      <c:catAx>
        <c:axId val="36286464"/>
        <c:scaling>
          <c:orientation val="minMax"/>
        </c:scaling>
        <c:delete val="1"/>
        <c:axPos val="b"/>
        <c:majorTickMark val="out"/>
        <c:minorTickMark val="none"/>
        <c:tickLblPos val="nextTo"/>
        <c:crossAx val="36218752"/>
        <c:crosses val="autoZero"/>
        <c:auto val="0"/>
        <c:lblAlgn val="ctr"/>
        <c:lblOffset val="100"/>
        <c:noMultiLvlLbl val="0"/>
      </c:cat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5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2271714922049005E-3"/>
          <c:y val="4.4354838709677422E-2"/>
          <c:w val="1"/>
          <c:h val="0.939516129032257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rgbClr val="FFFFFF"/>
            </a:solidFill>
            <a:ln w="24677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2012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2013</c:v>
                </c:pt>
              </c:strCache>
            </c:strRef>
          </c:cat>
          <c:val>
            <c:numRef>
              <c:f>Sheet1!$B$2:$I$2</c:f>
              <c:numCache>
                <c:formatCode>#,##0</c:formatCode>
                <c:ptCount val="8"/>
                <c:pt idx="1">
                  <c:v>155691</c:v>
                </c:pt>
                <c:pt idx="2">
                  <c:v>158497</c:v>
                </c:pt>
                <c:pt idx="3">
                  <c:v>158623</c:v>
                </c:pt>
                <c:pt idx="4">
                  <c:v>161938</c:v>
                </c:pt>
                <c:pt idx="5">
                  <c:v>162767</c:v>
                </c:pt>
                <c:pt idx="6">
                  <c:v>162715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Ouest</c:v>
                </c:pt>
              </c:strCache>
            </c:strRef>
          </c:tx>
          <c:spPr>
            <a:gradFill rotWithShape="0">
              <a:gsLst>
                <a:gs pos="0">
                  <a:srgbClr val="C0C0C0"/>
                </a:gs>
                <a:gs pos="5000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12338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5749834705776284E-4"/>
                  <c:y val="-0.4318543307086614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384504417863798E-3"/>
                  <c:y val="-5.497506561679790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418464867464087E-3"/>
                  <c:y val="-4.8683289588801401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126</a:t>
                    </a:r>
                    <a:endParaRPr lang="en-US" dirty="0"/>
                  </a:p>
                </c:rich>
              </c:tx>
              <c:spPr>
                <a:noFill/>
                <a:ln w="2467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708420989360503E-4"/>
                  <c:y val="-7.324715660542432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6124301256236101E-4"/>
                  <c:y val="-6.56032370953630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829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0933201856549398E-4"/>
                  <c:y val="-6.16171506787457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5085652461382378E-3"/>
                  <c:y val="-6.4065616797900252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(122)</a:t>
                    </a:r>
                    <a:endParaRPr lang="en-US" dirty="0"/>
                  </a:p>
                </c:rich>
              </c:tx>
              <c:spPr>
                <a:noFill/>
                <a:ln w="2467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4690749534170823E-4"/>
                  <c:y val="-0.446851268591426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 w="24677">
                <a:noFill/>
              </a:ln>
            </c:spPr>
            <c:txPr>
              <a:bodyPr anchor="ctr" anchorCtr="1"/>
              <a:lstStyle/>
              <a:p>
                <a:pPr>
                  <a:defRPr sz="11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Sheet1!$B$1:$I$1</c:f>
              <c:strCache>
                <c:ptCount val="8"/>
                <c:pt idx="0">
                  <c:v>2012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2013</c:v>
                </c:pt>
              </c:strCache>
            </c:strRef>
          </c:cat>
          <c:val>
            <c:numRef>
              <c:f>Sheet1!$B$3:$I$3</c:f>
              <c:numCache>
                <c:formatCode>#,##0</c:formatCode>
                <c:ptCount val="8"/>
                <c:pt idx="0">
                  <c:v>155691</c:v>
                </c:pt>
                <c:pt idx="1">
                  <c:v>2806</c:v>
                </c:pt>
                <c:pt idx="2" formatCode="General">
                  <c:v>126</c:v>
                </c:pt>
                <c:pt idx="3">
                  <c:v>3315</c:v>
                </c:pt>
                <c:pt idx="4" formatCode="General">
                  <c:v>829</c:v>
                </c:pt>
                <c:pt idx="5" formatCode="General">
                  <c:v>70</c:v>
                </c:pt>
                <c:pt idx="6" formatCode="General">
                  <c:v>122</c:v>
                </c:pt>
                <c:pt idx="7">
                  <c:v>162715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65453440"/>
        <c:axId val="65451520"/>
      </c:barChart>
      <c:valAx>
        <c:axId val="65451520"/>
        <c:scaling>
          <c:orientation val="minMax"/>
        </c:scaling>
        <c:delete val="0"/>
        <c:axPos val="r"/>
        <c:numFmt formatCode="#,##0" sourceLinked="1"/>
        <c:majorTickMark val="none"/>
        <c:minorTickMark val="none"/>
        <c:tickLblPos val="none"/>
        <c:spPr>
          <a:noFill/>
          <a:ln>
            <a:noFill/>
          </a:ln>
        </c:spPr>
        <c:crossAx val="65453440"/>
        <c:crosses val="max"/>
        <c:crossBetween val="between"/>
      </c:valAx>
      <c:catAx>
        <c:axId val="65453440"/>
        <c:scaling>
          <c:orientation val="minMax"/>
        </c:scaling>
        <c:delete val="1"/>
        <c:axPos val="b"/>
        <c:majorTickMark val="out"/>
        <c:minorTickMark val="none"/>
        <c:tickLblPos val="nextTo"/>
        <c:crossAx val="65451520"/>
        <c:crosses val="autoZero"/>
        <c:auto val="0"/>
        <c:lblAlgn val="ctr"/>
        <c:lblOffset val="100"/>
        <c:noMultiLvlLbl val="0"/>
      </c:catAx>
      <c:spPr>
        <a:noFill/>
        <a:ln w="246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4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MX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0BC25-5746-42D3-986F-6499D5F0EB85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08659-750D-406A-9862-464EFB37F8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195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513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48BA4-81D8-4B72-857A-B60A6A6DC086}" type="datetimeFigureOut">
              <a:rPr lang="es-MX" smtClean="0"/>
              <a:t>03/10/2014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805" y="4416426"/>
            <a:ext cx="5504204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513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48586-B294-490B-9A81-A625B0C903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5004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48586-B294-490B-9A81-A625B0C90369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15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/>
        </p:nvSpPr>
        <p:spPr bwMode="auto">
          <a:xfrm>
            <a:off x="20638" y="792163"/>
            <a:ext cx="91106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7338" y="163513"/>
            <a:ext cx="867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ES_tradnl" sz="2200" b="1" dirty="0">
                <a:solidFill>
                  <a:schemeClr val="tx2"/>
                </a:solidFill>
                <a:latin typeface="Arial" charset="0"/>
              </a:rPr>
              <a:t>Egresos y defunciones hospitalarias, análisis sectorial, </a:t>
            </a:r>
            <a:r>
              <a:rPr lang="es-ES_tradnl" sz="2200" b="1" dirty="0" smtClean="0">
                <a:solidFill>
                  <a:schemeClr val="tx2"/>
                </a:solidFill>
                <a:latin typeface="Arial" charset="0"/>
              </a:rPr>
              <a:t>2013</a:t>
            </a:r>
            <a:endParaRPr lang="es-ES_tradnl" sz="2200" b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" name="Object 6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371446"/>
              </p:ext>
            </p:extLst>
          </p:nvPr>
        </p:nvGraphicFramePr>
        <p:xfrm>
          <a:off x="508000" y="1193800"/>
          <a:ext cx="8318500" cy="21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2" name="Line 7"/>
          <p:cNvSpPr>
            <a:spLocks noChangeShapeType="1"/>
          </p:cNvSpPr>
          <p:nvPr/>
        </p:nvSpPr>
        <p:spPr bwMode="auto">
          <a:xfrm>
            <a:off x="1338263" y="2994025"/>
            <a:ext cx="6657093" cy="23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4140200" y="2781300"/>
            <a:ext cx="1019175" cy="430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16,418</a:t>
            </a:r>
            <a:endParaRPr lang="es-MX" sz="1200" b="1" dirty="0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0.3 </a:t>
            </a: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% </a:t>
            </a:r>
          </a:p>
        </p:txBody>
      </p: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755650" y="3302000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2012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8027988" y="3284538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2013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1825625" y="3302000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0.0%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7" name="Rectangle 14"/>
          <p:cNvSpPr>
            <a:spLocks noChangeArrowheads="1"/>
          </p:cNvSpPr>
          <p:nvPr/>
        </p:nvSpPr>
        <p:spPr bwMode="auto">
          <a:xfrm>
            <a:off x="4981575" y="3305175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-1.3%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8" name="Rectangle 15"/>
          <p:cNvSpPr>
            <a:spLocks noChangeArrowheads="1"/>
          </p:cNvSpPr>
          <p:nvPr/>
        </p:nvSpPr>
        <p:spPr bwMode="auto">
          <a:xfrm>
            <a:off x="2928938" y="3305175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2.4%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5969000" y="3302000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-0.7%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60" name="Rectangle 18"/>
          <p:cNvSpPr>
            <a:spLocks noChangeArrowheads="1"/>
          </p:cNvSpPr>
          <p:nvPr/>
        </p:nvSpPr>
        <p:spPr bwMode="auto">
          <a:xfrm>
            <a:off x="1609725" y="2084388"/>
            <a:ext cx="957263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Secretaría </a:t>
            </a:r>
          </a:p>
          <a:p>
            <a:pPr algn="ctr"/>
            <a:r>
              <a:rPr lang="es-MX" sz="1200" b="1" dirty="0">
                <a:latin typeface="Arial" charset="0"/>
              </a:rPr>
              <a:t>de Salud</a:t>
            </a:r>
          </a:p>
        </p:txBody>
      </p:sp>
      <p:sp>
        <p:nvSpPr>
          <p:cNvPr id="2061" name="Rectangle 19"/>
          <p:cNvSpPr>
            <a:spLocks noChangeArrowheads="1"/>
          </p:cNvSpPr>
          <p:nvPr/>
        </p:nvSpPr>
        <p:spPr bwMode="auto">
          <a:xfrm>
            <a:off x="2493963" y="2084388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IMSS</a:t>
            </a:r>
          </a:p>
          <a:p>
            <a:pPr algn="ctr"/>
            <a:r>
              <a:rPr lang="es-MX" sz="1200" b="1" dirty="0">
                <a:latin typeface="Arial" charset="0"/>
              </a:rPr>
              <a:t>Oportunidades</a:t>
            </a:r>
          </a:p>
        </p:txBody>
      </p:sp>
      <p:sp>
        <p:nvSpPr>
          <p:cNvPr id="2062" name="Rectangle 20"/>
          <p:cNvSpPr>
            <a:spLocks noChangeArrowheads="1"/>
          </p:cNvSpPr>
          <p:nvPr/>
        </p:nvSpPr>
        <p:spPr bwMode="auto">
          <a:xfrm>
            <a:off x="4832350" y="2071688"/>
            <a:ext cx="7239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ISSSTE</a:t>
            </a:r>
          </a:p>
        </p:txBody>
      </p:sp>
      <p:sp>
        <p:nvSpPr>
          <p:cNvPr id="2063" name="Rectangle 21"/>
          <p:cNvSpPr>
            <a:spLocks noChangeArrowheads="1"/>
          </p:cNvSpPr>
          <p:nvPr/>
        </p:nvSpPr>
        <p:spPr bwMode="auto">
          <a:xfrm>
            <a:off x="6880225" y="2071688"/>
            <a:ext cx="7302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SEMAR</a:t>
            </a:r>
          </a:p>
        </p:txBody>
      </p:sp>
      <p:sp>
        <p:nvSpPr>
          <p:cNvPr id="2064" name="Rectangle 22"/>
          <p:cNvSpPr>
            <a:spLocks noChangeArrowheads="1"/>
          </p:cNvSpPr>
          <p:nvPr/>
        </p:nvSpPr>
        <p:spPr bwMode="auto">
          <a:xfrm>
            <a:off x="5845175" y="2071688"/>
            <a:ext cx="714375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PEMEX</a:t>
            </a:r>
          </a:p>
        </p:txBody>
      </p:sp>
      <p:sp>
        <p:nvSpPr>
          <p:cNvPr id="2065" name="Rectangle 26"/>
          <p:cNvSpPr>
            <a:spLocks noChangeArrowheads="1"/>
          </p:cNvSpPr>
          <p:nvPr/>
        </p:nvSpPr>
        <p:spPr bwMode="auto">
          <a:xfrm>
            <a:off x="3878263" y="2085975"/>
            <a:ext cx="5540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>
                <a:latin typeface="Arial" charset="0"/>
              </a:rPr>
              <a:t>IMSS</a:t>
            </a:r>
          </a:p>
        </p:txBody>
      </p:sp>
      <p:grpSp>
        <p:nvGrpSpPr>
          <p:cNvPr id="2066" name="Group 75"/>
          <p:cNvGrpSpPr>
            <a:grpSpLocks/>
          </p:cNvGrpSpPr>
          <p:nvPr/>
        </p:nvGrpSpPr>
        <p:grpSpPr bwMode="auto">
          <a:xfrm>
            <a:off x="373062" y="869950"/>
            <a:ext cx="1243013" cy="542925"/>
            <a:chOff x="281" y="2317"/>
            <a:chExt cx="783" cy="342"/>
          </a:xfrm>
        </p:grpSpPr>
        <p:sp>
          <p:nvSpPr>
            <p:cNvPr id="2089" name="Rectangle 76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90" name="Rectangle 77"/>
            <p:cNvSpPr>
              <a:spLocks noChangeArrowheads="1"/>
            </p:cNvSpPr>
            <p:nvPr/>
          </p:nvSpPr>
          <p:spPr bwMode="auto">
            <a:xfrm>
              <a:off x="281" y="2317"/>
              <a:ext cx="783" cy="3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300" b="1" dirty="0">
                  <a:latin typeface="Arial" charset="0"/>
                </a:rPr>
                <a:t>Egresos </a:t>
              </a:r>
            </a:p>
            <a:p>
              <a:pPr algn="ctr"/>
              <a:r>
                <a:rPr lang="es-MX" sz="1300" b="1" dirty="0">
                  <a:latin typeface="Arial" charset="0"/>
                </a:rPr>
                <a:t>Hospitalarios</a:t>
              </a:r>
            </a:p>
          </p:txBody>
        </p:sp>
      </p:grpSp>
      <p:sp>
        <p:nvSpPr>
          <p:cNvPr id="2067" name="Rectangle 81"/>
          <p:cNvSpPr>
            <a:spLocks noChangeArrowheads="1"/>
          </p:cNvSpPr>
          <p:nvPr/>
        </p:nvSpPr>
        <p:spPr bwMode="auto">
          <a:xfrm>
            <a:off x="3995738" y="3302000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0.9%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68" name="Rectangle 82"/>
          <p:cNvSpPr>
            <a:spLocks noChangeArrowheads="1"/>
          </p:cNvSpPr>
          <p:nvPr/>
        </p:nvSpPr>
        <p:spPr bwMode="auto">
          <a:xfrm>
            <a:off x="6983791" y="3302000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-1.0%</a:t>
            </a:r>
            <a:endParaRPr lang="es-MX" sz="1200" b="1" dirty="0">
              <a:latin typeface="Arial" charset="0"/>
            </a:endParaRPr>
          </a:p>
        </p:txBody>
      </p:sp>
      <p:graphicFrame>
        <p:nvGraphicFramePr>
          <p:cNvPr id="3" name="Object 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175204"/>
              </p:ext>
            </p:extLst>
          </p:nvPr>
        </p:nvGraphicFramePr>
        <p:xfrm>
          <a:off x="520700" y="4025900"/>
          <a:ext cx="83185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70" name="Line 84"/>
          <p:cNvSpPr>
            <a:spLocks noChangeShapeType="1"/>
          </p:cNvSpPr>
          <p:nvPr/>
        </p:nvSpPr>
        <p:spPr bwMode="auto">
          <a:xfrm>
            <a:off x="1350963" y="5956300"/>
            <a:ext cx="6657093" cy="79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Rectangle 85"/>
          <p:cNvSpPr>
            <a:spLocks noChangeArrowheads="1"/>
          </p:cNvSpPr>
          <p:nvPr/>
        </p:nvSpPr>
        <p:spPr bwMode="auto">
          <a:xfrm>
            <a:off x="4146550" y="5754688"/>
            <a:ext cx="1019175" cy="43021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7,024  </a:t>
            </a:r>
            <a:endParaRPr lang="es-MX" sz="1200" b="1" dirty="0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4.5 </a:t>
            </a: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% </a:t>
            </a:r>
          </a:p>
        </p:txBody>
      </p:sp>
      <p:sp>
        <p:nvSpPr>
          <p:cNvPr id="2072" name="Rectangle 86"/>
          <p:cNvSpPr>
            <a:spLocks noChangeArrowheads="1"/>
          </p:cNvSpPr>
          <p:nvPr/>
        </p:nvSpPr>
        <p:spPr bwMode="auto">
          <a:xfrm>
            <a:off x="751418" y="6288088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2012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3" name="Rectangle 87"/>
          <p:cNvSpPr>
            <a:spLocks noChangeArrowheads="1"/>
          </p:cNvSpPr>
          <p:nvPr/>
        </p:nvSpPr>
        <p:spPr bwMode="auto">
          <a:xfrm>
            <a:off x="8101013" y="6275388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2013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4" name="Rectangle 88"/>
          <p:cNvSpPr>
            <a:spLocks noChangeArrowheads="1"/>
          </p:cNvSpPr>
          <p:nvPr/>
        </p:nvSpPr>
        <p:spPr bwMode="auto">
          <a:xfrm>
            <a:off x="1835150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4.7%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5" name="Rectangle 90"/>
          <p:cNvSpPr>
            <a:spLocks noChangeArrowheads="1"/>
          </p:cNvSpPr>
          <p:nvPr/>
        </p:nvSpPr>
        <p:spPr bwMode="auto">
          <a:xfrm>
            <a:off x="3995738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4.2%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6" name="Rectangle 93"/>
          <p:cNvSpPr>
            <a:spLocks noChangeArrowheads="1"/>
          </p:cNvSpPr>
          <p:nvPr/>
        </p:nvSpPr>
        <p:spPr bwMode="auto">
          <a:xfrm>
            <a:off x="6037511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3.8%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7" name="Rectangle 94"/>
          <p:cNvSpPr>
            <a:spLocks noChangeArrowheads="1"/>
          </p:cNvSpPr>
          <p:nvPr/>
        </p:nvSpPr>
        <p:spPr bwMode="auto">
          <a:xfrm>
            <a:off x="1598613" y="4859338"/>
            <a:ext cx="9572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Secretaría </a:t>
            </a:r>
          </a:p>
          <a:p>
            <a:pPr algn="ctr"/>
            <a:r>
              <a:rPr lang="es-MX" sz="1200" b="1" dirty="0">
                <a:latin typeface="Arial" charset="0"/>
              </a:rPr>
              <a:t>de Salud</a:t>
            </a:r>
          </a:p>
        </p:txBody>
      </p:sp>
      <p:sp>
        <p:nvSpPr>
          <p:cNvPr id="2078" name="Rectangle 95"/>
          <p:cNvSpPr>
            <a:spLocks noChangeArrowheads="1"/>
          </p:cNvSpPr>
          <p:nvPr/>
        </p:nvSpPr>
        <p:spPr bwMode="auto">
          <a:xfrm>
            <a:off x="2513013" y="4851400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IMSS</a:t>
            </a:r>
          </a:p>
          <a:p>
            <a:pPr algn="ctr"/>
            <a:r>
              <a:rPr lang="es-MX" sz="1200" b="1" dirty="0">
                <a:latin typeface="Arial" charset="0"/>
              </a:rPr>
              <a:t>Oportunidades</a:t>
            </a:r>
          </a:p>
        </p:txBody>
      </p:sp>
      <p:sp>
        <p:nvSpPr>
          <p:cNvPr id="2079" name="Rectangle 96"/>
          <p:cNvSpPr>
            <a:spLocks noChangeArrowheads="1"/>
          </p:cNvSpPr>
          <p:nvPr/>
        </p:nvSpPr>
        <p:spPr bwMode="auto">
          <a:xfrm>
            <a:off x="4856163" y="4857750"/>
            <a:ext cx="7239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ISSSTE</a:t>
            </a:r>
          </a:p>
        </p:txBody>
      </p:sp>
      <p:sp>
        <p:nvSpPr>
          <p:cNvPr id="2080" name="Rectangle 97"/>
          <p:cNvSpPr>
            <a:spLocks noChangeArrowheads="1"/>
          </p:cNvSpPr>
          <p:nvPr/>
        </p:nvSpPr>
        <p:spPr bwMode="auto">
          <a:xfrm>
            <a:off x="6948488" y="4857750"/>
            <a:ext cx="7302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SEMAR</a:t>
            </a:r>
          </a:p>
        </p:txBody>
      </p:sp>
      <p:sp>
        <p:nvSpPr>
          <p:cNvPr id="2081" name="Rectangle 98"/>
          <p:cNvSpPr>
            <a:spLocks noChangeArrowheads="1"/>
          </p:cNvSpPr>
          <p:nvPr/>
        </p:nvSpPr>
        <p:spPr bwMode="auto">
          <a:xfrm>
            <a:off x="5886450" y="4857750"/>
            <a:ext cx="7143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PEMEX</a:t>
            </a:r>
          </a:p>
        </p:txBody>
      </p:sp>
      <p:sp>
        <p:nvSpPr>
          <p:cNvPr id="2082" name="Rectangle 99"/>
          <p:cNvSpPr>
            <a:spLocks noChangeArrowheads="1"/>
          </p:cNvSpPr>
          <p:nvPr/>
        </p:nvSpPr>
        <p:spPr bwMode="auto">
          <a:xfrm>
            <a:off x="3924300" y="4848225"/>
            <a:ext cx="554038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>
                <a:latin typeface="Arial" charset="0"/>
              </a:rPr>
              <a:t>IMSS</a:t>
            </a:r>
          </a:p>
        </p:txBody>
      </p:sp>
      <p:grpSp>
        <p:nvGrpSpPr>
          <p:cNvPr id="2083" name="Group 100"/>
          <p:cNvGrpSpPr>
            <a:grpSpLocks/>
          </p:cNvGrpSpPr>
          <p:nvPr/>
        </p:nvGrpSpPr>
        <p:grpSpPr bwMode="auto">
          <a:xfrm>
            <a:off x="377825" y="3814771"/>
            <a:ext cx="1235075" cy="549276"/>
            <a:chOff x="272" y="2344"/>
            <a:chExt cx="778" cy="346"/>
          </a:xfrm>
        </p:grpSpPr>
        <p:sp>
          <p:nvSpPr>
            <p:cNvPr id="2087" name="Rectangle 101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88" name="Rectangle 102"/>
            <p:cNvSpPr>
              <a:spLocks noChangeArrowheads="1"/>
            </p:cNvSpPr>
            <p:nvPr/>
          </p:nvSpPr>
          <p:spPr bwMode="auto">
            <a:xfrm>
              <a:off x="272" y="2381"/>
              <a:ext cx="778" cy="3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300" b="1" dirty="0">
                  <a:latin typeface="Arial" charset="0"/>
                </a:rPr>
                <a:t>Defunciones </a:t>
              </a:r>
            </a:p>
            <a:p>
              <a:pPr algn="ctr"/>
              <a:r>
                <a:rPr lang="es-MX" sz="1300" b="1" dirty="0">
                  <a:latin typeface="Arial" charset="0"/>
                </a:rPr>
                <a:t>Hospitalarias</a:t>
              </a:r>
            </a:p>
          </p:txBody>
        </p:sp>
      </p:grpSp>
      <p:sp>
        <p:nvSpPr>
          <p:cNvPr id="2084" name="Rectangle 105"/>
          <p:cNvSpPr>
            <a:spLocks noChangeArrowheads="1"/>
          </p:cNvSpPr>
          <p:nvPr/>
        </p:nvSpPr>
        <p:spPr bwMode="auto">
          <a:xfrm>
            <a:off x="2916238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6.6%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85" name="Rectangle 106"/>
          <p:cNvSpPr>
            <a:spLocks noChangeArrowheads="1"/>
          </p:cNvSpPr>
          <p:nvPr/>
        </p:nvSpPr>
        <p:spPr bwMode="auto">
          <a:xfrm>
            <a:off x="6994277" y="6275388"/>
            <a:ext cx="66845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-25.1%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86" name="Rectangle 107"/>
          <p:cNvSpPr>
            <a:spLocks noChangeArrowheads="1"/>
          </p:cNvSpPr>
          <p:nvPr/>
        </p:nvSpPr>
        <p:spPr bwMode="auto">
          <a:xfrm>
            <a:off x="5029448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6.2%</a:t>
            </a:r>
            <a:endParaRPr lang="es-MX" sz="1200" b="1" dirty="0">
              <a:latin typeface="Arial" charset="0"/>
            </a:endParaRPr>
          </a:p>
        </p:txBody>
      </p:sp>
      <p:cxnSp>
        <p:nvCxnSpPr>
          <p:cNvPr id="5" name="4 Conector recto"/>
          <p:cNvCxnSpPr/>
          <p:nvPr/>
        </p:nvCxnSpPr>
        <p:spPr bwMode="auto">
          <a:xfrm>
            <a:off x="488752" y="3271838"/>
            <a:ext cx="835292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44 Conector recto"/>
          <p:cNvCxnSpPr/>
          <p:nvPr/>
        </p:nvCxnSpPr>
        <p:spPr bwMode="auto">
          <a:xfrm>
            <a:off x="514152" y="6269038"/>
            <a:ext cx="8352928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iseño predeterminado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2533</TotalTime>
  <Words>100</Words>
  <Application>Microsoft Office PowerPoint</Application>
  <PresentationFormat>Carta (216 x 279 mm)</PresentationFormat>
  <Paragraphs>58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Presentación de PowerPoint</vt:lpstr>
    </vt:vector>
  </TitlesOfParts>
  <Company>SABRITAS S.A. DE C.V.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SABRITAS S.A DE C.V.</dc:creator>
  <cp:lastModifiedBy>dgis</cp:lastModifiedBy>
  <cp:revision>153</cp:revision>
  <cp:lastPrinted>2014-10-03T15:31:45Z</cp:lastPrinted>
  <dcterms:created xsi:type="dcterms:W3CDTF">2000-03-28T19:21:49Z</dcterms:created>
  <dcterms:modified xsi:type="dcterms:W3CDTF">2014-10-03T15:34:09Z</dcterms:modified>
</cp:coreProperties>
</file>