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8" r:id="rId2"/>
  </p:sldIdLst>
  <p:sldSz cx="9144000" cy="6858000" type="letter"/>
  <p:notesSz cx="6881813" cy="9296400"/>
  <p:defaultTextStyle>
    <a:defPPr>
      <a:defRPr lang="es-ES_tradnl"/>
    </a:defPPr>
    <a:lvl1pPr algn="r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r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r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r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r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 showGuides="1">
      <p:cViewPr>
        <p:scale>
          <a:sx n="75" d="100"/>
          <a:sy n="75" d="100"/>
        </p:scale>
        <p:origin x="-708" y="-66"/>
      </p:cViewPr>
      <p:guideLst>
        <p:guide orient="horz" pos="2448"/>
        <p:guide pos="144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Excel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Hoja_de_c_lculo_de_Microsoft_Excel2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1.1135857461024498E-3"/>
          <c:y val="3.3898305084745763E-2"/>
          <c:w val="1"/>
          <c:h val="0.91949152542372881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Est</c:v>
                </c:pt>
              </c:strCache>
            </c:strRef>
          </c:tx>
          <c:spPr>
            <a:solidFill>
              <a:srgbClr val="FFFFFF"/>
            </a:solidFill>
            <a:ln w="24727">
              <a:noFill/>
            </a:ln>
          </c:spPr>
          <c:invertIfNegative val="0"/>
          <c:cat>
            <c:strRef>
              <c:f>Sheet1!$B$1:$I$1</c:f>
              <c:strCache>
                <c:ptCount val="8"/>
                <c:pt idx="0">
                  <c:v>2011</c:v>
                </c:pt>
                <c:pt idx="1">
                  <c:v>Secretaria de Salud</c:v>
                </c:pt>
                <c:pt idx="2">
                  <c:v>IMSS Oportunidades</c:v>
                </c:pt>
                <c:pt idx="3">
                  <c:v>IMSS</c:v>
                </c:pt>
                <c:pt idx="4">
                  <c:v>ISSSTE</c:v>
                </c:pt>
                <c:pt idx="5">
                  <c:v>PEMEX</c:v>
                </c:pt>
                <c:pt idx="6">
                  <c:v>SEMAR</c:v>
                </c:pt>
                <c:pt idx="7">
                  <c:v>2012</c:v>
                </c:pt>
              </c:strCache>
            </c:strRef>
          </c:cat>
          <c:val>
            <c:numRef>
              <c:f>Sheet1!$B$2:$I$2</c:f>
              <c:numCache>
                <c:formatCode>#,##0</c:formatCode>
                <c:ptCount val="8"/>
                <c:pt idx="1">
                  <c:v>5517139</c:v>
                </c:pt>
                <c:pt idx="2">
                  <c:v>5622644</c:v>
                </c:pt>
                <c:pt idx="3">
                  <c:v>5627976</c:v>
                </c:pt>
                <c:pt idx="4">
                  <c:v>5640877</c:v>
                </c:pt>
                <c:pt idx="5">
                  <c:v>5640851</c:v>
                </c:pt>
                <c:pt idx="6">
                  <c:v>5640851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Ouest</c:v>
                </c:pt>
              </c:strCache>
            </c:strRef>
          </c:tx>
          <c:spPr>
            <a:gradFill rotWithShape="0">
              <a:gsLst>
                <a:gs pos="0">
                  <a:srgbClr xmlns:mc="http://schemas.openxmlformats.org/markup-compatibility/2006" xmlns:a14="http://schemas.microsoft.com/office/drawing/2010/main" val="C0C0C0" mc:Ignorable="a14" a14:legacySpreadsheetColorIndex="22"/>
                </a:gs>
                <a:gs pos="50000">
                  <a:srgbClr xmlns:mc="http://schemas.openxmlformats.org/markup-compatibility/2006" xmlns:a14="http://schemas.microsoft.com/office/drawing/2010/main" val="FFFFFF" mc:Ignorable="a14" a14:legacySpreadsheetColorIndex="9"/>
                </a:gs>
                <a:gs pos="100000">
                  <a:srgbClr xmlns:mc="http://schemas.openxmlformats.org/markup-compatibility/2006" xmlns:a14="http://schemas.microsoft.com/office/drawing/2010/main" val="C0C0C0" mc:Ignorable="a14" a14:legacySpreadsheetColorIndex="22"/>
                </a:gs>
              </a:gsLst>
              <a:lin ang="0" scaled="1"/>
            </a:gradFill>
            <a:ln w="12363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1.3259602091723267E-4"/>
                  <c:y val="-0.41374244643838126"/>
                </c:manualLayout>
              </c:layout>
              <c:spPr>
                <a:noFill/>
                <a:ln w="24727">
                  <a:noFill/>
                </a:ln>
              </c:spPr>
              <c:txPr>
                <a:bodyPr anchor="ctr" anchorCtr="1"/>
                <a:lstStyle/>
                <a:p>
                  <a:pPr>
                    <a:defRPr sz="1100" b="1" i="0" u="none" strike="noStrike" baseline="0">
                      <a:solidFill>
                        <a:schemeClr val="tx1"/>
                      </a:solidFill>
                      <a:latin typeface="Arial"/>
                      <a:ea typeface="Arial"/>
                      <a:cs typeface="Arial"/>
                    </a:defRPr>
                  </a:pPr>
                  <a:endParaRPr lang="es-MX"/>
                </a:p>
              </c:txPr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3628659013043218E-3"/>
                  <c:y val="-7.3999725325032045E-2"/>
                </c:manualLayout>
              </c:layout>
              <c:spPr>
                <a:noFill/>
                <a:ln w="24727">
                  <a:noFill/>
                </a:ln>
              </c:spPr>
              <c:txPr>
                <a:bodyPr anchor="ctr" anchorCtr="1"/>
                <a:lstStyle/>
                <a:p>
                  <a:pPr>
                    <a:defRPr sz="1100" b="1" i="0" u="none" strike="noStrike" baseline="0">
                      <a:solidFill>
                        <a:schemeClr val="tx1"/>
                      </a:solidFill>
                      <a:latin typeface="Arial"/>
                      <a:ea typeface="Arial"/>
                      <a:cs typeface="Arial"/>
                    </a:defRPr>
                  </a:pPr>
                  <a:endParaRPr lang="es-MX"/>
                </a:p>
              </c:txPr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1.6945362745687323E-3"/>
                  <c:y val="-3.1535433070866141E-2"/>
                </c:manualLayout>
              </c:layout>
              <c:spPr>
                <a:noFill/>
                <a:ln w="24727">
                  <a:noFill/>
                </a:ln>
              </c:spPr>
              <c:txPr>
                <a:bodyPr anchor="ctr" anchorCtr="1"/>
                <a:lstStyle/>
                <a:p>
                  <a:pPr>
                    <a:defRPr sz="1100" b="1" i="0" u="none" strike="noStrike" baseline="0">
                      <a:solidFill>
                        <a:schemeClr val="tx1"/>
                      </a:solidFill>
                      <a:latin typeface="Arial"/>
                      <a:ea typeface="Arial"/>
                      <a:cs typeface="Arial"/>
                    </a:defRPr>
                  </a:pPr>
                  <a:endParaRPr lang="es-MX"/>
                </a:p>
              </c:txPr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4.146852756481161E-3"/>
                  <c:y val="-9.352006058367654E-2"/>
                </c:manualLayout>
              </c:layout>
              <c:spPr>
                <a:noFill/>
                <a:ln w="24727">
                  <a:noFill/>
                </a:ln>
              </c:spPr>
              <c:txPr>
                <a:bodyPr anchor="ctr" anchorCtr="1"/>
                <a:lstStyle/>
                <a:p>
                  <a:pPr>
                    <a:defRPr sz="1100" b="1" i="0" u="none" strike="noStrike" baseline="0">
                      <a:solidFill>
                        <a:schemeClr val="tx1"/>
                      </a:solidFill>
                      <a:latin typeface="Arial"/>
                      <a:ea typeface="Arial"/>
                      <a:cs typeface="Arial"/>
                    </a:defRPr>
                  </a:pPr>
                  <a:endParaRPr lang="es-MX"/>
                </a:p>
              </c:txPr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1.246017911883152E-3"/>
                  <c:y val="-2.9952847463834462E-2"/>
                </c:manualLayout>
              </c:layout>
              <c:tx>
                <c:rich>
                  <a:bodyPr anchor="ctr" anchorCtr="1"/>
                  <a:lstStyle/>
                  <a:p>
                    <a:pPr>
                      <a:defRPr sz="1100" b="1" i="0" u="none" strike="noStrike" baseline="0">
                        <a:solidFill>
                          <a:schemeClr val="tx1"/>
                        </a:solidFill>
                        <a:latin typeface="Arial"/>
                        <a:ea typeface="Arial"/>
                        <a:cs typeface="Arial"/>
                      </a:defRPr>
                    </a:pPr>
                    <a:r>
                      <a:rPr lang="en-US" sz="1100" dirty="0" smtClean="0"/>
                      <a:t>(3,348)</a:t>
                    </a:r>
                    <a:endParaRPr lang="en-US" sz="1000" dirty="0"/>
                  </a:p>
                </c:rich>
              </c:tx>
              <c:spPr>
                <a:noFill/>
                <a:ln w="24727">
                  <a:noFill/>
                </a:ln>
              </c:spPr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9.9692276305265873E-4"/>
                  <c:y val="-7.9462684552093599E-2"/>
                </c:manualLayout>
              </c:layout>
              <c:tx>
                <c:rich>
                  <a:bodyPr anchor="ctr" anchorCtr="1"/>
                  <a:lstStyle/>
                  <a:p>
                    <a:pPr>
                      <a:defRPr sz="1100" b="1" i="0" u="none" strike="noStrike" baseline="0">
                        <a:solidFill>
                          <a:schemeClr val="tx1"/>
                        </a:solidFill>
                        <a:latin typeface="Arial"/>
                        <a:ea typeface="Arial"/>
                        <a:cs typeface="Arial"/>
                      </a:defRPr>
                    </a:pPr>
                    <a:r>
                      <a:rPr lang="en-US" sz="1100" dirty="0" smtClean="0"/>
                      <a:t>(26)</a:t>
                    </a:r>
                    <a:endParaRPr lang="en-US" sz="1000" dirty="0"/>
                  </a:p>
                </c:rich>
              </c:tx>
              <c:spPr>
                <a:noFill/>
                <a:ln w="24727">
                  <a:noFill/>
                </a:ln>
              </c:spPr>
              <c:dLblPos val="ctr"/>
              <c:showLegendKey val="0"/>
              <c:showVal val="0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5.2867704514036103E-3"/>
                  <c:y val="-3.339360922907892E-2"/>
                </c:manualLayout>
              </c:layout>
              <c:tx>
                <c:rich>
                  <a:bodyPr anchor="ctr" anchorCtr="1"/>
                  <a:lstStyle/>
                  <a:p>
                    <a:pPr>
                      <a:defRPr sz="1100" b="1" i="0" u="none" strike="noStrike" baseline="0">
                        <a:solidFill>
                          <a:schemeClr val="tx1"/>
                        </a:solidFill>
                        <a:latin typeface="Arial"/>
                        <a:ea typeface="Arial"/>
                        <a:cs typeface="Arial"/>
                      </a:defRPr>
                    </a:pPr>
                    <a:r>
                      <a:rPr lang="en-US" sz="1100" dirty="0" smtClean="0"/>
                      <a:t>868</a:t>
                    </a:r>
                    <a:endParaRPr lang="en-US" sz="1000" dirty="0"/>
                  </a:p>
                </c:rich>
              </c:tx>
              <c:spPr>
                <a:noFill/>
                <a:ln w="24727">
                  <a:noFill/>
                </a:ln>
              </c:spPr>
              <c:dLblPos val="ctr"/>
              <c:showLegendKey val="0"/>
              <c:showVal val="0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2.4932379635751636E-4"/>
                  <c:y val="-0.47047839223585425"/>
                </c:manualLayout>
              </c:layout>
              <c:spPr>
                <a:noFill/>
                <a:ln w="24727">
                  <a:noFill/>
                </a:ln>
              </c:spPr>
              <c:txPr>
                <a:bodyPr anchor="ctr" anchorCtr="1"/>
                <a:lstStyle/>
                <a:p>
                  <a:pPr>
                    <a:defRPr sz="1100" b="1" i="0" u="none" strike="noStrike" baseline="0">
                      <a:solidFill>
                        <a:schemeClr val="tx1"/>
                      </a:solidFill>
                      <a:latin typeface="Arial"/>
                      <a:ea typeface="Arial"/>
                      <a:cs typeface="Arial"/>
                    </a:defRPr>
                  </a:pPr>
                  <a:endParaRPr lang="es-MX"/>
                </a:p>
              </c:txPr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4727">
                <a:noFill/>
              </a:ln>
            </c:spPr>
            <c:txPr>
              <a:bodyPr anchor="ctr" anchorCtr="1"/>
              <a:lstStyle/>
              <a:p>
                <a:pPr>
                  <a:defRPr sz="110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es-MX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Sheet1!$B$1:$I$1</c:f>
              <c:strCache>
                <c:ptCount val="8"/>
                <c:pt idx="0">
                  <c:v>2011</c:v>
                </c:pt>
                <c:pt idx="1">
                  <c:v>Secretaria de Salud</c:v>
                </c:pt>
                <c:pt idx="2">
                  <c:v>IMSS Oportunidades</c:v>
                </c:pt>
                <c:pt idx="3">
                  <c:v>IMSS</c:v>
                </c:pt>
                <c:pt idx="4">
                  <c:v>ISSSTE</c:v>
                </c:pt>
                <c:pt idx="5">
                  <c:v>PEMEX</c:v>
                </c:pt>
                <c:pt idx="6">
                  <c:v>SEMAR</c:v>
                </c:pt>
                <c:pt idx="7">
                  <c:v>2012</c:v>
                </c:pt>
              </c:strCache>
            </c:strRef>
          </c:cat>
          <c:val>
            <c:numRef>
              <c:f>Sheet1!$B$3:$I$3</c:f>
              <c:numCache>
                <c:formatCode>#,##0</c:formatCode>
                <c:ptCount val="8"/>
                <c:pt idx="0">
                  <c:v>5517139</c:v>
                </c:pt>
                <c:pt idx="1">
                  <c:v>105505</c:v>
                </c:pt>
                <c:pt idx="2">
                  <c:v>5332</c:v>
                </c:pt>
                <c:pt idx="3">
                  <c:v>16249</c:v>
                </c:pt>
                <c:pt idx="4">
                  <c:v>3348</c:v>
                </c:pt>
                <c:pt idx="5">
                  <c:v>26</c:v>
                </c:pt>
                <c:pt idx="6">
                  <c:v>868</c:v>
                </c:pt>
                <c:pt idx="7">
                  <c:v>5641719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0"/>
        <c:overlap val="100"/>
        <c:axId val="24703360"/>
        <c:axId val="24704896"/>
      </c:barChart>
      <c:catAx>
        <c:axId val="24703360"/>
        <c:scaling>
          <c:orientation val="minMax"/>
        </c:scaling>
        <c:delete val="0"/>
        <c:axPos val="b"/>
        <c:majorTickMark val="none"/>
        <c:minorTickMark val="none"/>
        <c:tickLblPos val="none"/>
        <c:spPr>
          <a:ln w="3091">
            <a:solidFill>
              <a:schemeClr val="tx1"/>
            </a:solidFill>
            <a:prstDash val="solid"/>
          </a:ln>
        </c:spPr>
        <c:crossAx val="24704896"/>
        <c:crossesAt val="3000000"/>
        <c:auto val="0"/>
        <c:lblAlgn val="ctr"/>
        <c:lblOffset val="100"/>
        <c:tickLblSkip val="1"/>
        <c:tickMarkSkip val="1"/>
        <c:noMultiLvlLbl val="0"/>
      </c:catAx>
      <c:valAx>
        <c:axId val="24704896"/>
        <c:scaling>
          <c:orientation val="minMax"/>
          <c:max val="5700000"/>
          <c:min val="4500000"/>
        </c:scaling>
        <c:delete val="0"/>
        <c:axPos val="l"/>
        <c:numFmt formatCode="General" sourceLinked="1"/>
        <c:majorTickMark val="none"/>
        <c:minorTickMark val="none"/>
        <c:tickLblPos val="none"/>
        <c:spPr>
          <a:ln w="9272">
            <a:noFill/>
          </a:ln>
        </c:spPr>
        <c:crossAx val="24703360"/>
        <c:crosses val="autoZero"/>
        <c:crossBetween val="between"/>
        <c:majorUnit val="50000"/>
        <c:minorUnit val="2400"/>
      </c:valAx>
      <c:spPr>
        <a:noFill/>
        <a:ln w="25398">
          <a:noFill/>
        </a:ln>
      </c:spPr>
    </c:plotArea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52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es-MX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2.2271714922049005E-3"/>
          <c:y val="4.4354838709677422E-2"/>
          <c:w val="1"/>
          <c:h val="0.93951612903225779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Est</c:v>
                </c:pt>
              </c:strCache>
            </c:strRef>
          </c:tx>
          <c:spPr>
            <a:solidFill>
              <a:srgbClr val="FFFFFF"/>
            </a:solidFill>
            <a:ln w="24677">
              <a:noFill/>
            </a:ln>
          </c:spPr>
          <c:invertIfNegative val="0"/>
          <c:cat>
            <c:strRef>
              <c:f>Sheet1!$B$1:$I$1</c:f>
              <c:strCache>
                <c:ptCount val="8"/>
                <c:pt idx="0">
                  <c:v>2011</c:v>
                </c:pt>
                <c:pt idx="1">
                  <c:v>Secretaria de Salud</c:v>
                </c:pt>
                <c:pt idx="2">
                  <c:v>IMSS Oportunidades</c:v>
                </c:pt>
                <c:pt idx="3">
                  <c:v>IMSS</c:v>
                </c:pt>
                <c:pt idx="4">
                  <c:v>ISSSTE</c:v>
                </c:pt>
                <c:pt idx="5">
                  <c:v>PEMEX</c:v>
                </c:pt>
                <c:pt idx="6">
                  <c:v>SEMAR</c:v>
                </c:pt>
                <c:pt idx="7">
                  <c:v>2012</c:v>
                </c:pt>
              </c:strCache>
            </c:strRef>
          </c:cat>
          <c:val>
            <c:numRef>
              <c:f>Sheet1!$B$2:$I$2</c:f>
              <c:numCache>
                <c:formatCode>#,##0</c:formatCode>
                <c:ptCount val="8"/>
                <c:pt idx="1">
                  <c:v>152013</c:v>
                </c:pt>
                <c:pt idx="2">
                  <c:v>153821</c:v>
                </c:pt>
                <c:pt idx="3">
                  <c:v>153871</c:v>
                </c:pt>
                <c:pt idx="4">
                  <c:v>155579</c:v>
                </c:pt>
                <c:pt idx="5">
                  <c:v>155508</c:v>
                </c:pt>
                <c:pt idx="6">
                  <c:v>155508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Ouest</c:v>
                </c:pt>
              </c:strCache>
            </c:strRef>
          </c:tx>
          <c:spPr>
            <a:gradFill rotWithShape="0">
              <a:gsLst>
                <a:gs pos="0">
                  <a:srgbClr val="C0C0C0"/>
                </a:gs>
                <a:gs pos="50000">
                  <a:srgbClr val="FFFFFF"/>
                </a:gs>
                <a:gs pos="100000">
                  <a:srgbClr val="C0C0C0"/>
                </a:gs>
              </a:gsLst>
              <a:lin ang="0" scaled="1"/>
            </a:gradFill>
            <a:ln w="12338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-2.5749834705776284E-4"/>
                  <c:y val="-0.45407655293088361"/>
                </c:manualLayout>
              </c:layout>
              <c:numFmt formatCode="#,##0" sourceLinked="0"/>
              <c:spPr>
                <a:noFill/>
                <a:ln w="24677">
                  <a:noFill/>
                </a:ln>
              </c:spPr>
              <c:txPr>
                <a:bodyPr anchor="ctr" anchorCtr="1"/>
                <a:lstStyle/>
                <a:p>
                  <a:pPr>
                    <a:defRPr sz="1100" b="1" i="0" u="none" strike="noStrike" baseline="0">
                      <a:solidFill>
                        <a:schemeClr val="tx1"/>
                      </a:solidFill>
                      <a:latin typeface="Arial"/>
                      <a:ea typeface="Arial"/>
                      <a:cs typeface="Arial"/>
                    </a:defRPr>
                  </a:pPr>
                  <a:endParaRPr lang="es-MX"/>
                </a:p>
              </c:txPr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9384504417863798E-3"/>
                  <c:y val="-7.1641732283464571E-2"/>
                </c:manualLayout>
              </c:layout>
              <c:numFmt formatCode="#,##0" sourceLinked="0"/>
              <c:spPr>
                <a:noFill/>
                <a:ln w="24677">
                  <a:noFill/>
                </a:ln>
              </c:spPr>
              <c:txPr>
                <a:bodyPr anchor="ctr" anchorCtr="1"/>
                <a:lstStyle/>
                <a:p>
                  <a:pPr>
                    <a:defRPr sz="1100" b="1" i="0" u="none" strike="noStrike" baseline="0">
                      <a:solidFill>
                        <a:schemeClr val="tx1"/>
                      </a:solidFill>
                      <a:latin typeface="Arial"/>
                      <a:ea typeface="Arial"/>
                      <a:cs typeface="Arial"/>
                    </a:defRPr>
                  </a:pPr>
                  <a:endParaRPr lang="es-MX"/>
                </a:p>
              </c:txPr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1.4418764733073173E-3"/>
                  <c:y val="-8.7571670476674301E-2"/>
                </c:manualLayout>
              </c:layout>
              <c:tx>
                <c:rich>
                  <a:bodyPr anchor="ctr" anchorCtr="1"/>
                  <a:lstStyle/>
                  <a:p>
                    <a:pPr>
                      <a:defRPr sz="1100" b="1" i="0" u="none" strike="noStrike" baseline="0">
                        <a:solidFill>
                          <a:schemeClr val="tx1"/>
                        </a:solidFill>
                        <a:latin typeface="Arial"/>
                        <a:ea typeface="Arial"/>
                        <a:cs typeface="Arial"/>
                      </a:defRPr>
                    </a:pPr>
                    <a:r>
                      <a:rPr lang="en-US" sz="1100"/>
                      <a:t>(34)</a:t>
                    </a:r>
                    <a:endParaRPr lang="en-US"/>
                  </a:p>
                </c:rich>
              </c:tx>
              <c:spPr>
                <a:noFill/>
                <a:ln w="24677">
                  <a:noFill/>
                </a:ln>
              </c:spPr>
              <c:dLblPos val="ctr"/>
              <c:showLegendKey val="0"/>
              <c:showVal val="0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-2.708420989360503E-4"/>
                  <c:y val="-5.1024934383202103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3.612620219001534E-4"/>
                  <c:y val="-8.7824810205175977E-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(284)</a:t>
                    </a:r>
                    <a:endParaRPr lang="en-US" dirty="0"/>
                  </a:p>
                </c:rich>
              </c:tx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9.0933201856549398E-4"/>
                  <c:y val="-6.1617150678745798E-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(71)</a:t>
                    </a:r>
                    <a:endParaRPr lang="en-US" dirty="0"/>
                  </a:p>
                </c:rich>
              </c:tx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3.5085352595772053E-3"/>
                  <c:y val="-7.5176742020150719E-2"/>
                </c:manualLayout>
              </c:layout>
              <c:tx>
                <c:rich>
                  <a:bodyPr anchor="ctr" anchorCtr="1"/>
                  <a:lstStyle/>
                  <a:p>
                    <a:pPr>
                      <a:defRPr sz="1100" b="1" i="0" u="none" strike="noStrike" baseline="0">
                        <a:solidFill>
                          <a:schemeClr val="tx1"/>
                        </a:solidFill>
                        <a:latin typeface="Arial"/>
                        <a:ea typeface="Arial"/>
                        <a:cs typeface="Arial"/>
                      </a:defRPr>
                    </a:pPr>
                    <a:r>
                      <a:rPr lang="en-US" sz="1100" dirty="0" smtClean="0"/>
                      <a:t>221</a:t>
                    </a:r>
                    <a:endParaRPr lang="en-US" dirty="0"/>
                  </a:p>
                </c:rich>
              </c:tx>
              <c:spPr>
                <a:noFill/>
                <a:ln w="24677">
                  <a:noFill/>
                </a:ln>
              </c:spPr>
              <c:dLblPos val="ctr"/>
              <c:showLegendKey val="0"/>
              <c:showVal val="0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2.3737452665745029E-3"/>
                  <c:y val="-0.49685126859142614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numFmt formatCode="#,##0" sourceLinked="0"/>
            <c:spPr>
              <a:noFill/>
              <a:ln w="24677">
                <a:noFill/>
              </a:ln>
            </c:spPr>
            <c:txPr>
              <a:bodyPr anchor="ctr" anchorCtr="1"/>
              <a:lstStyle/>
              <a:p>
                <a:pPr>
                  <a:defRPr sz="110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es-MX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Sheet1!$B$1:$I$1</c:f>
              <c:strCache>
                <c:ptCount val="8"/>
                <c:pt idx="0">
                  <c:v>2011</c:v>
                </c:pt>
                <c:pt idx="1">
                  <c:v>Secretaria de Salud</c:v>
                </c:pt>
                <c:pt idx="2">
                  <c:v>IMSS Oportunidades</c:v>
                </c:pt>
                <c:pt idx="3">
                  <c:v>IMSS</c:v>
                </c:pt>
                <c:pt idx="4">
                  <c:v>ISSSTE</c:v>
                </c:pt>
                <c:pt idx="5">
                  <c:v>PEMEX</c:v>
                </c:pt>
                <c:pt idx="6">
                  <c:v>SEMAR</c:v>
                </c:pt>
                <c:pt idx="7">
                  <c:v>2012</c:v>
                </c:pt>
              </c:strCache>
            </c:strRef>
          </c:cat>
          <c:val>
            <c:numRef>
              <c:f>Sheet1!$B$3:$I$3</c:f>
              <c:numCache>
                <c:formatCode>#,##0</c:formatCode>
                <c:ptCount val="8"/>
                <c:pt idx="0">
                  <c:v>152013</c:v>
                </c:pt>
                <c:pt idx="1">
                  <c:v>1808</c:v>
                </c:pt>
                <c:pt idx="2" formatCode="General">
                  <c:v>50</c:v>
                </c:pt>
                <c:pt idx="3">
                  <c:v>1992</c:v>
                </c:pt>
                <c:pt idx="4" formatCode="General">
                  <c:v>284</c:v>
                </c:pt>
                <c:pt idx="5" formatCode="General">
                  <c:v>71</c:v>
                </c:pt>
                <c:pt idx="6" formatCode="General">
                  <c:v>183</c:v>
                </c:pt>
                <c:pt idx="7">
                  <c:v>155691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0"/>
        <c:overlap val="100"/>
        <c:axId val="31309184"/>
        <c:axId val="31323264"/>
      </c:barChart>
      <c:catAx>
        <c:axId val="31309184"/>
        <c:scaling>
          <c:orientation val="minMax"/>
        </c:scaling>
        <c:delete val="0"/>
        <c:axPos val="b"/>
        <c:majorTickMark val="none"/>
        <c:minorTickMark val="none"/>
        <c:tickLblPos val="none"/>
        <c:spPr>
          <a:ln w="3085">
            <a:solidFill>
              <a:schemeClr val="tx1"/>
            </a:solidFill>
            <a:prstDash val="solid"/>
          </a:ln>
        </c:spPr>
        <c:crossAx val="31323264"/>
        <c:crossesAt val="0"/>
        <c:auto val="0"/>
        <c:lblAlgn val="ctr"/>
        <c:lblOffset val="100"/>
        <c:tickLblSkip val="1"/>
        <c:tickMarkSkip val="1"/>
        <c:noMultiLvlLbl val="0"/>
      </c:catAx>
      <c:valAx>
        <c:axId val="31323264"/>
        <c:scaling>
          <c:orientation val="minMax"/>
          <c:max val="160000"/>
          <c:min val="90000"/>
        </c:scaling>
        <c:delete val="0"/>
        <c:axPos val="l"/>
        <c:numFmt formatCode="General" sourceLinked="1"/>
        <c:majorTickMark val="none"/>
        <c:minorTickMark val="none"/>
        <c:tickLblPos val="none"/>
        <c:spPr>
          <a:ln w="9254">
            <a:noFill/>
          </a:ln>
        </c:spPr>
        <c:crossAx val="31309184"/>
        <c:crosses val="autoZero"/>
        <c:crossBetween val="between"/>
        <c:majorUnit val="5000"/>
        <c:minorUnit val="1000"/>
      </c:valAx>
      <c:spPr>
        <a:noFill/>
        <a:ln w="24677">
          <a:noFill/>
        </a:ln>
      </c:spPr>
    </c:plotArea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49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es-MX"/>
    </a:p>
  </c:txPr>
  <c:externalData r:id="rId2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913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quarter" idx="1"/>
          </p:nvPr>
        </p:nvSpPr>
        <p:spPr>
          <a:xfrm>
            <a:off x="3897313" y="0"/>
            <a:ext cx="2982912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B0BC25-5746-42D3-986F-6499D5F0EB85}" type="datetimeFigureOut">
              <a:rPr lang="es-MX" smtClean="0"/>
              <a:t>31/10/2013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2982913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3"/>
          </p:nvPr>
        </p:nvSpPr>
        <p:spPr>
          <a:xfrm>
            <a:off x="3897313" y="8829675"/>
            <a:ext cx="2982912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BA08659-750D-406A-9862-464EFB37F83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5411956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82742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97513" y="0"/>
            <a:ext cx="2982742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8048BA4-81D8-4B72-857A-B60A6A6DC086}" type="datetimeFigureOut">
              <a:rPr lang="es-MX" smtClean="0"/>
              <a:t>31/10/2013</a:t>
            </a:fld>
            <a:endParaRPr lang="es-MX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17600" y="696913"/>
            <a:ext cx="4646613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MX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8805" y="4416426"/>
            <a:ext cx="5504204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1" y="8829675"/>
            <a:ext cx="2982742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97513" y="8829675"/>
            <a:ext cx="2982742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0648586-B294-490B-9A81-A625B0C9036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9150044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648586-B294-490B-9A81-A625B0C90369}" type="slidenum">
              <a:rPr lang="es-MX" smtClean="0"/>
              <a:t>1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861591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Line 7"/>
          <p:cNvSpPr>
            <a:spLocks noChangeShapeType="1"/>
          </p:cNvSpPr>
          <p:nvPr/>
        </p:nvSpPr>
        <p:spPr bwMode="auto">
          <a:xfrm>
            <a:off x="20638" y="792163"/>
            <a:ext cx="9110662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ChangeArrowheads="1"/>
          </p:cNvSpPr>
          <p:nvPr/>
        </p:nvSpPr>
        <p:spPr bwMode="auto">
          <a:xfrm>
            <a:off x="287338" y="163513"/>
            <a:ext cx="8677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l"/>
            <a:r>
              <a:rPr lang="es-ES_tradnl" sz="2200" b="1" dirty="0">
                <a:solidFill>
                  <a:schemeClr val="tx2"/>
                </a:solidFill>
                <a:latin typeface="Arial" charset="0"/>
              </a:rPr>
              <a:t>Egresos y defunciones hospitalarias, análisis sectorial, </a:t>
            </a:r>
            <a:r>
              <a:rPr lang="es-ES_tradnl" sz="2200" b="1" dirty="0" smtClean="0">
                <a:solidFill>
                  <a:schemeClr val="tx2"/>
                </a:solidFill>
                <a:latin typeface="Arial" charset="0"/>
              </a:rPr>
              <a:t>2012</a:t>
            </a:r>
            <a:endParaRPr lang="es-ES_tradnl" sz="2200" b="1" dirty="0">
              <a:solidFill>
                <a:schemeClr val="tx2"/>
              </a:solidFill>
              <a:latin typeface="Arial" charset="0"/>
            </a:endParaRPr>
          </a:p>
        </p:txBody>
      </p:sp>
      <p:graphicFrame>
        <p:nvGraphicFramePr>
          <p:cNvPr id="2" name="Object 6">
            <a:hlinkClick r:id="" action="ppaction://ole?verb=0"/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47552073"/>
              </p:ext>
            </p:extLst>
          </p:nvPr>
        </p:nvGraphicFramePr>
        <p:xfrm>
          <a:off x="508000" y="1193800"/>
          <a:ext cx="8318500" cy="2184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052" name="Line 7"/>
          <p:cNvSpPr>
            <a:spLocks noChangeShapeType="1"/>
          </p:cNvSpPr>
          <p:nvPr/>
        </p:nvSpPr>
        <p:spPr bwMode="auto">
          <a:xfrm>
            <a:off x="1338263" y="2994025"/>
            <a:ext cx="6657093" cy="238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lg" len="lg"/>
            <a:tailEnd type="triangle" w="lg" len="lg"/>
          </a:ln>
        </p:spPr>
        <p:txBody>
          <a:bodyPr wrap="none" anchor="ctr"/>
          <a:lstStyle/>
          <a:p>
            <a:endParaRPr lang="es-MX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4140200" y="2781300"/>
            <a:ext cx="1019175" cy="430213"/>
          </a:xfrm>
          <a:prstGeom prst="rect">
            <a:avLst/>
          </a:prstGeom>
          <a:solidFill>
            <a:schemeClr val="bg1"/>
          </a:solidFill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wrap="none" lIns="19050" tIns="26988" rIns="19050" bIns="26988"/>
          <a:lstStyle/>
          <a:p>
            <a:pPr algn="ctr">
              <a:lnSpc>
                <a:spcPts val="1400"/>
              </a:lnSpc>
              <a:tabLst>
                <a:tab pos="355600" algn="l"/>
                <a:tab pos="711200" algn="l"/>
                <a:tab pos="1079500" algn="l"/>
              </a:tabLst>
            </a:pPr>
            <a:r>
              <a:rPr lang="es-MX" sz="1200" b="1" dirty="0">
                <a:solidFill>
                  <a:srgbClr val="000000"/>
                </a:solidFill>
                <a:latin typeface="Arial" charset="0"/>
              </a:rPr>
              <a:t>+ </a:t>
            </a:r>
            <a:r>
              <a:rPr lang="es-MX" sz="1200" b="1" dirty="0" smtClean="0">
                <a:solidFill>
                  <a:srgbClr val="000000"/>
                </a:solidFill>
                <a:latin typeface="Arial" charset="0"/>
              </a:rPr>
              <a:t>124,580</a:t>
            </a:r>
            <a:endParaRPr lang="es-MX" sz="1200" b="1" dirty="0">
              <a:solidFill>
                <a:srgbClr val="000000"/>
              </a:solidFill>
              <a:latin typeface="Arial" charset="0"/>
            </a:endParaRPr>
          </a:p>
          <a:p>
            <a:pPr algn="ctr">
              <a:lnSpc>
                <a:spcPts val="1400"/>
              </a:lnSpc>
              <a:tabLst>
                <a:tab pos="355600" algn="l"/>
                <a:tab pos="711200" algn="l"/>
                <a:tab pos="1079500" algn="l"/>
              </a:tabLst>
            </a:pPr>
            <a:r>
              <a:rPr lang="es-MX" sz="1200" b="1" dirty="0">
                <a:solidFill>
                  <a:srgbClr val="000000"/>
                </a:solidFill>
                <a:latin typeface="Arial" charset="0"/>
              </a:rPr>
              <a:t>+   </a:t>
            </a:r>
            <a:r>
              <a:rPr lang="es-MX" sz="1200" b="1" dirty="0" smtClean="0">
                <a:solidFill>
                  <a:srgbClr val="000000"/>
                </a:solidFill>
                <a:latin typeface="Arial" charset="0"/>
              </a:rPr>
              <a:t>2.3 </a:t>
            </a:r>
            <a:r>
              <a:rPr lang="es-MX" sz="1200" b="1" dirty="0">
                <a:solidFill>
                  <a:srgbClr val="000000"/>
                </a:solidFill>
                <a:latin typeface="Arial" charset="0"/>
              </a:rPr>
              <a:t>% </a:t>
            </a:r>
          </a:p>
        </p:txBody>
      </p:sp>
      <p:sp>
        <p:nvSpPr>
          <p:cNvPr id="2054" name="Rectangle 9"/>
          <p:cNvSpPr>
            <a:spLocks noChangeArrowheads="1"/>
          </p:cNvSpPr>
          <p:nvPr/>
        </p:nvSpPr>
        <p:spPr bwMode="auto">
          <a:xfrm>
            <a:off x="755650" y="3302000"/>
            <a:ext cx="514116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 smtClean="0">
                <a:latin typeface="Arial" charset="0"/>
              </a:rPr>
              <a:t>2011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55" name="Rectangle 10"/>
          <p:cNvSpPr>
            <a:spLocks noChangeArrowheads="1"/>
          </p:cNvSpPr>
          <p:nvPr/>
        </p:nvSpPr>
        <p:spPr bwMode="auto">
          <a:xfrm>
            <a:off x="8027988" y="3284538"/>
            <a:ext cx="522580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 smtClean="0">
                <a:latin typeface="Arial" charset="0"/>
              </a:rPr>
              <a:t>2012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56" name="Rectangle 11"/>
          <p:cNvSpPr>
            <a:spLocks noChangeArrowheads="1"/>
          </p:cNvSpPr>
          <p:nvPr/>
        </p:nvSpPr>
        <p:spPr bwMode="auto">
          <a:xfrm>
            <a:off x="1825625" y="3302000"/>
            <a:ext cx="532198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 smtClean="0">
                <a:latin typeface="Arial" charset="0"/>
              </a:rPr>
              <a:t>3.8%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57" name="Rectangle 14"/>
          <p:cNvSpPr>
            <a:spLocks noChangeArrowheads="1"/>
          </p:cNvSpPr>
          <p:nvPr/>
        </p:nvSpPr>
        <p:spPr bwMode="auto">
          <a:xfrm>
            <a:off x="4981575" y="3305175"/>
            <a:ext cx="583494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 smtClean="0">
                <a:latin typeface="Arial" charset="0"/>
              </a:rPr>
              <a:t>-0.9%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58" name="Rectangle 15"/>
          <p:cNvSpPr>
            <a:spLocks noChangeArrowheads="1"/>
          </p:cNvSpPr>
          <p:nvPr/>
        </p:nvSpPr>
        <p:spPr bwMode="auto">
          <a:xfrm>
            <a:off x="2928938" y="3305175"/>
            <a:ext cx="532198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 smtClean="0">
                <a:latin typeface="Arial" charset="0"/>
              </a:rPr>
              <a:t>2.3%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59" name="Rectangle 17"/>
          <p:cNvSpPr>
            <a:spLocks noChangeArrowheads="1"/>
          </p:cNvSpPr>
          <p:nvPr/>
        </p:nvSpPr>
        <p:spPr bwMode="auto">
          <a:xfrm>
            <a:off x="5969000" y="3302000"/>
            <a:ext cx="532198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 smtClean="0">
                <a:latin typeface="Arial" charset="0"/>
              </a:rPr>
              <a:t>0.0%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60" name="Rectangle 18"/>
          <p:cNvSpPr>
            <a:spLocks noChangeArrowheads="1"/>
          </p:cNvSpPr>
          <p:nvPr/>
        </p:nvSpPr>
        <p:spPr bwMode="auto">
          <a:xfrm>
            <a:off x="1609725" y="2084388"/>
            <a:ext cx="957263" cy="4540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Secretaría </a:t>
            </a:r>
          </a:p>
          <a:p>
            <a:pPr algn="ctr"/>
            <a:r>
              <a:rPr lang="es-MX" sz="1200" b="1" dirty="0">
                <a:latin typeface="Arial" charset="0"/>
              </a:rPr>
              <a:t>de Salud</a:t>
            </a:r>
          </a:p>
        </p:txBody>
      </p:sp>
      <p:sp>
        <p:nvSpPr>
          <p:cNvPr id="2061" name="Rectangle 19"/>
          <p:cNvSpPr>
            <a:spLocks noChangeArrowheads="1"/>
          </p:cNvSpPr>
          <p:nvPr/>
        </p:nvSpPr>
        <p:spPr bwMode="auto">
          <a:xfrm>
            <a:off x="2493963" y="2084388"/>
            <a:ext cx="1266825" cy="4540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IMSS</a:t>
            </a:r>
          </a:p>
          <a:p>
            <a:pPr algn="ctr"/>
            <a:r>
              <a:rPr lang="es-MX" sz="1200" b="1" dirty="0">
                <a:latin typeface="Arial" charset="0"/>
              </a:rPr>
              <a:t>Oportunidades</a:t>
            </a:r>
          </a:p>
        </p:txBody>
      </p:sp>
      <p:sp>
        <p:nvSpPr>
          <p:cNvPr id="2062" name="Rectangle 20"/>
          <p:cNvSpPr>
            <a:spLocks noChangeArrowheads="1"/>
          </p:cNvSpPr>
          <p:nvPr/>
        </p:nvSpPr>
        <p:spPr bwMode="auto">
          <a:xfrm>
            <a:off x="4832350" y="2071688"/>
            <a:ext cx="723900" cy="27146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ISSSTE</a:t>
            </a:r>
          </a:p>
        </p:txBody>
      </p:sp>
      <p:sp>
        <p:nvSpPr>
          <p:cNvPr id="2063" name="Rectangle 21"/>
          <p:cNvSpPr>
            <a:spLocks noChangeArrowheads="1"/>
          </p:cNvSpPr>
          <p:nvPr/>
        </p:nvSpPr>
        <p:spPr bwMode="auto">
          <a:xfrm>
            <a:off x="6880225" y="2071688"/>
            <a:ext cx="730250" cy="27146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SEMAR</a:t>
            </a:r>
          </a:p>
        </p:txBody>
      </p:sp>
      <p:sp>
        <p:nvSpPr>
          <p:cNvPr id="2064" name="Rectangle 22"/>
          <p:cNvSpPr>
            <a:spLocks noChangeArrowheads="1"/>
          </p:cNvSpPr>
          <p:nvPr/>
        </p:nvSpPr>
        <p:spPr bwMode="auto">
          <a:xfrm>
            <a:off x="5845175" y="2071688"/>
            <a:ext cx="714375" cy="27146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PEMEX</a:t>
            </a:r>
          </a:p>
        </p:txBody>
      </p:sp>
      <p:sp>
        <p:nvSpPr>
          <p:cNvPr id="2065" name="Rectangle 26"/>
          <p:cNvSpPr>
            <a:spLocks noChangeArrowheads="1"/>
          </p:cNvSpPr>
          <p:nvPr/>
        </p:nvSpPr>
        <p:spPr bwMode="auto">
          <a:xfrm>
            <a:off x="3878263" y="2085975"/>
            <a:ext cx="554037" cy="2714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>
                <a:latin typeface="Arial" charset="0"/>
              </a:rPr>
              <a:t>IMSS</a:t>
            </a:r>
          </a:p>
        </p:txBody>
      </p:sp>
      <p:grpSp>
        <p:nvGrpSpPr>
          <p:cNvPr id="2066" name="Group 75"/>
          <p:cNvGrpSpPr>
            <a:grpSpLocks/>
          </p:cNvGrpSpPr>
          <p:nvPr/>
        </p:nvGrpSpPr>
        <p:grpSpPr bwMode="auto">
          <a:xfrm>
            <a:off x="347662" y="869950"/>
            <a:ext cx="1243013" cy="542925"/>
            <a:chOff x="265" y="2317"/>
            <a:chExt cx="783" cy="342"/>
          </a:xfrm>
        </p:grpSpPr>
        <p:sp>
          <p:nvSpPr>
            <p:cNvPr id="2089" name="Rectangle 76"/>
            <p:cNvSpPr>
              <a:spLocks noChangeArrowheads="1"/>
            </p:cNvSpPr>
            <p:nvPr/>
          </p:nvSpPr>
          <p:spPr bwMode="auto">
            <a:xfrm>
              <a:off x="295" y="2344"/>
              <a:ext cx="725" cy="315"/>
            </a:xfrm>
            <a:prstGeom prst="rect">
              <a:avLst/>
            </a:prstGeom>
            <a:solidFill>
              <a:srgbClr val="DADADA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090" name="Rectangle 77"/>
            <p:cNvSpPr>
              <a:spLocks noChangeArrowheads="1"/>
            </p:cNvSpPr>
            <p:nvPr/>
          </p:nvSpPr>
          <p:spPr bwMode="auto">
            <a:xfrm>
              <a:off x="265" y="2317"/>
              <a:ext cx="783" cy="30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spAutoFit/>
            </a:bodyPr>
            <a:lstStyle/>
            <a:p>
              <a:pPr algn="ctr"/>
              <a:r>
                <a:rPr lang="es-MX" sz="1300" b="1" dirty="0">
                  <a:latin typeface="Arial" charset="0"/>
                </a:rPr>
                <a:t>Egresos </a:t>
              </a:r>
            </a:p>
            <a:p>
              <a:pPr algn="ctr"/>
              <a:r>
                <a:rPr lang="es-MX" sz="1300" b="1" dirty="0">
                  <a:latin typeface="Arial" charset="0"/>
                </a:rPr>
                <a:t>Hospitalarios</a:t>
              </a:r>
            </a:p>
          </p:txBody>
        </p:sp>
      </p:grpSp>
      <p:sp>
        <p:nvSpPr>
          <p:cNvPr id="2067" name="Rectangle 81"/>
          <p:cNvSpPr>
            <a:spLocks noChangeArrowheads="1"/>
          </p:cNvSpPr>
          <p:nvPr/>
        </p:nvSpPr>
        <p:spPr bwMode="auto">
          <a:xfrm>
            <a:off x="3995738" y="3302000"/>
            <a:ext cx="532198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 smtClean="0">
                <a:latin typeface="Arial" charset="0"/>
              </a:rPr>
              <a:t>0.8%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68" name="Rectangle 82"/>
          <p:cNvSpPr>
            <a:spLocks noChangeArrowheads="1"/>
          </p:cNvSpPr>
          <p:nvPr/>
        </p:nvSpPr>
        <p:spPr bwMode="auto">
          <a:xfrm>
            <a:off x="6983791" y="3302000"/>
            <a:ext cx="483816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 smtClean="0">
                <a:latin typeface="Arial" charset="0"/>
              </a:rPr>
              <a:t>3.5%</a:t>
            </a:r>
            <a:endParaRPr lang="es-MX" sz="1200" b="1" dirty="0">
              <a:latin typeface="Arial" charset="0"/>
            </a:endParaRPr>
          </a:p>
        </p:txBody>
      </p:sp>
      <p:graphicFrame>
        <p:nvGraphicFramePr>
          <p:cNvPr id="3" name="Object 8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07855261"/>
              </p:ext>
            </p:extLst>
          </p:nvPr>
        </p:nvGraphicFramePr>
        <p:xfrm>
          <a:off x="520700" y="4025900"/>
          <a:ext cx="8318500" cy="2286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2070" name="Line 84"/>
          <p:cNvSpPr>
            <a:spLocks noChangeShapeType="1"/>
          </p:cNvSpPr>
          <p:nvPr/>
        </p:nvSpPr>
        <p:spPr bwMode="auto">
          <a:xfrm flipV="1">
            <a:off x="1338263" y="5727700"/>
            <a:ext cx="66960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lg" len="lg"/>
            <a:tailEnd type="triangle" w="lg" len="lg"/>
          </a:ln>
        </p:spPr>
        <p:txBody>
          <a:bodyPr wrap="none" anchor="ctr"/>
          <a:lstStyle/>
          <a:p>
            <a:endParaRPr lang="es-MX"/>
          </a:p>
        </p:txBody>
      </p:sp>
      <p:sp>
        <p:nvSpPr>
          <p:cNvPr id="2071" name="Rectangle 85"/>
          <p:cNvSpPr>
            <a:spLocks noChangeArrowheads="1"/>
          </p:cNvSpPr>
          <p:nvPr/>
        </p:nvSpPr>
        <p:spPr bwMode="auto">
          <a:xfrm>
            <a:off x="4146550" y="5513388"/>
            <a:ext cx="1019175" cy="430212"/>
          </a:xfrm>
          <a:prstGeom prst="rect">
            <a:avLst/>
          </a:prstGeom>
          <a:solidFill>
            <a:schemeClr val="bg1"/>
          </a:solidFill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wrap="none" lIns="19050" tIns="26988" rIns="19050" bIns="26988"/>
          <a:lstStyle/>
          <a:p>
            <a:pPr algn="ctr">
              <a:lnSpc>
                <a:spcPts val="1400"/>
              </a:lnSpc>
              <a:tabLst>
                <a:tab pos="355600" algn="l"/>
                <a:tab pos="711200" algn="l"/>
                <a:tab pos="1079500" algn="l"/>
              </a:tabLst>
            </a:pPr>
            <a:r>
              <a:rPr lang="es-MX" sz="1200" b="1" dirty="0">
                <a:solidFill>
                  <a:srgbClr val="000000"/>
                </a:solidFill>
                <a:latin typeface="Arial" charset="0"/>
              </a:rPr>
              <a:t>+ </a:t>
            </a:r>
            <a:r>
              <a:rPr lang="es-MX" sz="1200" b="1" dirty="0" smtClean="0">
                <a:solidFill>
                  <a:srgbClr val="000000"/>
                </a:solidFill>
                <a:latin typeface="Arial" charset="0"/>
              </a:rPr>
              <a:t>3,678  </a:t>
            </a:r>
            <a:endParaRPr lang="es-MX" sz="1200" b="1" dirty="0">
              <a:solidFill>
                <a:srgbClr val="000000"/>
              </a:solidFill>
              <a:latin typeface="Arial" charset="0"/>
            </a:endParaRPr>
          </a:p>
          <a:p>
            <a:pPr algn="ctr">
              <a:lnSpc>
                <a:spcPts val="1400"/>
              </a:lnSpc>
              <a:tabLst>
                <a:tab pos="355600" algn="l"/>
                <a:tab pos="711200" algn="l"/>
                <a:tab pos="1079500" algn="l"/>
              </a:tabLst>
            </a:pPr>
            <a:r>
              <a:rPr lang="es-MX" sz="1200" b="1" dirty="0">
                <a:solidFill>
                  <a:srgbClr val="000000"/>
                </a:solidFill>
                <a:latin typeface="Arial" charset="0"/>
              </a:rPr>
              <a:t>+ </a:t>
            </a:r>
            <a:r>
              <a:rPr lang="es-MX" sz="1200" b="1" dirty="0" smtClean="0">
                <a:solidFill>
                  <a:srgbClr val="000000"/>
                </a:solidFill>
                <a:latin typeface="Arial" charset="0"/>
              </a:rPr>
              <a:t>2.4 </a:t>
            </a:r>
            <a:r>
              <a:rPr lang="es-MX" sz="1200" b="1" dirty="0">
                <a:solidFill>
                  <a:srgbClr val="000000"/>
                </a:solidFill>
                <a:latin typeface="Arial" charset="0"/>
              </a:rPr>
              <a:t>% </a:t>
            </a:r>
          </a:p>
        </p:txBody>
      </p:sp>
      <p:sp>
        <p:nvSpPr>
          <p:cNvPr id="2072" name="Rectangle 86"/>
          <p:cNvSpPr>
            <a:spLocks noChangeArrowheads="1"/>
          </p:cNvSpPr>
          <p:nvPr/>
        </p:nvSpPr>
        <p:spPr bwMode="auto">
          <a:xfrm>
            <a:off x="755650" y="6288088"/>
            <a:ext cx="514116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 smtClean="0">
                <a:latin typeface="Arial" charset="0"/>
              </a:rPr>
              <a:t>2011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73" name="Rectangle 87"/>
          <p:cNvSpPr>
            <a:spLocks noChangeArrowheads="1"/>
          </p:cNvSpPr>
          <p:nvPr/>
        </p:nvSpPr>
        <p:spPr bwMode="auto">
          <a:xfrm>
            <a:off x="8101013" y="6275388"/>
            <a:ext cx="522580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 smtClean="0">
                <a:latin typeface="Arial" charset="0"/>
              </a:rPr>
              <a:t>2012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74" name="Rectangle 88"/>
          <p:cNvSpPr>
            <a:spLocks noChangeArrowheads="1"/>
          </p:cNvSpPr>
          <p:nvPr/>
        </p:nvSpPr>
        <p:spPr bwMode="auto">
          <a:xfrm>
            <a:off x="1835150" y="6275388"/>
            <a:ext cx="532198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 smtClean="0">
                <a:latin typeface="Arial" charset="0"/>
              </a:rPr>
              <a:t>3.1</a:t>
            </a:r>
            <a:r>
              <a:rPr lang="es-MX" sz="1200" b="1" dirty="0">
                <a:latin typeface="Arial" charset="0"/>
              </a:rPr>
              <a:t>%</a:t>
            </a:r>
          </a:p>
        </p:txBody>
      </p:sp>
      <p:sp>
        <p:nvSpPr>
          <p:cNvPr id="2075" name="Rectangle 90"/>
          <p:cNvSpPr>
            <a:spLocks noChangeArrowheads="1"/>
          </p:cNvSpPr>
          <p:nvPr/>
        </p:nvSpPr>
        <p:spPr bwMode="auto">
          <a:xfrm>
            <a:off x="3995738" y="6275388"/>
            <a:ext cx="532198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 smtClean="0">
                <a:latin typeface="Arial" charset="0"/>
              </a:rPr>
              <a:t>2.6%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76" name="Rectangle 93"/>
          <p:cNvSpPr>
            <a:spLocks noChangeArrowheads="1"/>
          </p:cNvSpPr>
          <p:nvPr/>
        </p:nvSpPr>
        <p:spPr bwMode="auto">
          <a:xfrm>
            <a:off x="6011863" y="6275388"/>
            <a:ext cx="583494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 smtClean="0">
                <a:latin typeface="Arial" charset="0"/>
              </a:rPr>
              <a:t>-3.7%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77" name="Rectangle 94"/>
          <p:cNvSpPr>
            <a:spLocks noChangeArrowheads="1"/>
          </p:cNvSpPr>
          <p:nvPr/>
        </p:nvSpPr>
        <p:spPr bwMode="auto">
          <a:xfrm>
            <a:off x="1598613" y="4859338"/>
            <a:ext cx="957262" cy="4540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Secretaría </a:t>
            </a:r>
          </a:p>
          <a:p>
            <a:pPr algn="ctr"/>
            <a:r>
              <a:rPr lang="es-MX" sz="1200" b="1" dirty="0">
                <a:latin typeface="Arial" charset="0"/>
              </a:rPr>
              <a:t>de Salud</a:t>
            </a:r>
          </a:p>
        </p:txBody>
      </p:sp>
      <p:sp>
        <p:nvSpPr>
          <p:cNvPr id="2078" name="Rectangle 95"/>
          <p:cNvSpPr>
            <a:spLocks noChangeArrowheads="1"/>
          </p:cNvSpPr>
          <p:nvPr/>
        </p:nvSpPr>
        <p:spPr bwMode="auto">
          <a:xfrm>
            <a:off x="2513013" y="4851400"/>
            <a:ext cx="1266825" cy="4540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IMSS</a:t>
            </a:r>
          </a:p>
          <a:p>
            <a:pPr algn="ctr"/>
            <a:r>
              <a:rPr lang="es-MX" sz="1200" b="1" dirty="0">
                <a:latin typeface="Arial" charset="0"/>
              </a:rPr>
              <a:t>Oportunidades</a:t>
            </a:r>
          </a:p>
        </p:txBody>
      </p:sp>
      <p:sp>
        <p:nvSpPr>
          <p:cNvPr id="2079" name="Rectangle 96"/>
          <p:cNvSpPr>
            <a:spLocks noChangeArrowheads="1"/>
          </p:cNvSpPr>
          <p:nvPr/>
        </p:nvSpPr>
        <p:spPr bwMode="auto">
          <a:xfrm>
            <a:off x="4856163" y="4857750"/>
            <a:ext cx="723900" cy="2714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ISSSTE</a:t>
            </a:r>
          </a:p>
        </p:txBody>
      </p:sp>
      <p:sp>
        <p:nvSpPr>
          <p:cNvPr id="2080" name="Rectangle 97"/>
          <p:cNvSpPr>
            <a:spLocks noChangeArrowheads="1"/>
          </p:cNvSpPr>
          <p:nvPr/>
        </p:nvSpPr>
        <p:spPr bwMode="auto">
          <a:xfrm>
            <a:off x="6948488" y="4857750"/>
            <a:ext cx="730250" cy="2714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SEMAR</a:t>
            </a:r>
          </a:p>
        </p:txBody>
      </p:sp>
      <p:sp>
        <p:nvSpPr>
          <p:cNvPr id="2081" name="Rectangle 98"/>
          <p:cNvSpPr>
            <a:spLocks noChangeArrowheads="1"/>
          </p:cNvSpPr>
          <p:nvPr/>
        </p:nvSpPr>
        <p:spPr bwMode="auto">
          <a:xfrm>
            <a:off x="5886450" y="4857750"/>
            <a:ext cx="714375" cy="2714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>
                <a:latin typeface="Arial" charset="0"/>
              </a:rPr>
              <a:t>PEMEX</a:t>
            </a:r>
          </a:p>
        </p:txBody>
      </p:sp>
      <p:sp>
        <p:nvSpPr>
          <p:cNvPr id="2082" name="Rectangle 99"/>
          <p:cNvSpPr>
            <a:spLocks noChangeArrowheads="1"/>
          </p:cNvSpPr>
          <p:nvPr/>
        </p:nvSpPr>
        <p:spPr bwMode="auto">
          <a:xfrm>
            <a:off x="3924300" y="4848225"/>
            <a:ext cx="554038" cy="2714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l"/>
            <a:r>
              <a:rPr lang="es-MX" sz="1200" b="1" dirty="0">
                <a:latin typeface="Arial" charset="0"/>
              </a:rPr>
              <a:t>IMSS</a:t>
            </a:r>
          </a:p>
        </p:txBody>
      </p:sp>
      <p:grpSp>
        <p:nvGrpSpPr>
          <p:cNvPr id="2083" name="Group 100"/>
          <p:cNvGrpSpPr>
            <a:grpSpLocks/>
          </p:cNvGrpSpPr>
          <p:nvPr/>
        </p:nvGrpSpPr>
        <p:grpSpPr bwMode="auto">
          <a:xfrm>
            <a:off x="365125" y="3640138"/>
            <a:ext cx="1235075" cy="504825"/>
            <a:chOff x="272" y="2341"/>
            <a:chExt cx="778" cy="318"/>
          </a:xfrm>
        </p:grpSpPr>
        <p:sp>
          <p:nvSpPr>
            <p:cNvPr id="2087" name="Rectangle 101"/>
            <p:cNvSpPr>
              <a:spLocks noChangeArrowheads="1"/>
            </p:cNvSpPr>
            <p:nvPr/>
          </p:nvSpPr>
          <p:spPr bwMode="auto">
            <a:xfrm>
              <a:off x="295" y="2344"/>
              <a:ext cx="725" cy="315"/>
            </a:xfrm>
            <a:prstGeom prst="rect">
              <a:avLst/>
            </a:prstGeom>
            <a:solidFill>
              <a:srgbClr val="DADADA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088" name="Rectangle 102"/>
            <p:cNvSpPr>
              <a:spLocks noChangeArrowheads="1"/>
            </p:cNvSpPr>
            <p:nvPr/>
          </p:nvSpPr>
          <p:spPr bwMode="auto">
            <a:xfrm>
              <a:off x="272" y="2341"/>
              <a:ext cx="778" cy="30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spAutoFit/>
            </a:bodyPr>
            <a:lstStyle/>
            <a:p>
              <a:pPr algn="ctr"/>
              <a:r>
                <a:rPr lang="es-MX" sz="1300" b="1" dirty="0">
                  <a:latin typeface="Arial" charset="0"/>
                </a:rPr>
                <a:t>Defunciones </a:t>
              </a:r>
            </a:p>
            <a:p>
              <a:pPr algn="ctr"/>
              <a:r>
                <a:rPr lang="es-MX" sz="1300" b="1" dirty="0">
                  <a:latin typeface="Arial" charset="0"/>
                </a:rPr>
                <a:t>Hospitalarias</a:t>
              </a:r>
            </a:p>
          </p:txBody>
        </p:sp>
      </p:grpSp>
      <p:sp>
        <p:nvSpPr>
          <p:cNvPr id="2084" name="Rectangle 105"/>
          <p:cNvSpPr>
            <a:spLocks noChangeArrowheads="1"/>
          </p:cNvSpPr>
          <p:nvPr/>
        </p:nvSpPr>
        <p:spPr bwMode="auto">
          <a:xfrm>
            <a:off x="2916238" y="6275388"/>
            <a:ext cx="532198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 smtClean="0">
                <a:latin typeface="Arial" charset="0"/>
              </a:rPr>
              <a:t>2.7%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85" name="Rectangle 106"/>
          <p:cNvSpPr>
            <a:spLocks noChangeArrowheads="1"/>
          </p:cNvSpPr>
          <p:nvPr/>
        </p:nvSpPr>
        <p:spPr bwMode="auto">
          <a:xfrm>
            <a:off x="7019925" y="6275388"/>
            <a:ext cx="617158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 smtClean="0">
                <a:latin typeface="Arial" charset="0"/>
              </a:rPr>
              <a:t>60.2%</a:t>
            </a:r>
            <a:endParaRPr lang="es-MX" sz="1200" b="1" dirty="0">
              <a:latin typeface="Arial" charset="0"/>
            </a:endParaRPr>
          </a:p>
        </p:txBody>
      </p:sp>
      <p:sp>
        <p:nvSpPr>
          <p:cNvPr id="2086" name="Rectangle 107"/>
          <p:cNvSpPr>
            <a:spLocks noChangeArrowheads="1"/>
          </p:cNvSpPr>
          <p:nvPr/>
        </p:nvSpPr>
        <p:spPr bwMode="auto">
          <a:xfrm>
            <a:off x="5003800" y="6275388"/>
            <a:ext cx="583494" cy="27443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/>
          <a:p>
            <a:pPr algn="ctr"/>
            <a:r>
              <a:rPr lang="es-MX" sz="1200" b="1" dirty="0" smtClean="0">
                <a:latin typeface="Arial" charset="0"/>
              </a:rPr>
              <a:t>-2.1%</a:t>
            </a:r>
            <a:endParaRPr lang="es-MX" sz="1200" b="1" dirty="0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Diseño predeterminado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  <a:fontScheme name="Diseño predeterminado">
    <a:majorFont>
      <a:latin typeface="Times New Roman"/>
      <a:ea typeface=""/>
      <a:cs typeface=""/>
    </a:majorFont>
    <a:minorFont>
      <a:latin typeface="Times New Roman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2390</TotalTime>
  <Words>99</Words>
  <Application>Microsoft Office PowerPoint</Application>
  <PresentationFormat>Carta (216 x 279 mm)</PresentationFormat>
  <Paragraphs>58</Paragraphs>
  <Slides>1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Diseño predeterminado</vt:lpstr>
      <vt:lpstr>Presentación de PowerPoint</vt:lpstr>
    </vt:vector>
  </TitlesOfParts>
  <Company>SABRITAS S.A. DE C.V.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SABRITAS S.A DE C.V.</dc:creator>
  <cp:lastModifiedBy>Gerardo Juvencio Trejo Resendiz</cp:lastModifiedBy>
  <cp:revision>139</cp:revision>
  <cp:lastPrinted>2013-10-31T21:18:58Z</cp:lastPrinted>
  <dcterms:created xsi:type="dcterms:W3CDTF">2000-03-28T19:21:49Z</dcterms:created>
  <dcterms:modified xsi:type="dcterms:W3CDTF">2013-10-31T21:21:17Z</dcterms:modified>
</cp:coreProperties>
</file>

<file path=docProps/thumbnail.jpeg>
</file>