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8" r:id="rId2"/>
  </p:sldIdLst>
  <p:sldSz cx="9144000" cy="6858000" type="letter"/>
  <p:notesSz cx="7010400" cy="9296400"/>
  <p:defaultTextStyle>
    <a:defPPr>
      <a:defRPr lang="es-ES_tradnl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624" y="-78"/>
      </p:cViewPr>
      <p:guideLst>
        <p:guide orient="horz" pos="2448"/>
        <p:guide pos="14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Hoja_de_c_lculo_de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2.2271714922049005E-3"/>
          <c:y val="4.4354838709677422E-2"/>
          <c:w val="1"/>
          <c:h val="0.93951612903225779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Est</c:v>
                </c:pt>
              </c:strCache>
            </c:strRef>
          </c:tx>
          <c:spPr>
            <a:solidFill>
              <a:srgbClr val="FFFFFF"/>
            </a:solidFill>
            <a:ln w="24677">
              <a:noFill/>
            </a:ln>
          </c:spPr>
          <c:cat>
            <c:strRef>
              <c:f>Sheet1!$B$1:$I$1</c:f>
              <c:strCache>
                <c:ptCount val="8"/>
                <c:pt idx="0">
                  <c:v>2010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2011</c:v>
                </c:pt>
              </c:strCache>
            </c:strRef>
          </c:cat>
          <c:val>
            <c:numRef>
              <c:f>Sheet1!$B$2:$I$2</c:f>
              <c:numCache>
                <c:formatCode>#,##0</c:formatCode>
                <c:ptCount val="8"/>
                <c:pt idx="1">
                  <c:v>144260</c:v>
                </c:pt>
                <c:pt idx="2">
                  <c:v>149080</c:v>
                </c:pt>
                <c:pt idx="3">
                  <c:v>149080</c:v>
                </c:pt>
                <c:pt idx="4">
                  <c:v>151333</c:v>
                </c:pt>
                <c:pt idx="5">
                  <c:v>152231</c:v>
                </c:pt>
                <c:pt idx="6">
                  <c:v>152013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Ouest</c:v>
                </c:pt>
              </c:strCache>
            </c:strRef>
          </c:tx>
          <c:spPr>
            <a:gradFill rotWithShape="0">
              <a:gsLst>
                <a:gs pos="0">
                  <a:srgbClr val="C0C0C0"/>
                </a:gs>
                <a:gs pos="50000">
                  <a:srgbClr val="FFFFFF"/>
                </a:gs>
                <a:gs pos="100000">
                  <a:srgbClr val="C0C0C0"/>
                </a:gs>
              </a:gsLst>
              <a:lin ang="0" scaled="1"/>
            </a:gradFill>
            <a:ln w="12338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7959367674460557E-3"/>
                  <c:y val="-0.44852099737532819"/>
                </c:manualLayout>
              </c:layout>
              <c:dLblPos val="ctr"/>
              <c:showVal val="1"/>
            </c:dLbl>
            <c:dLbl>
              <c:idx val="1"/>
              <c:layout>
                <c:manualLayout>
                  <c:x val="1.9384504417863807E-3"/>
                  <c:y val="-0.10988188976377952"/>
                </c:manualLayout>
              </c:layout>
              <c:dLblPos val="ctr"/>
              <c:showVal val="1"/>
            </c:dLbl>
            <c:dLbl>
              <c:idx val="2"/>
              <c:layout>
                <c:manualLayout>
                  <c:x val="-1.4418764733073173E-3"/>
                  <c:y val="-8.7571670476674301E-2"/>
                </c:manualLayout>
              </c:layout>
              <c:tx>
                <c:rich>
                  <a:bodyPr/>
                  <a:lstStyle/>
                  <a:p>
                    <a:pPr>
                      <a:defRPr sz="116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(34)</a:t>
                    </a:r>
                  </a:p>
                </c:rich>
              </c:tx>
              <c:spPr>
                <a:solidFill>
                  <a:srgbClr val="FFFFFF"/>
                </a:solidFill>
                <a:ln w="24677">
                  <a:noFill/>
                </a:ln>
              </c:spPr>
              <c:dLblPos val="ctr"/>
            </c:dLbl>
            <c:dLbl>
              <c:idx val="3"/>
              <c:layout>
                <c:manualLayout>
                  <c:x val="5.83602813007153E-3"/>
                  <c:y val="-6.7572615923009643E-2"/>
                </c:manualLayout>
              </c:layout>
              <c:dLblPos val="ctr"/>
              <c:showVal val="1"/>
            </c:dLbl>
            <c:dLbl>
              <c:idx val="4"/>
              <c:layout>
                <c:manualLayout>
                  <c:x val="3.612620219001534E-4"/>
                  <c:y val="-8.7824810205175977E-2"/>
                </c:manualLayout>
              </c:layout>
              <c:dLblPos val="ctr"/>
              <c:showVal val="1"/>
            </c:dLbl>
            <c:dLbl>
              <c:idx val="5"/>
              <c:layout>
                <c:manualLayout>
                  <c:x val="-9.0933201856549398E-4"/>
                  <c:y val="-6.1617150678745798E-2"/>
                </c:manualLayout>
              </c:layout>
              <c:dLblPos val="ctr"/>
              <c:showVal val="1"/>
            </c:dLbl>
            <c:dLbl>
              <c:idx val="6"/>
              <c:layout>
                <c:manualLayout>
                  <c:x val="3.5085352595772053E-3"/>
                  <c:y val="-7.5176742020150719E-2"/>
                </c:manualLayout>
              </c:layout>
              <c:tx>
                <c:rich>
                  <a:bodyPr/>
                  <a:lstStyle/>
                  <a:p>
                    <a:pPr>
                      <a:defRPr sz="1166" b="1" i="0" u="none" strike="noStrike" baseline="0">
                        <a:solidFill>
                          <a:schemeClr val="tx1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en-US"/>
                      <a:t>(221)</a:t>
                    </a:r>
                  </a:p>
                </c:rich>
              </c:tx>
              <c:spPr>
                <a:solidFill>
                  <a:srgbClr val="FFFFFF"/>
                </a:solidFill>
                <a:ln w="24677">
                  <a:noFill/>
                </a:ln>
              </c:spPr>
              <c:dLblPos val="ctr"/>
            </c:dLbl>
            <c:dLbl>
              <c:idx val="7"/>
              <c:layout>
                <c:manualLayout>
                  <c:x val="2.3737452665745029E-3"/>
                  <c:y val="-0.49685126859142614"/>
                </c:manualLayout>
              </c:layout>
              <c:dLblPos val="ctr"/>
              <c:showVal val="1"/>
            </c:dLbl>
            <c:numFmt formatCode="#,##0" sourceLinked="0"/>
            <c:spPr>
              <a:solidFill>
                <a:srgbClr val="FFFFFF"/>
              </a:solidFill>
              <a:ln w="24677">
                <a:noFill/>
              </a:ln>
            </c:spPr>
            <c:txPr>
              <a:bodyPr/>
              <a:lstStyle/>
              <a:p>
                <a:pPr>
                  <a:defRPr sz="1166" b="1" i="0" u="none" strike="noStrike" baseline="0">
                    <a:solidFill>
                      <a:schemeClr val="tx1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Sheet1!$B$1:$I$1</c:f>
              <c:strCache>
                <c:ptCount val="8"/>
                <c:pt idx="0">
                  <c:v>2010</c:v>
                </c:pt>
                <c:pt idx="1">
                  <c:v>Secretaria de Salud</c:v>
                </c:pt>
                <c:pt idx="2">
                  <c:v>IMSS Oportunidades</c:v>
                </c:pt>
                <c:pt idx="3">
                  <c:v>IMSS</c:v>
                </c:pt>
                <c:pt idx="4">
                  <c:v>ISSSTE</c:v>
                </c:pt>
                <c:pt idx="5">
                  <c:v>PEMEX</c:v>
                </c:pt>
                <c:pt idx="6">
                  <c:v>SEMAR</c:v>
                </c:pt>
                <c:pt idx="7">
                  <c:v>2011</c:v>
                </c:pt>
              </c:strCache>
            </c:strRef>
          </c:cat>
          <c:val>
            <c:numRef>
              <c:f>Sheet1!$B$3:$I$3</c:f>
              <c:numCache>
                <c:formatCode>#,##0</c:formatCode>
                <c:ptCount val="8"/>
                <c:pt idx="0">
                  <c:v>144260</c:v>
                </c:pt>
                <c:pt idx="1">
                  <c:v>4854</c:v>
                </c:pt>
                <c:pt idx="2" formatCode="General">
                  <c:v>34</c:v>
                </c:pt>
                <c:pt idx="3">
                  <c:v>2253</c:v>
                </c:pt>
                <c:pt idx="4" formatCode="General">
                  <c:v>898</c:v>
                </c:pt>
                <c:pt idx="5" formatCode="General">
                  <c:v>3</c:v>
                </c:pt>
                <c:pt idx="6" formatCode="General">
                  <c:v>221</c:v>
                </c:pt>
                <c:pt idx="7">
                  <c:v>152013</c:v>
                </c:pt>
              </c:numCache>
            </c:numRef>
          </c:val>
        </c:ser>
        <c:dLbls/>
        <c:gapWidth val="70"/>
        <c:overlap val="100"/>
        <c:axId val="63562496"/>
        <c:axId val="63564032"/>
      </c:barChart>
      <c:catAx>
        <c:axId val="63562496"/>
        <c:scaling>
          <c:orientation val="minMax"/>
        </c:scaling>
        <c:axPos val="b"/>
        <c:majorTickMark val="none"/>
        <c:tickLblPos val="none"/>
        <c:spPr>
          <a:ln w="3085">
            <a:solidFill>
              <a:schemeClr val="tx1"/>
            </a:solidFill>
            <a:prstDash val="solid"/>
          </a:ln>
        </c:spPr>
        <c:crossAx val="63564032"/>
        <c:crossesAt val="0"/>
        <c:lblAlgn val="ctr"/>
        <c:lblOffset val="100"/>
        <c:tickLblSkip val="1"/>
        <c:tickMarkSkip val="1"/>
      </c:catAx>
      <c:valAx>
        <c:axId val="63564032"/>
        <c:scaling>
          <c:orientation val="minMax"/>
          <c:max val="160000"/>
          <c:min val="90000"/>
        </c:scaling>
        <c:axPos val="l"/>
        <c:numFmt formatCode="General" sourceLinked="1"/>
        <c:majorTickMark val="none"/>
        <c:tickLblPos val="none"/>
        <c:spPr>
          <a:ln w="9254">
            <a:noFill/>
          </a:ln>
        </c:spPr>
        <c:crossAx val="63562496"/>
        <c:crosses val="autoZero"/>
        <c:crossBetween val="between"/>
        <c:majorUnit val="5000"/>
        <c:minorUnit val="1000"/>
      </c:valAx>
      <c:spPr>
        <a:noFill/>
        <a:ln w="24677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1749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es-MX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7"/>
          <p:cNvSpPr>
            <a:spLocks noChangeShapeType="1"/>
          </p:cNvSpPr>
          <p:nvPr/>
        </p:nvSpPr>
        <p:spPr bwMode="auto">
          <a:xfrm>
            <a:off x="20638" y="792163"/>
            <a:ext cx="9110662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287338" y="163513"/>
            <a:ext cx="8677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/>
            <a:r>
              <a:rPr lang="es-ES_tradnl" sz="2200" b="1">
                <a:solidFill>
                  <a:schemeClr val="tx2"/>
                </a:solidFill>
                <a:latin typeface="Arial" charset="0"/>
              </a:rPr>
              <a:t>Egresos y defunciones hospitalarias, análisis sectorial, 2011</a:t>
            </a:r>
          </a:p>
        </p:txBody>
      </p:sp>
      <p:graphicFrame>
        <p:nvGraphicFramePr>
          <p:cNvPr id="2051" name="Object 6">
            <a:hlinkClick r:id="" action="ppaction://ole?verb=0"/>
          </p:cNvPr>
          <p:cNvGraphicFramePr>
            <a:graphicFrameLocks/>
          </p:cNvGraphicFramePr>
          <p:nvPr/>
        </p:nvGraphicFramePr>
        <p:xfrm>
          <a:off x="457200" y="1143000"/>
          <a:ext cx="8420100" cy="2286000"/>
        </p:xfrm>
        <a:graphic>
          <a:graphicData uri="http://schemas.openxmlformats.org/presentationml/2006/ole">
            <p:oleObj spid="_x0000_s2051" r:id="rId3" imgW="8419306" imgH="2286198" progId="Excel.Chart.8">
              <p:embed/>
            </p:oleObj>
          </a:graphicData>
        </a:graphic>
      </p:graphicFrame>
      <p:sp>
        <p:nvSpPr>
          <p:cNvPr id="2052" name="Line 7"/>
          <p:cNvSpPr>
            <a:spLocks noChangeShapeType="1"/>
          </p:cNvSpPr>
          <p:nvPr/>
        </p:nvSpPr>
        <p:spPr bwMode="auto">
          <a:xfrm flipV="1">
            <a:off x="1331913" y="2995613"/>
            <a:ext cx="669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4140200" y="2781300"/>
            <a:ext cx="1019175" cy="430213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19050" tIns="26988" rIns="19050" bIns="26988"/>
          <a:lstStyle/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>
                <a:solidFill>
                  <a:srgbClr val="000000"/>
                </a:solidFill>
                <a:latin typeface="Arial" charset="0"/>
              </a:rPr>
              <a:t>+ 203,007</a:t>
            </a:r>
          </a:p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>
                <a:solidFill>
                  <a:srgbClr val="000000"/>
                </a:solidFill>
                <a:latin typeface="Arial" charset="0"/>
              </a:rPr>
              <a:t>+   3.8 % </a:t>
            </a:r>
          </a:p>
        </p:txBody>
      </p:sp>
      <p:sp>
        <p:nvSpPr>
          <p:cNvPr id="2054" name="Rectangle 9"/>
          <p:cNvSpPr>
            <a:spLocks noChangeArrowheads="1"/>
          </p:cNvSpPr>
          <p:nvPr/>
        </p:nvSpPr>
        <p:spPr bwMode="auto">
          <a:xfrm>
            <a:off x="755650" y="3302000"/>
            <a:ext cx="522288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2010</a:t>
            </a:r>
          </a:p>
        </p:txBody>
      </p:sp>
      <p:sp>
        <p:nvSpPr>
          <p:cNvPr id="2055" name="Rectangle 10"/>
          <p:cNvSpPr>
            <a:spLocks noChangeArrowheads="1"/>
          </p:cNvSpPr>
          <p:nvPr/>
        </p:nvSpPr>
        <p:spPr bwMode="auto">
          <a:xfrm>
            <a:off x="8027988" y="3284538"/>
            <a:ext cx="5143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2011</a:t>
            </a:r>
          </a:p>
        </p:txBody>
      </p:sp>
      <p:sp>
        <p:nvSpPr>
          <p:cNvPr id="2056" name="Rectangle 11"/>
          <p:cNvSpPr>
            <a:spLocks noChangeArrowheads="1"/>
          </p:cNvSpPr>
          <p:nvPr/>
        </p:nvSpPr>
        <p:spPr bwMode="auto">
          <a:xfrm>
            <a:off x="1825625" y="3302000"/>
            <a:ext cx="531813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5.3%</a:t>
            </a:r>
          </a:p>
        </p:txBody>
      </p:sp>
      <p:sp>
        <p:nvSpPr>
          <p:cNvPr id="2057" name="Rectangle 14"/>
          <p:cNvSpPr>
            <a:spLocks noChangeArrowheads="1"/>
          </p:cNvSpPr>
          <p:nvPr/>
        </p:nvSpPr>
        <p:spPr bwMode="auto">
          <a:xfrm>
            <a:off x="4981575" y="3305175"/>
            <a:ext cx="531813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0.0%</a:t>
            </a:r>
          </a:p>
        </p:txBody>
      </p:sp>
      <p:sp>
        <p:nvSpPr>
          <p:cNvPr id="2058" name="Rectangle 15"/>
          <p:cNvSpPr>
            <a:spLocks noChangeArrowheads="1"/>
          </p:cNvSpPr>
          <p:nvPr/>
        </p:nvSpPr>
        <p:spPr bwMode="auto">
          <a:xfrm>
            <a:off x="2928938" y="3305175"/>
            <a:ext cx="53181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7.2%</a:t>
            </a:r>
          </a:p>
        </p:txBody>
      </p:sp>
      <p:sp>
        <p:nvSpPr>
          <p:cNvPr id="2059" name="Rectangle 17"/>
          <p:cNvSpPr>
            <a:spLocks noChangeArrowheads="1"/>
          </p:cNvSpPr>
          <p:nvPr/>
        </p:nvSpPr>
        <p:spPr bwMode="auto">
          <a:xfrm>
            <a:off x="5969000" y="3302000"/>
            <a:ext cx="5842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-0.6%</a:t>
            </a:r>
          </a:p>
        </p:txBody>
      </p:sp>
      <p:sp>
        <p:nvSpPr>
          <p:cNvPr id="2060" name="Rectangle 18"/>
          <p:cNvSpPr>
            <a:spLocks noChangeArrowheads="1"/>
          </p:cNvSpPr>
          <p:nvPr/>
        </p:nvSpPr>
        <p:spPr bwMode="auto">
          <a:xfrm>
            <a:off x="1635125" y="2084388"/>
            <a:ext cx="957263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Secretaría </a:t>
            </a:r>
          </a:p>
          <a:p>
            <a:pPr algn="ctr"/>
            <a:r>
              <a:rPr lang="es-MX" sz="1200" b="1">
                <a:latin typeface="Arial" charset="0"/>
              </a:rPr>
              <a:t>de Salud</a:t>
            </a:r>
          </a:p>
        </p:txBody>
      </p:sp>
      <p:sp>
        <p:nvSpPr>
          <p:cNvPr id="2061" name="Rectangle 19"/>
          <p:cNvSpPr>
            <a:spLocks noChangeArrowheads="1"/>
          </p:cNvSpPr>
          <p:nvPr/>
        </p:nvSpPr>
        <p:spPr bwMode="auto">
          <a:xfrm>
            <a:off x="2519363" y="2084388"/>
            <a:ext cx="12668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IMSS</a:t>
            </a:r>
          </a:p>
          <a:p>
            <a:pPr algn="ctr"/>
            <a:r>
              <a:rPr lang="es-MX" sz="1200" b="1">
                <a:latin typeface="Arial" charset="0"/>
              </a:rPr>
              <a:t>Oportunidades</a:t>
            </a:r>
          </a:p>
        </p:txBody>
      </p:sp>
      <p:sp>
        <p:nvSpPr>
          <p:cNvPr id="2062" name="Rectangle 20"/>
          <p:cNvSpPr>
            <a:spLocks noChangeArrowheads="1"/>
          </p:cNvSpPr>
          <p:nvPr/>
        </p:nvSpPr>
        <p:spPr bwMode="auto">
          <a:xfrm>
            <a:off x="4895850" y="2071688"/>
            <a:ext cx="72390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ISSSTE</a:t>
            </a:r>
          </a:p>
        </p:txBody>
      </p:sp>
      <p:sp>
        <p:nvSpPr>
          <p:cNvPr id="2063" name="Rectangle 21"/>
          <p:cNvSpPr>
            <a:spLocks noChangeArrowheads="1"/>
          </p:cNvSpPr>
          <p:nvPr/>
        </p:nvSpPr>
        <p:spPr bwMode="auto">
          <a:xfrm>
            <a:off x="6892925" y="2071688"/>
            <a:ext cx="730250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SEMAR</a:t>
            </a:r>
          </a:p>
        </p:txBody>
      </p:sp>
      <p:sp>
        <p:nvSpPr>
          <p:cNvPr id="2064" name="Rectangle 22"/>
          <p:cNvSpPr>
            <a:spLocks noChangeArrowheads="1"/>
          </p:cNvSpPr>
          <p:nvPr/>
        </p:nvSpPr>
        <p:spPr bwMode="auto">
          <a:xfrm>
            <a:off x="5857875" y="2071688"/>
            <a:ext cx="714375" cy="2714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PEMEX</a:t>
            </a:r>
          </a:p>
        </p:txBody>
      </p:sp>
      <p:sp>
        <p:nvSpPr>
          <p:cNvPr id="2065" name="Rectangle 26"/>
          <p:cNvSpPr>
            <a:spLocks noChangeArrowheads="1"/>
          </p:cNvSpPr>
          <p:nvPr/>
        </p:nvSpPr>
        <p:spPr bwMode="auto">
          <a:xfrm>
            <a:off x="3890963" y="2085975"/>
            <a:ext cx="554037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IMSS</a:t>
            </a:r>
          </a:p>
        </p:txBody>
      </p:sp>
      <p:grpSp>
        <p:nvGrpSpPr>
          <p:cNvPr id="2066" name="Group 75"/>
          <p:cNvGrpSpPr>
            <a:grpSpLocks/>
          </p:cNvGrpSpPr>
          <p:nvPr/>
        </p:nvGrpSpPr>
        <p:grpSpPr bwMode="auto">
          <a:xfrm>
            <a:off x="317500" y="908050"/>
            <a:ext cx="1303338" cy="514350"/>
            <a:chOff x="246" y="2341"/>
            <a:chExt cx="821" cy="324"/>
          </a:xfrm>
        </p:grpSpPr>
        <p:sp>
          <p:nvSpPr>
            <p:cNvPr id="2089" name="Rectangle 76"/>
            <p:cNvSpPr>
              <a:spLocks noChangeArrowheads="1"/>
            </p:cNvSpPr>
            <p:nvPr/>
          </p:nvSpPr>
          <p:spPr bwMode="auto">
            <a:xfrm>
              <a:off x="295" y="2344"/>
              <a:ext cx="725" cy="315"/>
            </a:xfrm>
            <a:prstGeom prst="rect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90" name="Rectangle 77"/>
            <p:cNvSpPr>
              <a:spLocks noChangeArrowheads="1"/>
            </p:cNvSpPr>
            <p:nvPr/>
          </p:nvSpPr>
          <p:spPr bwMode="auto">
            <a:xfrm>
              <a:off x="246" y="2341"/>
              <a:ext cx="821" cy="3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s-MX" sz="1400" b="1">
                  <a:latin typeface="Arial" charset="0"/>
                </a:rPr>
                <a:t>Egresos </a:t>
              </a:r>
            </a:p>
            <a:p>
              <a:pPr algn="ctr"/>
              <a:r>
                <a:rPr lang="es-MX" sz="1400" b="1">
                  <a:latin typeface="Arial" charset="0"/>
                </a:rPr>
                <a:t>Hospitalarios</a:t>
              </a:r>
            </a:p>
          </p:txBody>
        </p:sp>
      </p:grpSp>
      <p:sp>
        <p:nvSpPr>
          <p:cNvPr id="2067" name="Rectangle 81"/>
          <p:cNvSpPr>
            <a:spLocks noChangeArrowheads="1"/>
          </p:cNvSpPr>
          <p:nvPr/>
        </p:nvSpPr>
        <p:spPr bwMode="auto">
          <a:xfrm>
            <a:off x="3995738" y="3302000"/>
            <a:ext cx="531812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2.4%</a:t>
            </a:r>
          </a:p>
        </p:txBody>
      </p:sp>
      <p:sp>
        <p:nvSpPr>
          <p:cNvPr id="2068" name="Rectangle 82"/>
          <p:cNvSpPr>
            <a:spLocks noChangeArrowheads="1"/>
          </p:cNvSpPr>
          <p:nvPr/>
        </p:nvSpPr>
        <p:spPr bwMode="auto">
          <a:xfrm>
            <a:off x="6858000" y="3302000"/>
            <a:ext cx="584200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-2.3%</a:t>
            </a:r>
          </a:p>
        </p:txBody>
      </p:sp>
      <p:graphicFrame>
        <p:nvGraphicFramePr>
          <p:cNvPr id="3" name="Object 83"/>
          <p:cNvGraphicFramePr>
            <a:graphicFrameLocks/>
          </p:cNvGraphicFramePr>
          <p:nvPr/>
        </p:nvGraphicFramePr>
        <p:xfrm>
          <a:off x="520700" y="4025900"/>
          <a:ext cx="8318500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070" name="Line 84"/>
          <p:cNvSpPr>
            <a:spLocks noChangeShapeType="1"/>
          </p:cNvSpPr>
          <p:nvPr/>
        </p:nvSpPr>
        <p:spPr bwMode="auto">
          <a:xfrm flipV="1">
            <a:off x="1338263" y="5727700"/>
            <a:ext cx="669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lg" len="lg"/>
            <a:tailEnd type="triangle" w="lg" len="lg"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Rectangle 85"/>
          <p:cNvSpPr>
            <a:spLocks noChangeArrowheads="1"/>
          </p:cNvSpPr>
          <p:nvPr/>
        </p:nvSpPr>
        <p:spPr bwMode="auto">
          <a:xfrm>
            <a:off x="4146550" y="5513388"/>
            <a:ext cx="1019175" cy="43021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wrap="none" lIns="19050" tIns="26988" rIns="19050" bIns="26988"/>
          <a:lstStyle/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>
                <a:solidFill>
                  <a:srgbClr val="000000"/>
                </a:solidFill>
                <a:latin typeface="Arial" charset="0"/>
              </a:rPr>
              <a:t>+ 7,753  </a:t>
            </a:r>
          </a:p>
          <a:p>
            <a:pPr algn="ctr">
              <a:lnSpc>
                <a:spcPts val="1400"/>
              </a:lnSpc>
              <a:tabLst>
                <a:tab pos="355600" algn="l"/>
                <a:tab pos="711200" algn="l"/>
                <a:tab pos="1079500" algn="l"/>
              </a:tabLst>
            </a:pPr>
            <a:r>
              <a:rPr lang="es-MX" sz="1200" b="1">
                <a:solidFill>
                  <a:srgbClr val="000000"/>
                </a:solidFill>
                <a:latin typeface="Arial" charset="0"/>
              </a:rPr>
              <a:t>+ 5.4 % </a:t>
            </a:r>
          </a:p>
        </p:txBody>
      </p:sp>
      <p:sp>
        <p:nvSpPr>
          <p:cNvPr id="2072" name="Rectangle 86"/>
          <p:cNvSpPr>
            <a:spLocks noChangeArrowheads="1"/>
          </p:cNvSpPr>
          <p:nvPr/>
        </p:nvSpPr>
        <p:spPr bwMode="auto">
          <a:xfrm>
            <a:off x="755650" y="6288088"/>
            <a:ext cx="52228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2010</a:t>
            </a:r>
          </a:p>
        </p:txBody>
      </p:sp>
      <p:sp>
        <p:nvSpPr>
          <p:cNvPr id="2073" name="Rectangle 87"/>
          <p:cNvSpPr>
            <a:spLocks noChangeArrowheads="1"/>
          </p:cNvSpPr>
          <p:nvPr/>
        </p:nvSpPr>
        <p:spPr bwMode="auto">
          <a:xfrm>
            <a:off x="8101013" y="6275388"/>
            <a:ext cx="51435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2011</a:t>
            </a:r>
          </a:p>
        </p:txBody>
      </p:sp>
      <p:sp>
        <p:nvSpPr>
          <p:cNvPr id="2074" name="Rectangle 88"/>
          <p:cNvSpPr>
            <a:spLocks noChangeArrowheads="1"/>
          </p:cNvSpPr>
          <p:nvPr/>
        </p:nvSpPr>
        <p:spPr bwMode="auto">
          <a:xfrm>
            <a:off x="1835150" y="6275388"/>
            <a:ext cx="531813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9.1%</a:t>
            </a:r>
          </a:p>
        </p:txBody>
      </p:sp>
      <p:sp>
        <p:nvSpPr>
          <p:cNvPr id="2075" name="Rectangle 90"/>
          <p:cNvSpPr>
            <a:spLocks noChangeArrowheads="1"/>
          </p:cNvSpPr>
          <p:nvPr/>
        </p:nvSpPr>
        <p:spPr bwMode="auto">
          <a:xfrm>
            <a:off x="3995738" y="6275388"/>
            <a:ext cx="531812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3.0%</a:t>
            </a:r>
          </a:p>
        </p:txBody>
      </p:sp>
      <p:sp>
        <p:nvSpPr>
          <p:cNvPr id="2076" name="Rectangle 93"/>
          <p:cNvSpPr>
            <a:spLocks noChangeArrowheads="1"/>
          </p:cNvSpPr>
          <p:nvPr/>
        </p:nvSpPr>
        <p:spPr bwMode="auto">
          <a:xfrm>
            <a:off x="6011863" y="6275388"/>
            <a:ext cx="531812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0.2%</a:t>
            </a:r>
          </a:p>
        </p:txBody>
      </p:sp>
      <p:sp>
        <p:nvSpPr>
          <p:cNvPr id="2077" name="Rectangle 94"/>
          <p:cNvSpPr>
            <a:spLocks noChangeArrowheads="1"/>
          </p:cNvSpPr>
          <p:nvPr/>
        </p:nvSpPr>
        <p:spPr bwMode="auto">
          <a:xfrm>
            <a:off x="1598613" y="4859338"/>
            <a:ext cx="9572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Secretaría </a:t>
            </a:r>
          </a:p>
          <a:p>
            <a:pPr algn="ctr"/>
            <a:r>
              <a:rPr lang="es-MX" sz="1200" b="1">
                <a:latin typeface="Arial" charset="0"/>
              </a:rPr>
              <a:t>de Salud</a:t>
            </a:r>
          </a:p>
        </p:txBody>
      </p:sp>
      <p:sp>
        <p:nvSpPr>
          <p:cNvPr id="2078" name="Rectangle 95"/>
          <p:cNvSpPr>
            <a:spLocks noChangeArrowheads="1"/>
          </p:cNvSpPr>
          <p:nvPr/>
        </p:nvSpPr>
        <p:spPr bwMode="auto">
          <a:xfrm>
            <a:off x="2513013" y="4851400"/>
            <a:ext cx="126682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IMSS</a:t>
            </a:r>
          </a:p>
          <a:p>
            <a:pPr algn="ctr"/>
            <a:r>
              <a:rPr lang="es-MX" sz="1200" b="1">
                <a:latin typeface="Arial" charset="0"/>
              </a:rPr>
              <a:t>Oportunidades</a:t>
            </a:r>
          </a:p>
        </p:txBody>
      </p:sp>
      <p:sp>
        <p:nvSpPr>
          <p:cNvPr id="2079" name="Rectangle 96"/>
          <p:cNvSpPr>
            <a:spLocks noChangeArrowheads="1"/>
          </p:cNvSpPr>
          <p:nvPr/>
        </p:nvSpPr>
        <p:spPr bwMode="auto">
          <a:xfrm>
            <a:off x="4856163" y="4857750"/>
            <a:ext cx="72390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ISSSTE</a:t>
            </a:r>
          </a:p>
        </p:txBody>
      </p:sp>
      <p:sp>
        <p:nvSpPr>
          <p:cNvPr id="2080" name="Rectangle 97"/>
          <p:cNvSpPr>
            <a:spLocks noChangeArrowheads="1"/>
          </p:cNvSpPr>
          <p:nvPr/>
        </p:nvSpPr>
        <p:spPr bwMode="auto">
          <a:xfrm>
            <a:off x="6948488" y="4857750"/>
            <a:ext cx="730250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SEMAR</a:t>
            </a:r>
          </a:p>
        </p:txBody>
      </p:sp>
      <p:sp>
        <p:nvSpPr>
          <p:cNvPr id="2081" name="Rectangle 98"/>
          <p:cNvSpPr>
            <a:spLocks noChangeArrowheads="1"/>
          </p:cNvSpPr>
          <p:nvPr/>
        </p:nvSpPr>
        <p:spPr bwMode="auto">
          <a:xfrm>
            <a:off x="5886450" y="4857750"/>
            <a:ext cx="714375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s-MX" sz="1200" b="1">
                <a:latin typeface="Arial" charset="0"/>
              </a:rPr>
              <a:t>PEMEX</a:t>
            </a:r>
          </a:p>
        </p:txBody>
      </p:sp>
      <p:sp>
        <p:nvSpPr>
          <p:cNvPr id="2082" name="Rectangle 99"/>
          <p:cNvSpPr>
            <a:spLocks noChangeArrowheads="1"/>
          </p:cNvSpPr>
          <p:nvPr/>
        </p:nvSpPr>
        <p:spPr bwMode="auto">
          <a:xfrm>
            <a:off x="3924300" y="4848225"/>
            <a:ext cx="554038" cy="2714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IMSS</a:t>
            </a:r>
          </a:p>
        </p:txBody>
      </p:sp>
      <p:grpSp>
        <p:nvGrpSpPr>
          <p:cNvPr id="2083" name="Group 100"/>
          <p:cNvGrpSpPr>
            <a:grpSpLocks/>
          </p:cNvGrpSpPr>
          <p:nvPr/>
        </p:nvGrpSpPr>
        <p:grpSpPr bwMode="auto">
          <a:xfrm>
            <a:off x="336550" y="3640138"/>
            <a:ext cx="1292225" cy="514350"/>
            <a:chOff x="254" y="2341"/>
            <a:chExt cx="814" cy="324"/>
          </a:xfrm>
        </p:grpSpPr>
        <p:sp>
          <p:nvSpPr>
            <p:cNvPr id="2087" name="Rectangle 101"/>
            <p:cNvSpPr>
              <a:spLocks noChangeArrowheads="1"/>
            </p:cNvSpPr>
            <p:nvPr/>
          </p:nvSpPr>
          <p:spPr bwMode="auto">
            <a:xfrm>
              <a:off x="295" y="2344"/>
              <a:ext cx="725" cy="315"/>
            </a:xfrm>
            <a:prstGeom prst="rect">
              <a:avLst/>
            </a:prstGeom>
            <a:solidFill>
              <a:srgbClr val="DADA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088" name="Rectangle 102"/>
            <p:cNvSpPr>
              <a:spLocks noChangeArrowheads="1"/>
            </p:cNvSpPr>
            <p:nvPr/>
          </p:nvSpPr>
          <p:spPr bwMode="auto">
            <a:xfrm>
              <a:off x="254" y="2341"/>
              <a:ext cx="814" cy="3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pPr algn="ctr"/>
              <a:r>
                <a:rPr lang="es-MX" sz="1400" b="1">
                  <a:latin typeface="Arial" charset="0"/>
                </a:rPr>
                <a:t>Defunciones </a:t>
              </a:r>
            </a:p>
            <a:p>
              <a:pPr algn="ctr"/>
              <a:r>
                <a:rPr lang="es-MX" sz="1400" b="1">
                  <a:latin typeface="Arial" charset="0"/>
                </a:rPr>
                <a:t>Hospitalarias</a:t>
              </a:r>
            </a:p>
          </p:txBody>
        </p:sp>
      </p:grpSp>
      <p:sp>
        <p:nvSpPr>
          <p:cNvPr id="2084" name="Rectangle 105"/>
          <p:cNvSpPr>
            <a:spLocks noChangeArrowheads="1"/>
          </p:cNvSpPr>
          <p:nvPr/>
        </p:nvSpPr>
        <p:spPr bwMode="auto">
          <a:xfrm>
            <a:off x="2916238" y="6275388"/>
            <a:ext cx="584200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-1.8%</a:t>
            </a:r>
          </a:p>
        </p:txBody>
      </p:sp>
      <p:sp>
        <p:nvSpPr>
          <p:cNvPr id="2085" name="Rectangle 106"/>
          <p:cNvSpPr>
            <a:spLocks noChangeArrowheads="1"/>
          </p:cNvSpPr>
          <p:nvPr/>
        </p:nvSpPr>
        <p:spPr bwMode="auto">
          <a:xfrm>
            <a:off x="7019925" y="6275388"/>
            <a:ext cx="668338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-42.1%</a:t>
            </a:r>
          </a:p>
        </p:txBody>
      </p:sp>
      <p:sp>
        <p:nvSpPr>
          <p:cNvPr id="2086" name="Rectangle 107"/>
          <p:cNvSpPr>
            <a:spLocks noChangeArrowheads="1"/>
          </p:cNvSpPr>
          <p:nvPr/>
        </p:nvSpPr>
        <p:spPr bwMode="auto">
          <a:xfrm>
            <a:off x="5003800" y="6275388"/>
            <a:ext cx="531813" cy="2746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l"/>
            <a:r>
              <a:rPr lang="es-MX" sz="1200" b="1">
                <a:latin typeface="Arial" charset="0"/>
              </a:rPr>
              <a:t>7.1%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Diseño predeterminado">
    <a:majorFont>
      <a:latin typeface="Times New Roman"/>
      <a:ea typeface=""/>
      <a:cs typeface=""/>
    </a:majorFont>
    <a:minorFont>
      <a:latin typeface="Times New Roman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2281</TotalTime>
  <Words>85</Words>
  <Application>Microsoft Office PowerPoint</Application>
  <PresentationFormat>Carta (216 x 279 mm)</PresentationFormat>
  <Paragraphs>49</Paragraphs>
  <Slides>1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Times New Roman</vt:lpstr>
      <vt:lpstr>Arial</vt:lpstr>
      <vt:lpstr>Calibri</vt:lpstr>
      <vt:lpstr>Diseño predeterminado</vt:lpstr>
      <vt:lpstr>Gráfico de Microsoft Excel</vt:lpstr>
      <vt:lpstr>Diapositiva 1</vt:lpstr>
    </vt:vector>
  </TitlesOfParts>
  <Company>SABRITAS S.A. DE C.V.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SABRITAS S.A DE C.V.</dc:creator>
  <cp:lastModifiedBy>usuario_x</cp:lastModifiedBy>
  <cp:revision>129</cp:revision>
  <cp:lastPrinted>2000-04-05T18:51:26Z</cp:lastPrinted>
  <dcterms:created xsi:type="dcterms:W3CDTF">2000-03-28T19:21:49Z</dcterms:created>
  <dcterms:modified xsi:type="dcterms:W3CDTF">2013-02-08T18:18:55Z</dcterms:modified>
</cp:coreProperties>
</file>