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Override1.xml" ContentType="application/vnd.openxmlformats-officedocument.themeOverr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473" r:id="rId3"/>
    <p:sldId id="474" r:id="rId4"/>
    <p:sldId id="475" r:id="rId5"/>
    <p:sldId id="479" r:id="rId6"/>
    <p:sldId id="480" r:id="rId7"/>
    <p:sldId id="481" r:id="rId8"/>
    <p:sldId id="477" r:id="rId9"/>
    <p:sldId id="488" r:id="rId10"/>
    <p:sldId id="493" r:id="rId11"/>
    <p:sldId id="489" r:id="rId12"/>
    <p:sldId id="492" r:id="rId13"/>
    <p:sldId id="494" r:id="rId14"/>
    <p:sldId id="491" r:id="rId15"/>
    <p:sldId id="495" r:id="rId16"/>
    <p:sldId id="496" r:id="rId17"/>
    <p:sldId id="400" r:id="rId18"/>
  </p:sldIdLst>
  <p:sldSz cx="12192000" cy="6858000"/>
  <p:notesSz cx="7010400" cy="9296400"/>
  <p:custDataLst>
    <p:tags r:id="rId21"/>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3300"/>
    <a:srgbClr val="006600"/>
    <a:srgbClr val="F5562B"/>
    <a:srgbClr val="660033"/>
    <a:srgbClr val="FEF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99" d="100"/>
          <a:sy n="99" d="100"/>
        </p:scale>
        <p:origin x="78"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A097F3C-4CD8-4897-B0BE-25EE9CDA19BF}" type="datetimeFigureOut">
              <a:rPr lang="es-MX" smtClean="0"/>
              <a:t>14/11/2016</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FEEDD01-5E90-4962-A448-F921F732CF8B}" type="slidenum">
              <a:rPr lang="es-MX" smtClean="0"/>
              <a:t>‹Nº›</a:t>
            </a:fld>
            <a:endParaRPr lang="es-MX"/>
          </a:p>
        </p:txBody>
      </p:sp>
    </p:spTree>
    <p:extLst>
      <p:ext uri="{BB962C8B-B14F-4D97-AF65-F5344CB8AC3E}">
        <p14:creationId xmlns:p14="http://schemas.microsoft.com/office/powerpoint/2010/main" val="1162323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2572925-4436-4D79-AAE9-04AD40B2C7AD}" type="datetimeFigureOut">
              <a:rPr lang="es-MX" smtClean="0"/>
              <a:t>14/11/2016</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FA4FE58-95F3-4695-8A00-7B6B7F31F1BD}" type="slidenum">
              <a:rPr lang="es-MX" smtClean="0"/>
              <a:t>‹Nº›</a:t>
            </a:fld>
            <a:endParaRPr lang="es-MX"/>
          </a:p>
        </p:txBody>
      </p:sp>
    </p:spTree>
    <p:extLst>
      <p:ext uri="{BB962C8B-B14F-4D97-AF65-F5344CB8AC3E}">
        <p14:creationId xmlns:p14="http://schemas.microsoft.com/office/powerpoint/2010/main" val="307463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6C4AC80E-36BF-482D-B678-BB688BFEF1DF}" type="datetimeFigureOut">
              <a:rPr lang="es-MX" smtClean="0"/>
              <a:t>14/11/2016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A0DE76-3ED1-4C21-B88C-40FDF0E8081E}" type="slidenum">
              <a:rPr lang="es-MX" smtClean="0"/>
              <a:t>‹Nº›</a:t>
            </a:fld>
            <a:endParaRPr lang="es-MX"/>
          </a:p>
        </p:txBody>
      </p:sp>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8" name="Imagen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Tree>
    <p:extLst>
      <p:ext uri="{BB962C8B-B14F-4D97-AF65-F5344CB8AC3E}">
        <p14:creationId xmlns:p14="http://schemas.microsoft.com/office/powerpoint/2010/main" val="306026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C4AC80E-36BF-482D-B678-BB688BFEF1DF}" type="datetimeFigureOut">
              <a:rPr lang="es-MX" smtClean="0"/>
              <a:t>14/11/2016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193243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C4AC80E-36BF-482D-B678-BB688BFEF1DF}" type="datetimeFigureOut">
              <a:rPr lang="es-MX" smtClean="0"/>
              <a:t>14/11/2016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120600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C4AC80E-36BF-482D-B678-BB688BFEF1DF}" type="datetimeFigureOut">
              <a:rPr lang="es-MX" smtClean="0"/>
              <a:t>14/11/2016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22236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C4AC80E-36BF-482D-B678-BB688BFEF1DF}" type="datetimeFigureOut">
              <a:rPr lang="es-MX" smtClean="0"/>
              <a:t>14/11/2016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80766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6C4AC80E-36BF-482D-B678-BB688BFEF1DF}" type="datetimeFigureOut">
              <a:rPr lang="es-MX" smtClean="0"/>
              <a:t>14/11/2016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67068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6C4AC80E-36BF-482D-B678-BB688BFEF1DF}" type="datetimeFigureOut">
              <a:rPr lang="es-MX" smtClean="0"/>
              <a:t>14/11/2016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72291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6C4AC80E-36BF-482D-B678-BB688BFEF1DF}" type="datetimeFigureOut">
              <a:rPr lang="es-MX" smtClean="0"/>
              <a:t>14/11/2016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30604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C4AC80E-36BF-482D-B678-BB688BFEF1DF}" type="datetimeFigureOut">
              <a:rPr lang="es-MX" smtClean="0"/>
              <a:t>14/11/2016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97776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C4AC80E-36BF-482D-B678-BB688BFEF1DF}" type="datetimeFigureOut">
              <a:rPr lang="es-MX" smtClean="0"/>
              <a:t>14/11/2016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357625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C4AC80E-36BF-482D-B678-BB688BFEF1DF}" type="datetimeFigureOut">
              <a:rPr lang="es-MX" smtClean="0"/>
              <a:t>14/11/2016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A0DE76-3ED1-4C21-B88C-40FDF0E8081E}" type="slidenum">
              <a:rPr lang="es-MX" smtClean="0"/>
              <a:t>‹Nº›</a:t>
            </a:fld>
            <a:endParaRPr lang="es-MX"/>
          </a:p>
        </p:txBody>
      </p:sp>
    </p:spTree>
    <p:extLst>
      <p:ext uri="{BB962C8B-B14F-4D97-AF65-F5344CB8AC3E}">
        <p14:creationId xmlns:p14="http://schemas.microsoft.com/office/powerpoint/2010/main" val="248373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AC80E-36BF-482D-B678-BB688BFEF1DF}" type="datetimeFigureOut">
              <a:rPr lang="es-MX" smtClean="0"/>
              <a:t>14/11/2016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0DE76-3ED1-4C21-B88C-40FDF0E8081E}" type="slidenum">
              <a:rPr lang="es-MX" smtClean="0"/>
              <a:t>‹Nº›</a:t>
            </a:fld>
            <a:endParaRPr lang="es-MX"/>
          </a:p>
        </p:txBody>
      </p:sp>
    </p:spTree>
    <p:extLst>
      <p:ext uri="{BB962C8B-B14F-4D97-AF65-F5344CB8AC3E}">
        <p14:creationId xmlns:p14="http://schemas.microsoft.com/office/powerpoint/2010/main" val="173173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hemeOverride" Target="../theme/themeOverride1.xml"/><Relationship Id="rId6" Type="http://schemas.openxmlformats.org/officeDocument/2006/relationships/image" Target="../media/image10.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4.xml"/><Relationship Id="rId5" Type="http://schemas.openxmlformats.org/officeDocument/2006/relationships/image" Target="../media/image11.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12.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41579" b="4940"/>
          <a:stretch/>
        </p:blipFill>
        <p:spPr>
          <a:xfrm>
            <a:off x="-1" y="190567"/>
            <a:ext cx="3477491" cy="870559"/>
          </a:xfrm>
          <a:prstGeom prst="rect">
            <a:avLst/>
          </a:prstGeom>
        </p:spPr>
      </p:pic>
      <p:cxnSp>
        <p:nvCxnSpPr>
          <p:cNvPr id="6" name="Conector recto 5"/>
          <p:cNvCxnSpPr/>
          <p:nvPr/>
        </p:nvCxnSpPr>
        <p:spPr>
          <a:xfrm>
            <a:off x="-694837" y="129373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a:off x="-690409" y="14377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691425" y="15817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715307" y="15817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a:off x="-710879" y="17257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711895" y="18698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710879" y="18698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690409" y="20138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691425" y="21578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715307" y="21578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710879" y="230184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11895" y="244586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694837" y="244586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90409" y="258988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691425" y="273389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715307" y="273389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710879" y="287791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711895" y="302192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710879" y="302192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690409" y="316594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691425" y="330996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715307" y="330996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710879" y="345397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711895" y="359799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694837" y="359799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690409" y="374200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691425" y="388602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715307" y="388602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710879" y="403004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711895" y="417405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710879" y="417405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690409" y="431807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691425" y="446208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715307" y="446208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710879" y="460610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711895" y="475012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694837" y="475012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690409" y="489413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691425" y="50381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715307" y="50381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710879" y="51821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711895" y="53261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10879" y="53261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a:xfrm>
            <a:off x="-690409" y="54702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a:off x="-691425" y="56142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715307" y="56142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710879" y="57582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711895" y="590224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76900" y="1413482"/>
            <a:ext cx="3950919" cy="3264631"/>
          </a:xfrm>
          <a:prstGeom prst="rect">
            <a:avLst/>
          </a:prstGeom>
        </p:spPr>
      </p:pic>
      <p:pic>
        <p:nvPicPr>
          <p:cNvPr id="54" name="Imagen 53"/>
          <p:cNvPicPr>
            <a:picLocks noChangeAspect="1"/>
          </p:cNvPicPr>
          <p:nvPr/>
        </p:nvPicPr>
        <p:blipFill rotWithShape="1">
          <a:blip r:embed="rId3">
            <a:extLst>
              <a:ext uri="{28A0092B-C50C-407E-A947-70E740481C1C}">
                <a14:useLocalDpi xmlns:a14="http://schemas.microsoft.com/office/drawing/2010/main" val="0"/>
              </a:ext>
            </a:extLst>
          </a:blip>
          <a:srcRect l="63565" b="-5008"/>
          <a:stretch/>
        </p:blipFill>
        <p:spPr>
          <a:xfrm>
            <a:off x="9583686" y="180442"/>
            <a:ext cx="2351785" cy="970865"/>
          </a:xfrm>
          <a:prstGeom prst="rect">
            <a:avLst/>
          </a:prstGeom>
        </p:spPr>
      </p:pic>
      <p:sp>
        <p:nvSpPr>
          <p:cNvPr id="3" name="CuadroTexto 2"/>
          <p:cNvSpPr txBox="1"/>
          <p:nvPr/>
        </p:nvSpPr>
        <p:spPr>
          <a:xfrm>
            <a:off x="1565563" y="4648234"/>
            <a:ext cx="9005458" cy="707886"/>
          </a:xfrm>
          <a:prstGeom prst="rect">
            <a:avLst/>
          </a:prstGeom>
          <a:noFill/>
        </p:spPr>
        <p:txBody>
          <a:bodyPr wrap="square" rtlCol="0">
            <a:spAutoFit/>
          </a:bodyPr>
          <a:lstStyle/>
          <a:p>
            <a:pPr algn="ctr"/>
            <a:r>
              <a:rPr lang="es-MX" sz="2000" b="1" dirty="0" smtClean="0">
                <a:solidFill>
                  <a:schemeClr val="tx1">
                    <a:lumMod val="65000"/>
                    <a:lumOff val="35000"/>
                  </a:schemeClr>
                </a:solidFill>
                <a:latin typeface="Soberana Sans" panose="02000000000000000000" pitchFamily="50" charset="0"/>
                <a:cs typeface="Arial" panose="020B0604020202020204" pitchFamily="34" charset="0"/>
              </a:rPr>
              <a:t>Llenado de los </a:t>
            </a:r>
            <a:r>
              <a:rPr lang="es-MX" sz="2000" b="1" dirty="0">
                <a:solidFill>
                  <a:schemeClr val="tx1">
                    <a:lumMod val="65000"/>
                    <a:lumOff val="35000"/>
                  </a:schemeClr>
                </a:solidFill>
                <a:latin typeface="Soberana Sans" panose="02000000000000000000" pitchFamily="50" charset="0"/>
                <a:cs typeface="Arial" panose="020B0604020202020204" pitchFamily="34" charset="0"/>
              </a:rPr>
              <a:t>F</a:t>
            </a:r>
            <a:r>
              <a:rPr lang="es-MX" sz="2000" b="1" dirty="0" smtClean="0">
                <a:solidFill>
                  <a:schemeClr val="tx1">
                    <a:lumMod val="65000"/>
                    <a:lumOff val="35000"/>
                  </a:schemeClr>
                </a:solidFill>
                <a:latin typeface="Soberana Sans" panose="02000000000000000000" pitchFamily="50" charset="0"/>
                <a:cs typeface="Arial" panose="020B0604020202020204" pitchFamily="34" charset="0"/>
              </a:rPr>
              <a:t>ormatos </a:t>
            </a:r>
            <a:r>
              <a:rPr lang="es-MX" sz="2000" b="1" dirty="0" smtClean="0">
                <a:solidFill>
                  <a:schemeClr val="tx1">
                    <a:lumMod val="65000"/>
                    <a:lumOff val="35000"/>
                  </a:schemeClr>
                </a:solidFill>
                <a:latin typeface="Soberana Sans" panose="02000000000000000000" pitchFamily="50" charset="0"/>
                <a:cs typeface="Arial" panose="020B0604020202020204" pitchFamily="34" charset="0"/>
              </a:rPr>
              <a:t>Nominales</a:t>
            </a:r>
          </a:p>
          <a:p>
            <a:pPr algn="ctr"/>
            <a:r>
              <a:rPr lang="es-MX" sz="2000" b="1" dirty="0" smtClean="0">
                <a:solidFill>
                  <a:schemeClr val="tx1">
                    <a:lumMod val="65000"/>
                    <a:lumOff val="35000"/>
                  </a:schemeClr>
                </a:solidFill>
                <a:latin typeface="Soberana Sans" panose="02000000000000000000" pitchFamily="50" charset="0"/>
                <a:cs typeface="Arial" panose="020B0604020202020204" pitchFamily="34" charset="0"/>
              </a:rPr>
              <a:t>Consultas y Atenciones de Planificación Familiar</a:t>
            </a:r>
            <a:endParaRPr lang="es-MX" sz="2000" b="1" dirty="0">
              <a:solidFill>
                <a:schemeClr val="tx1">
                  <a:lumMod val="65000"/>
                  <a:lumOff val="35000"/>
                </a:schemeClr>
              </a:solidFill>
              <a:latin typeface="Soberana Sans" panose="02000000000000000000" pitchFamily="50" charset="0"/>
              <a:cs typeface="Arial" panose="020B0604020202020204" pitchFamily="34" charset="0"/>
            </a:endParaRPr>
          </a:p>
        </p:txBody>
      </p:sp>
      <p:sp>
        <p:nvSpPr>
          <p:cNvPr id="56" name="CuadroTexto 55"/>
          <p:cNvSpPr txBox="1"/>
          <p:nvPr/>
        </p:nvSpPr>
        <p:spPr>
          <a:xfrm>
            <a:off x="8354292" y="5996407"/>
            <a:ext cx="3491348" cy="461665"/>
          </a:xfrm>
          <a:prstGeom prst="rect">
            <a:avLst/>
          </a:prstGeom>
          <a:noFill/>
        </p:spPr>
        <p:txBody>
          <a:bodyPr wrap="square" rtlCol="0">
            <a:spAutoFit/>
          </a:bodyPr>
          <a:lstStyle/>
          <a:p>
            <a:r>
              <a:rPr lang="es-MX" sz="2400" dirty="0" smtClean="0">
                <a:solidFill>
                  <a:schemeClr val="accent5">
                    <a:lumMod val="75000"/>
                  </a:schemeClr>
                </a:solidFill>
              </a:rPr>
              <a:t>Noviembre </a:t>
            </a:r>
            <a:r>
              <a:rPr lang="es-MX" sz="2400" dirty="0">
                <a:solidFill>
                  <a:schemeClr val="accent5">
                    <a:lumMod val="75000"/>
                  </a:schemeClr>
                </a:solidFill>
              </a:rPr>
              <a:t>2016</a:t>
            </a:r>
          </a:p>
        </p:txBody>
      </p:sp>
    </p:spTree>
    <p:custDataLst>
      <p:tags r:id="rId1"/>
    </p:custDataLst>
    <p:extLst>
      <p:ext uri="{BB962C8B-B14F-4D97-AF65-F5344CB8AC3E}">
        <p14:creationId xmlns:p14="http://schemas.microsoft.com/office/powerpoint/2010/main" val="124306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4">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a:solidFill>
                  <a:srgbClr val="003300"/>
                </a:solidFill>
              </a:rPr>
              <a:t>Métodos entregados</a:t>
            </a:r>
            <a:endParaRPr lang="es-MX" sz="2000" b="1" dirty="0">
              <a:solidFill>
                <a:srgbClr val="003300"/>
              </a:solidFill>
            </a:endParaRPr>
          </a:p>
        </p:txBody>
      </p:sp>
      <p:sp>
        <p:nvSpPr>
          <p:cNvPr id="3" name="Rectángulo 2"/>
          <p:cNvSpPr/>
          <p:nvPr/>
        </p:nvSpPr>
        <p:spPr>
          <a:xfrm>
            <a:off x="1935498" y="1871552"/>
            <a:ext cx="9241409" cy="1323439"/>
          </a:xfrm>
          <a:prstGeom prst="rect">
            <a:avLst/>
          </a:prstGeom>
        </p:spPr>
        <p:txBody>
          <a:bodyPr wrap="square">
            <a:spAutoFit/>
          </a:bodyPr>
          <a:lstStyle/>
          <a:p>
            <a:pPr algn="just"/>
            <a:r>
              <a:rPr lang="es-MX" sz="2000" dirty="0">
                <a:solidFill>
                  <a:schemeClr val="tx1">
                    <a:lumMod val="65000"/>
                    <a:lumOff val="35000"/>
                  </a:schemeClr>
                </a:solidFill>
                <a:latin typeface="Arial" panose="020B0604020202020204" pitchFamily="34" charset="0"/>
                <a:cs typeface="Arial" panose="020B0604020202020204" pitchFamily="34" charset="0"/>
              </a:rPr>
              <a:t>NO registre método entregado, es decir registre “</a:t>
            </a:r>
            <a:r>
              <a:rPr lang="es-MX" sz="2000" b="1" dirty="0">
                <a:solidFill>
                  <a:schemeClr val="tx1">
                    <a:lumMod val="65000"/>
                    <a:lumOff val="35000"/>
                  </a:schemeClr>
                </a:solidFill>
                <a:latin typeface="Arial" panose="020B0604020202020204" pitchFamily="34" charset="0"/>
                <a:cs typeface="Arial" panose="020B0604020202020204" pitchFamily="34" charset="0"/>
              </a:rPr>
              <a:t>0</a:t>
            </a:r>
            <a:r>
              <a:rPr lang="es-MX" sz="2000" dirty="0">
                <a:solidFill>
                  <a:schemeClr val="tx1">
                    <a:lumMod val="65000"/>
                    <a:lumOff val="35000"/>
                  </a:schemeClr>
                </a:solidFill>
                <a:latin typeface="Arial" panose="020B0604020202020204" pitchFamily="34" charset="0"/>
                <a:cs typeface="Arial" panose="020B0604020202020204" pitchFamily="34" charset="0"/>
              </a:rPr>
              <a:t>” en el espacio si: </a:t>
            </a:r>
          </a:p>
          <a:p>
            <a:pPr marL="808038" indent="-374650" algn="just">
              <a:buFont typeface="Wingdings" panose="05000000000000000000" pitchFamily="2" charset="2"/>
              <a:buChar char="ü"/>
            </a:pPr>
            <a:r>
              <a:rPr lang="es-MX" sz="2000" dirty="0" smtClean="0">
                <a:solidFill>
                  <a:schemeClr val="tx1">
                    <a:lumMod val="65000"/>
                    <a:lumOff val="35000"/>
                  </a:schemeClr>
                </a:solidFill>
                <a:latin typeface="Arial" panose="020B0604020202020204" pitchFamily="34" charset="0"/>
                <a:cs typeface="Arial" panose="020B0604020202020204" pitchFamily="34" charset="0"/>
              </a:rPr>
              <a:t>Se </a:t>
            </a:r>
            <a:r>
              <a:rPr lang="es-MX" sz="2000" dirty="0">
                <a:solidFill>
                  <a:schemeClr val="tx1">
                    <a:lumMod val="65000"/>
                    <a:lumOff val="35000"/>
                  </a:schemeClr>
                </a:solidFill>
                <a:latin typeface="Arial" panose="020B0604020202020204" pitchFamily="34" charset="0"/>
                <a:cs typeface="Arial" panose="020B0604020202020204" pitchFamily="34" charset="0"/>
              </a:rPr>
              <a:t>extendió receta para adquirir el método en farmacia particular.</a:t>
            </a:r>
          </a:p>
          <a:p>
            <a:pPr marL="808038" indent="-374650" algn="just">
              <a:buFont typeface="Wingdings" panose="05000000000000000000" pitchFamily="2" charset="2"/>
              <a:buChar char="ü"/>
            </a:pPr>
            <a:r>
              <a:rPr lang="es-MX" sz="2000" dirty="0" smtClean="0">
                <a:solidFill>
                  <a:schemeClr val="tx1">
                    <a:lumMod val="65000"/>
                    <a:lumOff val="35000"/>
                  </a:schemeClr>
                </a:solidFill>
                <a:latin typeface="Arial" panose="020B0604020202020204" pitchFamily="34" charset="0"/>
                <a:cs typeface="Arial" panose="020B0604020202020204" pitchFamily="34" charset="0"/>
              </a:rPr>
              <a:t>Sólo </a:t>
            </a:r>
            <a:r>
              <a:rPr lang="es-MX" sz="2000" dirty="0">
                <a:solidFill>
                  <a:schemeClr val="tx1">
                    <a:lumMod val="65000"/>
                    <a:lumOff val="35000"/>
                  </a:schemeClr>
                </a:solidFill>
                <a:latin typeface="Arial" panose="020B0604020202020204" pitchFamily="34" charset="0"/>
                <a:cs typeface="Arial" panose="020B0604020202020204" pitchFamily="34" charset="0"/>
              </a:rPr>
              <a:t>se brindó información o consejería.</a:t>
            </a:r>
          </a:p>
          <a:p>
            <a:pPr marL="808038" indent="-374650" algn="just">
              <a:buFont typeface="Wingdings" panose="05000000000000000000" pitchFamily="2" charset="2"/>
              <a:buChar char="ü"/>
            </a:pPr>
            <a:r>
              <a:rPr lang="es-MX" sz="2000" dirty="0" smtClean="0">
                <a:solidFill>
                  <a:schemeClr val="tx1">
                    <a:lumMod val="65000"/>
                    <a:lumOff val="35000"/>
                  </a:schemeClr>
                </a:solidFill>
                <a:latin typeface="Arial" panose="020B0604020202020204" pitchFamily="34" charset="0"/>
                <a:cs typeface="Arial" panose="020B0604020202020204" pitchFamily="34" charset="0"/>
              </a:rPr>
              <a:t>Sólo </a:t>
            </a:r>
            <a:r>
              <a:rPr lang="es-MX" sz="2000" dirty="0">
                <a:solidFill>
                  <a:schemeClr val="tx1">
                    <a:lumMod val="65000"/>
                    <a:lumOff val="35000"/>
                  </a:schemeClr>
                </a:solidFill>
                <a:latin typeface="Arial" panose="020B0604020202020204" pitchFamily="34" charset="0"/>
                <a:cs typeface="Arial" panose="020B0604020202020204" pitchFamily="34" charset="0"/>
              </a:rPr>
              <a:t>acudió a revisión de DIU, DIU medicado o implante subdérmico.</a:t>
            </a:r>
            <a:endParaRPr lang="es-MX" sz="20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6"/>
          <a:stretch>
            <a:fillRect/>
          </a:stretch>
        </p:blipFill>
        <p:spPr>
          <a:xfrm>
            <a:off x="4471307" y="3590122"/>
            <a:ext cx="3684814" cy="2443192"/>
          </a:xfrm>
          <a:prstGeom prst="rect">
            <a:avLst/>
          </a:prstGeom>
        </p:spPr>
      </p:pic>
    </p:spTree>
    <p:custDataLst>
      <p:tags r:id="rId2"/>
    </p:custDataLst>
    <p:extLst>
      <p:ext uri="{BB962C8B-B14F-4D97-AF65-F5344CB8AC3E}">
        <p14:creationId xmlns:p14="http://schemas.microsoft.com/office/powerpoint/2010/main" val="107871678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Métodos entregados</a:t>
            </a:r>
            <a:endParaRPr lang="es-MX" sz="2000" b="1" dirty="0">
              <a:solidFill>
                <a:srgbClr val="003300"/>
              </a:solidFill>
            </a:endParaRPr>
          </a:p>
        </p:txBody>
      </p:sp>
      <p:sp>
        <p:nvSpPr>
          <p:cNvPr id="7" name="Rectángulo 6"/>
          <p:cNvSpPr/>
          <p:nvPr/>
        </p:nvSpPr>
        <p:spPr>
          <a:xfrm>
            <a:off x="1351939" y="1690448"/>
            <a:ext cx="9488121" cy="4031873"/>
          </a:xfrm>
          <a:prstGeom prst="rect">
            <a:avLst/>
          </a:prstGeom>
        </p:spPr>
        <p:txBody>
          <a:bodyPr wrap="square">
            <a:spAutoFit/>
          </a:bodyPr>
          <a:lstStyle/>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Oral:</a:t>
            </a:r>
            <a:r>
              <a:rPr lang="es-MX" dirty="0">
                <a:solidFill>
                  <a:schemeClr val="tx1">
                    <a:lumMod val="65000"/>
                    <a:lumOff val="35000"/>
                  </a:schemeClr>
                </a:solidFill>
                <a:latin typeface="Arial" panose="020B0604020202020204" pitchFamily="34" charset="0"/>
                <a:cs typeface="Arial" panose="020B0604020202020204" pitchFamily="34" charset="0"/>
              </a:rPr>
              <a:t> Anote el número de ciclos prescritos.</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Inyectable mensual:</a:t>
            </a:r>
            <a:r>
              <a:rPr lang="es-MX" dirty="0">
                <a:solidFill>
                  <a:schemeClr val="tx1">
                    <a:lumMod val="65000"/>
                    <a:lumOff val="35000"/>
                  </a:schemeClr>
                </a:solidFill>
                <a:latin typeface="Arial" panose="020B0604020202020204" pitchFamily="34" charset="0"/>
                <a:cs typeface="Arial" panose="020B0604020202020204" pitchFamily="34" charset="0"/>
              </a:rPr>
              <a:t> Marque con “X” si se proporcionó inyecciones, según se trate de evitar el embarazo durante un lapso de un mes.</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Inyectable bimestral:</a:t>
            </a:r>
            <a:r>
              <a:rPr lang="es-MX" dirty="0">
                <a:solidFill>
                  <a:schemeClr val="tx1">
                    <a:lumMod val="65000"/>
                    <a:lumOff val="35000"/>
                  </a:schemeClr>
                </a:solidFill>
                <a:latin typeface="Arial" panose="020B0604020202020204" pitchFamily="34" charset="0"/>
                <a:cs typeface="Arial" panose="020B0604020202020204" pitchFamily="34" charset="0"/>
              </a:rPr>
              <a:t> Marque con “X” si se proporcionó inyecciones, según se trate de evitar el embarazo durante un lapso de dos meses.</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Implante subdérmico:</a:t>
            </a:r>
            <a:r>
              <a:rPr lang="es-MX" dirty="0">
                <a:solidFill>
                  <a:schemeClr val="tx1">
                    <a:lumMod val="65000"/>
                    <a:lumOff val="35000"/>
                  </a:schemeClr>
                </a:solidFill>
                <a:latin typeface="Arial" panose="020B0604020202020204" pitchFamily="34" charset="0"/>
                <a:cs typeface="Arial" panose="020B0604020202020204" pitchFamily="34" charset="0"/>
              </a:rPr>
              <a:t> Registre “1” para el implante en caso de haber sido insertado o reinsertado, registre “0” (cero), si durante la consulta sólo revisa el implante subdérmico.</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Parche dérmico:</a:t>
            </a:r>
            <a:r>
              <a:rPr lang="es-MX" dirty="0">
                <a:solidFill>
                  <a:schemeClr val="tx1">
                    <a:lumMod val="65000"/>
                    <a:lumOff val="35000"/>
                  </a:schemeClr>
                </a:solidFill>
                <a:latin typeface="Arial" panose="020B0604020202020204" pitchFamily="34" charset="0"/>
                <a:cs typeface="Arial" panose="020B0604020202020204" pitchFamily="34" charset="0"/>
              </a:rPr>
              <a:t> Registre “1” ó “2” según el número de ciclos entregados durante la consulta, considere que un ciclo cuenta con tres parches dérmicos. Es un método anticonceptivo hormonal, de acción prolongada por siete días, consiste en la aplicación dérmica en espalda, pecho, glúteos, abdomen y en parte exterior y superior de los brazos es un parche de liberación continua y gradual de una dosis de hormonales combinados.</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718712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a:solidFill>
                  <a:srgbClr val="003300"/>
                </a:solidFill>
              </a:rPr>
              <a:t>Métodos entregados</a:t>
            </a:r>
            <a:endParaRPr lang="es-MX" sz="2000" b="1" dirty="0">
              <a:solidFill>
                <a:srgbClr val="003300"/>
              </a:solidFill>
            </a:endParaRPr>
          </a:p>
        </p:txBody>
      </p:sp>
      <p:sp>
        <p:nvSpPr>
          <p:cNvPr id="3" name="Rectángulo 2"/>
          <p:cNvSpPr/>
          <p:nvPr/>
        </p:nvSpPr>
        <p:spPr>
          <a:xfrm>
            <a:off x="1538728" y="1372327"/>
            <a:ext cx="9257568" cy="5016758"/>
          </a:xfrm>
          <a:prstGeom prst="rect">
            <a:avLst/>
          </a:prstGeom>
        </p:spPr>
        <p:txBody>
          <a:bodyPr wrap="square">
            <a:spAutoFit/>
          </a:bodyPr>
          <a:lstStyle/>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DIU:</a:t>
            </a:r>
            <a:r>
              <a:rPr lang="es-MX" dirty="0">
                <a:solidFill>
                  <a:schemeClr val="tx1">
                    <a:lumMod val="65000"/>
                    <a:lumOff val="35000"/>
                  </a:schemeClr>
                </a:solidFill>
                <a:latin typeface="Arial" panose="020B0604020202020204" pitchFamily="34" charset="0"/>
                <a:cs typeface="Arial" panose="020B0604020202020204" pitchFamily="34" charset="0"/>
              </a:rPr>
              <a:t> Registre “1” para el DIU que haya sido insertado o reinsertado durante la consulta, registre “0” (cero), si durante la consulta sólo revisa el dispositivo intrauterino.</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DIU medicado:</a:t>
            </a:r>
            <a:r>
              <a:rPr lang="es-MX" dirty="0">
                <a:solidFill>
                  <a:schemeClr val="tx1">
                    <a:lumMod val="65000"/>
                    <a:lumOff val="35000"/>
                  </a:schemeClr>
                </a:solidFill>
                <a:latin typeface="Arial" panose="020B0604020202020204" pitchFamily="34" charset="0"/>
                <a:cs typeface="Arial" panose="020B0604020202020204" pitchFamily="34" charset="0"/>
              </a:rPr>
              <a:t> Registre “1” para el DIU medicado que haya sido insertado o reinsertado durante la consulta, registre “0” (cero), si durante la consulta sólo revisa el dispositivo medicado</a:t>
            </a:r>
            <a:r>
              <a:rPr lang="es-MX" b="1" dirty="0">
                <a:solidFill>
                  <a:schemeClr val="tx1">
                    <a:lumMod val="65000"/>
                    <a:lumOff val="35000"/>
                  </a:schemeClr>
                </a:solidFill>
                <a:latin typeface="Arial" panose="020B0604020202020204" pitchFamily="34" charset="0"/>
                <a:cs typeface="Arial" panose="020B0604020202020204" pitchFamily="34" charset="0"/>
              </a:rPr>
              <a:t> </a:t>
            </a:r>
            <a:r>
              <a:rPr lang="es-MX" dirty="0">
                <a:solidFill>
                  <a:schemeClr val="tx1">
                    <a:lumMod val="65000"/>
                    <a:lumOff val="35000"/>
                  </a:schemeClr>
                </a:solidFill>
                <a:latin typeface="Arial" panose="020B0604020202020204" pitchFamily="34" charset="0"/>
                <a:cs typeface="Arial" panose="020B0604020202020204" pitchFamily="34" charset="0"/>
              </a:rPr>
              <a:t>(Mirena).</a:t>
            </a:r>
            <a:r>
              <a:rPr lang="es-MX" b="1" dirty="0">
                <a:solidFill>
                  <a:schemeClr val="tx1">
                    <a:lumMod val="65000"/>
                    <a:lumOff val="35000"/>
                  </a:schemeClr>
                </a:solidFill>
                <a:latin typeface="Arial" panose="020B0604020202020204" pitchFamily="34" charset="0"/>
                <a:cs typeface="Arial" panose="020B0604020202020204" pitchFamily="34" charset="0"/>
              </a:rPr>
              <a:t> </a:t>
            </a:r>
            <a:r>
              <a:rPr lang="es-MX" dirty="0">
                <a:solidFill>
                  <a:schemeClr val="tx1">
                    <a:lumMod val="65000"/>
                    <a:lumOff val="35000"/>
                  </a:schemeClr>
                </a:solidFill>
                <a:latin typeface="Arial" panose="020B0604020202020204" pitchFamily="34" charset="0"/>
                <a:cs typeface="Arial" panose="020B0604020202020204" pitchFamily="34" charset="0"/>
              </a:rPr>
              <a:t>Consiste en una pequeña pieza plástica y flexible, en forma de T, en cuya base contiene un cilindro, en donde se encuentra la hormona levonorgestrel la cual es liberada de forma constante, 20 mcg. cada 24 hrs. Con lo que aumenta su eficacia. </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Quirúrgico</a:t>
            </a:r>
            <a:r>
              <a:rPr lang="es-MX" dirty="0">
                <a:solidFill>
                  <a:schemeClr val="tx1">
                    <a:lumMod val="65000"/>
                    <a:lumOff val="35000"/>
                  </a:schemeClr>
                </a:solidFill>
                <a:latin typeface="Arial" panose="020B0604020202020204" pitchFamily="34" charset="0"/>
                <a:cs typeface="Arial" panose="020B0604020202020204" pitchFamily="34" charset="0"/>
              </a:rPr>
              <a:t>: Registre “1” para el caso de realizar </a:t>
            </a:r>
            <a:r>
              <a:rPr lang="es-ES" dirty="0">
                <a:solidFill>
                  <a:schemeClr val="tx1">
                    <a:lumMod val="65000"/>
                    <a:lumOff val="35000"/>
                  </a:schemeClr>
                </a:solidFill>
                <a:latin typeface="Arial" panose="020B0604020202020204" pitchFamily="34" charset="0"/>
                <a:cs typeface="Arial" panose="020B0604020202020204" pitchFamily="34" charset="0"/>
              </a:rPr>
              <a:t>vasectomía sin bisturí y “0” (cero) si se trata de una revisión posterior a la intervención quirúrgica (OTB o vasectomía).</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Preservativo:</a:t>
            </a:r>
            <a:r>
              <a:rPr lang="es-MX" dirty="0">
                <a:solidFill>
                  <a:schemeClr val="tx1">
                    <a:lumMod val="65000"/>
                    <a:lumOff val="35000"/>
                  </a:schemeClr>
                </a:solidFill>
                <a:latin typeface="Arial" panose="020B0604020202020204" pitchFamily="34" charset="0"/>
                <a:cs typeface="Arial" panose="020B0604020202020204" pitchFamily="34" charset="0"/>
              </a:rPr>
              <a:t> Registre el número de preservativos entregados al usuario durante la consulta.</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Preservativo femenino:</a:t>
            </a:r>
            <a:r>
              <a:rPr lang="es-MX" dirty="0">
                <a:solidFill>
                  <a:schemeClr val="tx1">
                    <a:lumMod val="65000"/>
                    <a:lumOff val="35000"/>
                  </a:schemeClr>
                </a:solidFill>
                <a:latin typeface="Arial" panose="020B0604020202020204" pitchFamily="34" charset="0"/>
                <a:cs typeface="Arial" panose="020B0604020202020204" pitchFamily="34" charset="0"/>
              </a:rPr>
              <a:t> Registre el número de preservativos femeninos entregados a la usuaria en la consulta.</a:t>
            </a:r>
          </a:p>
          <a:p>
            <a:pPr algn="just">
              <a:spcAft>
                <a:spcPts val="1200"/>
              </a:spcAft>
            </a:pPr>
            <a:r>
              <a:rPr lang="es-MX" b="1" dirty="0">
                <a:solidFill>
                  <a:schemeClr val="tx1">
                    <a:lumMod val="65000"/>
                    <a:lumOff val="35000"/>
                  </a:schemeClr>
                </a:solidFill>
                <a:latin typeface="Arial" panose="020B0604020202020204" pitchFamily="34" charset="0"/>
                <a:cs typeface="Arial" panose="020B0604020202020204" pitchFamily="34" charset="0"/>
              </a:rPr>
              <a:t>Otro método:</a:t>
            </a:r>
            <a:r>
              <a:rPr lang="es-ES" dirty="0">
                <a:solidFill>
                  <a:schemeClr val="tx1">
                    <a:lumMod val="65000"/>
                    <a:lumOff val="35000"/>
                  </a:schemeClr>
                </a:solidFill>
                <a:latin typeface="Arial" panose="020B0604020202020204" pitchFamily="34" charset="0"/>
                <a:cs typeface="Arial" panose="020B0604020202020204" pitchFamily="34" charset="0"/>
              </a:rPr>
              <a:t> Registre el número de cualquier otro método entregado al paciente y que no se encuentre en este formato.</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273142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Orientación y consejería</a:t>
            </a:r>
            <a:endParaRPr lang="es-MX" sz="2000" b="1" dirty="0">
              <a:solidFill>
                <a:srgbClr val="003300"/>
              </a:solidFill>
            </a:endParaRPr>
          </a:p>
        </p:txBody>
      </p:sp>
      <p:sp>
        <p:nvSpPr>
          <p:cNvPr id="3" name="Rectángulo 2"/>
          <p:cNvSpPr/>
          <p:nvPr/>
        </p:nvSpPr>
        <p:spPr>
          <a:xfrm>
            <a:off x="604117" y="1697681"/>
            <a:ext cx="6490648" cy="3539430"/>
          </a:xfrm>
          <a:prstGeom prst="rect">
            <a:avLst/>
          </a:prstGeom>
        </p:spPr>
        <p:txBody>
          <a:bodyPr wrap="square">
            <a:spAutoFit/>
          </a:bodyPr>
          <a:lstStyle/>
          <a:p>
            <a:pPr algn="just"/>
            <a:r>
              <a:rPr lang="es-ES" sz="1600" b="1" i="1" u="sng" dirty="0">
                <a:solidFill>
                  <a:schemeClr val="tx1">
                    <a:lumMod val="65000"/>
                    <a:lumOff val="35000"/>
                  </a:schemeClr>
                </a:solidFill>
                <a:latin typeface="Arial" panose="020B0604020202020204" pitchFamily="34" charset="0"/>
                <a:cs typeface="Arial" panose="020B0604020202020204" pitchFamily="34" charset="0"/>
              </a:rPr>
              <a:t>ORIENTACIÓN-CONSEJERÍA DE PLANIFIACIÓN FAMILIAR: </a:t>
            </a:r>
            <a:endParaRPr lang="es-ES" sz="1600" b="1" i="1" u="sng" dirty="0" smtClean="0">
              <a:solidFill>
                <a:schemeClr val="tx1">
                  <a:lumMod val="65000"/>
                  <a:lumOff val="35000"/>
                </a:schemeClr>
              </a:solidFill>
              <a:latin typeface="Arial" panose="020B0604020202020204" pitchFamily="34" charset="0"/>
              <a:cs typeface="Arial" panose="020B0604020202020204" pitchFamily="34" charset="0"/>
            </a:endParaRPr>
          </a:p>
          <a:p>
            <a:pPr algn="just"/>
            <a:endParaRPr lang="es-MX" sz="1600"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Es un proceso de análisis y comunicación personal entre el prestador de servicios y el usuario potencial y/o el usuario activo, mediante el cual se proporciona información, orientación y apoyo educativo a individuos y parejas que les permitan tomar decisiones voluntarias conscientes e informadas acerca de su vida sexual y reproductiva. </a:t>
            </a: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 </a:t>
            </a: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El proceso se debe enfocar a resolver o aclarar las dudas que se pudieran tener acerca de las indicaciones, uso, seguridad y efectividad de los métodos anticonceptivos. </a:t>
            </a:r>
            <a:r>
              <a:rPr lang="es-MX" sz="1600" i="1" dirty="0">
                <a:solidFill>
                  <a:schemeClr val="tx1">
                    <a:lumMod val="65000"/>
                    <a:lumOff val="35000"/>
                  </a:schemeClr>
                </a:solidFill>
                <a:latin typeface="Arial" panose="020B0604020202020204" pitchFamily="34" charset="0"/>
                <a:cs typeface="Arial" panose="020B0604020202020204" pitchFamily="34" charset="0"/>
              </a:rPr>
              <a:t>NOM 005-SSA2-1993 MODIFICADA 2004. De los servicios de planificación familiar.</a:t>
            </a:r>
            <a:endParaRPr lang="es-MX" sz="1600"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Marcar con “X” el espacio, cuando se otorgue orientación y/o consejería.</a:t>
            </a:r>
            <a:endParaRPr lang="es-ES_tradnl" sz="1600" dirty="0" smtClean="0">
              <a:solidFill>
                <a:schemeClr val="tx1">
                  <a:lumMod val="65000"/>
                  <a:lumOff val="35000"/>
                </a:schemeClr>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5"/>
          <a:stretch>
            <a:fillRect/>
          </a:stretch>
        </p:blipFill>
        <p:spPr>
          <a:xfrm>
            <a:off x="7478292" y="2161912"/>
            <a:ext cx="4014788" cy="2671659"/>
          </a:xfrm>
          <a:prstGeom prst="rect">
            <a:avLst/>
          </a:prstGeom>
        </p:spPr>
      </p:pic>
    </p:spTree>
    <p:custDataLst>
      <p:tags r:id="rId1"/>
    </p:custDataLst>
    <p:extLst>
      <p:ext uri="{BB962C8B-B14F-4D97-AF65-F5344CB8AC3E}">
        <p14:creationId xmlns:p14="http://schemas.microsoft.com/office/powerpoint/2010/main" val="2416956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Anticoncepción de emergencia</a:t>
            </a:r>
            <a:endParaRPr lang="es-MX" sz="2000" b="1" dirty="0">
              <a:solidFill>
                <a:srgbClr val="003300"/>
              </a:solidFill>
            </a:endParaRPr>
          </a:p>
        </p:txBody>
      </p:sp>
      <p:sp>
        <p:nvSpPr>
          <p:cNvPr id="3" name="Rectángulo 2"/>
          <p:cNvSpPr/>
          <p:nvPr/>
        </p:nvSpPr>
        <p:spPr>
          <a:xfrm>
            <a:off x="2858703" y="1517194"/>
            <a:ext cx="9185212" cy="4770537"/>
          </a:xfrm>
          <a:prstGeom prst="rect">
            <a:avLst/>
          </a:prstGeom>
        </p:spPr>
        <p:txBody>
          <a:bodyPr wrap="square">
            <a:spAutoFit/>
          </a:bodyPr>
          <a:lstStyle/>
          <a:p>
            <a:pPr algn="just"/>
            <a:r>
              <a:rPr lang="es-MX" sz="1600" dirty="0" smtClean="0">
                <a:solidFill>
                  <a:schemeClr val="tx1">
                    <a:lumMod val="65000"/>
                    <a:lumOff val="35000"/>
                  </a:schemeClr>
                </a:solidFill>
                <a:latin typeface="Arial" panose="020B0604020202020204" pitchFamily="34" charset="0"/>
                <a:cs typeface="Arial" panose="020B0604020202020204" pitchFamily="34" charset="0"/>
              </a:rPr>
              <a:t>Marque </a:t>
            </a:r>
            <a:r>
              <a:rPr lang="es-MX" sz="1600" dirty="0">
                <a:solidFill>
                  <a:schemeClr val="tx1">
                    <a:lumMod val="65000"/>
                    <a:lumOff val="35000"/>
                  </a:schemeClr>
                </a:solidFill>
                <a:latin typeface="Arial" panose="020B0604020202020204" pitchFamily="34" charset="0"/>
                <a:cs typeface="Arial" panose="020B0604020202020204" pitchFamily="34" charset="0"/>
              </a:rPr>
              <a:t>con “X” el espacio,</a:t>
            </a:r>
            <a:r>
              <a:rPr lang="es-MX" sz="1600" b="1" dirty="0">
                <a:solidFill>
                  <a:schemeClr val="tx1">
                    <a:lumMod val="65000"/>
                    <a:lumOff val="35000"/>
                  </a:schemeClr>
                </a:solidFill>
                <a:latin typeface="Arial" panose="020B0604020202020204" pitchFamily="34" charset="0"/>
                <a:cs typeface="Arial" panose="020B0604020202020204" pitchFamily="34" charset="0"/>
              </a:rPr>
              <a:t> </a:t>
            </a:r>
            <a:r>
              <a:rPr lang="es-MX" sz="1600" dirty="0">
                <a:solidFill>
                  <a:schemeClr val="tx1">
                    <a:lumMod val="65000"/>
                    <a:lumOff val="35000"/>
                  </a:schemeClr>
                </a:solidFill>
                <a:latin typeface="Arial" panose="020B0604020202020204" pitchFamily="34" charset="0"/>
                <a:cs typeface="Arial" panose="020B0604020202020204" pitchFamily="34" charset="0"/>
              </a:rPr>
              <a:t>si durante la consulta realiza la entrega de hormonales anticonceptivos de emergencia.</a:t>
            </a:r>
          </a:p>
          <a:p>
            <a:pPr algn="just"/>
            <a:r>
              <a:rPr lang="es-MX" sz="1600" b="1" dirty="0">
                <a:solidFill>
                  <a:schemeClr val="tx1">
                    <a:lumMod val="65000"/>
                    <a:lumOff val="35000"/>
                  </a:schemeClr>
                </a:solidFill>
                <a:latin typeface="Arial" panose="020B0604020202020204" pitchFamily="34" charset="0"/>
                <a:cs typeface="Arial" panose="020B0604020202020204" pitchFamily="34" charset="0"/>
              </a:rPr>
              <a:t> </a:t>
            </a:r>
            <a:endParaRPr lang="es-MX" sz="1600"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b="1" dirty="0">
                <a:solidFill>
                  <a:schemeClr val="tx1">
                    <a:lumMod val="65000"/>
                    <a:lumOff val="35000"/>
                  </a:schemeClr>
                </a:solidFill>
                <a:latin typeface="Arial" panose="020B0604020202020204" pitchFamily="34" charset="0"/>
                <a:cs typeface="Arial" panose="020B0604020202020204" pitchFamily="34" charset="0"/>
              </a:rPr>
              <a:t>(</a:t>
            </a:r>
            <a:r>
              <a:rPr lang="es-MX" sz="1600" dirty="0">
                <a:solidFill>
                  <a:schemeClr val="tx1">
                    <a:lumMod val="65000"/>
                    <a:lumOff val="35000"/>
                  </a:schemeClr>
                </a:solidFill>
                <a:latin typeface="Arial" panose="020B0604020202020204" pitchFamily="34" charset="0"/>
                <a:cs typeface="Arial" panose="020B0604020202020204" pitchFamily="34" charset="0"/>
              </a:rPr>
              <a:t>HORMONAL POST COITO</a:t>
            </a:r>
            <a:r>
              <a:rPr lang="es-MX" sz="1600" b="1" dirty="0">
                <a:solidFill>
                  <a:schemeClr val="tx1">
                    <a:lumMod val="65000"/>
                    <a:lumOff val="35000"/>
                  </a:schemeClr>
                </a:solidFill>
                <a:latin typeface="Arial" panose="020B0604020202020204" pitchFamily="34" charset="0"/>
                <a:cs typeface="Arial" panose="020B0604020202020204" pitchFamily="34" charset="0"/>
              </a:rPr>
              <a:t>) </a:t>
            </a:r>
            <a:r>
              <a:rPr lang="es-MX" sz="1600" dirty="0">
                <a:solidFill>
                  <a:schemeClr val="tx1">
                    <a:lumMod val="65000"/>
                    <a:lumOff val="35000"/>
                  </a:schemeClr>
                </a:solidFill>
                <a:latin typeface="Arial" panose="020B0604020202020204" pitchFamily="34" charset="0"/>
                <a:cs typeface="Arial" panose="020B0604020202020204" pitchFamily="34" charset="0"/>
              </a:rPr>
              <a:t>Es un método que pueden usar las mujeres en los primeros TRES días (72 horas) siguientes a un coito no protegido con el fin de evitar un embarazo no planeado. Este método no debe usarse de manera regular.</a:t>
            </a:r>
          </a:p>
          <a:p>
            <a:pPr algn="just"/>
            <a:r>
              <a:rPr lang="es-MX" sz="1600" b="1" dirty="0">
                <a:solidFill>
                  <a:schemeClr val="tx1">
                    <a:lumMod val="65000"/>
                    <a:lumOff val="35000"/>
                  </a:schemeClr>
                </a:solidFill>
                <a:latin typeface="Arial" panose="020B0604020202020204" pitchFamily="34" charset="0"/>
                <a:cs typeface="Arial" panose="020B0604020202020204" pitchFamily="34" charset="0"/>
              </a:rPr>
              <a:t> </a:t>
            </a:r>
            <a:endParaRPr lang="es-MX" sz="1600"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Las mujeres en edad fértil, incluyendo las adolescentes pueden recurrir a este método para evitar un embarazo no planeado en las siguientes condiciones:</a:t>
            </a:r>
          </a:p>
          <a:p>
            <a:pPr lvl="0" algn="just"/>
            <a:r>
              <a:rPr lang="es-MX" sz="1600" dirty="0">
                <a:solidFill>
                  <a:schemeClr val="tx1">
                    <a:lumMod val="65000"/>
                    <a:lumOff val="35000"/>
                  </a:schemeClr>
                </a:solidFill>
                <a:latin typeface="Arial" panose="020B0604020202020204" pitchFamily="34" charset="0"/>
                <a:cs typeface="Arial" panose="020B0604020202020204" pitchFamily="34" charset="0"/>
              </a:rPr>
              <a:t>Después de un coito practicado voluntariamente sin protección anticonceptiva.</a:t>
            </a:r>
          </a:p>
          <a:p>
            <a:pPr lvl="0" algn="just"/>
            <a:r>
              <a:rPr lang="es-MX" sz="1600" dirty="0">
                <a:solidFill>
                  <a:schemeClr val="tx1">
                    <a:lumMod val="65000"/>
                    <a:lumOff val="35000"/>
                  </a:schemeClr>
                </a:solidFill>
                <a:latin typeface="Arial" panose="020B0604020202020204" pitchFamily="34" charset="0"/>
                <a:cs typeface="Arial" panose="020B0604020202020204" pitchFamily="34" charset="0"/>
              </a:rPr>
              <a:t>Después de un coito practicado involuntariamente sin protección anticonceptiva.</a:t>
            </a:r>
          </a:p>
          <a:p>
            <a:pPr lvl="0" algn="just"/>
            <a:r>
              <a:rPr lang="es-MX" sz="1600" dirty="0">
                <a:solidFill>
                  <a:schemeClr val="tx1">
                    <a:lumMod val="65000"/>
                    <a:lumOff val="35000"/>
                  </a:schemeClr>
                </a:solidFill>
                <a:latin typeface="Arial" panose="020B0604020202020204" pitchFamily="34" charset="0"/>
                <a:cs typeface="Arial" panose="020B0604020202020204" pitchFamily="34" charset="0"/>
              </a:rPr>
              <a:t>Cuando se esté usando un método anticonceptivo y se presuma falla del mismo por ejemplo en caso de:</a:t>
            </a:r>
          </a:p>
          <a:p>
            <a:pPr lvl="3" algn="just"/>
            <a:r>
              <a:rPr lang="es-MX" sz="1600" dirty="0">
                <a:solidFill>
                  <a:schemeClr val="tx1">
                    <a:lumMod val="65000"/>
                    <a:lumOff val="35000"/>
                  </a:schemeClr>
                </a:solidFill>
                <a:latin typeface="Arial" panose="020B0604020202020204" pitchFamily="34" charset="0"/>
                <a:cs typeface="Arial" panose="020B0604020202020204" pitchFamily="34" charset="0"/>
              </a:rPr>
              <a:t>Ruptura o desprendimiento del condón durante el coito.</a:t>
            </a:r>
          </a:p>
          <a:p>
            <a:pPr lvl="3" algn="just"/>
            <a:r>
              <a:rPr lang="es-MX" sz="1600" dirty="0">
                <a:solidFill>
                  <a:schemeClr val="tx1">
                    <a:lumMod val="65000"/>
                    <a:lumOff val="35000"/>
                  </a:schemeClr>
                </a:solidFill>
                <a:latin typeface="Arial" panose="020B0604020202020204" pitchFamily="34" charset="0"/>
                <a:cs typeface="Arial" panose="020B0604020202020204" pitchFamily="34" charset="0"/>
              </a:rPr>
              <a:t>Falla en la ejecución del coito interrumpido (eyaculación en vagina, periné o genitales externos).</a:t>
            </a:r>
          </a:p>
          <a:p>
            <a:pPr lvl="3" algn="just"/>
            <a:r>
              <a:rPr lang="es-MX" sz="1600" dirty="0">
                <a:solidFill>
                  <a:schemeClr val="tx1">
                    <a:lumMod val="65000"/>
                    <a:lumOff val="35000"/>
                  </a:schemeClr>
                </a:solidFill>
                <a:latin typeface="Arial" panose="020B0604020202020204" pitchFamily="34" charset="0"/>
                <a:cs typeface="Arial" panose="020B0604020202020204" pitchFamily="34" charset="0"/>
              </a:rPr>
              <a:t>Falla en la toma de anticonceptivos hormonales orales por más de tres días.</a:t>
            </a:r>
          </a:p>
          <a:p>
            <a:pPr lvl="3" algn="just"/>
            <a:r>
              <a:rPr lang="es-MX" sz="1600" dirty="0">
                <a:solidFill>
                  <a:schemeClr val="tx1">
                    <a:lumMod val="65000"/>
                    <a:lumOff val="35000"/>
                  </a:schemeClr>
                </a:solidFill>
                <a:latin typeface="Arial" panose="020B0604020202020204" pitchFamily="34" charset="0"/>
                <a:cs typeface="Arial" panose="020B0604020202020204" pitchFamily="34" charset="0"/>
              </a:rPr>
              <a:t>Expulsión del DIU.</a:t>
            </a: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 </a:t>
            </a:r>
            <a:r>
              <a:rPr lang="es-MX" sz="1600" i="1" dirty="0" smtClean="0">
                <a:solidFill>
                  <a:schemeClr val="tx1">
                    <a:lumMod val="65000"/>
                    <a:lumOff val="35000"/>
                  </a:schemeClr>
                </a:solidFill>
                <a:latin typeface="Arial" panose="020B0604020202020204" pitchFamily="34" charset="0"/>
                <a:cs typeface="Arial" panose="020B0604020202020204" pitchFamily="34" charset="0"/>
              </a:rPr>
              <a:t>NOM </a:t>
            </a:r>
            <a:r>
              <a:rPr lang="es-MX" sz="1600" i="1" dirty="0">
                <a:solidFill>
                  <a:schemeClr val="tx1">
                    <a:lumMod val="65000"/>
                    <a:lumOff val="35000"/>
                  </a:schemeClr>
                </a:solidFill>
                <a:latin typeface="Arial" panose="020B0604020202020204" pitchFamily="34" charset="0"/>
                <a:cs typeface="Arial" panose="020B0604020202020204" pitchFamily="34" charset="0"/>
              </a:rPr>
              <a:t>005-SSA2-1993 MODIFICADA 2004. De los Servicios de Planificación Familiar.</a:t>
            </a:r>
            <a:endParaRPr lang="es-MX" sz="16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5"/>
          <a:stretch>
            <a:fillRect/>
          </a:stretch>
        </p:blipFill>
        <p:spPr>
          <a:xfrm>
            <a:off x="346274" y="1828047"/>
            <a:ext cx="2143125" cy="2143125"/>
          </a:xfrm>
          <a:prstGeom prst="rect">
            <a:avLst/>
          </a:prstGeom>
        </p:spPr>
      </p:pic>
    </p:spTree>
    <p:custDataLst>
      <p:tags r:id="rId1"/>
    </p:custDataLst>
    <p:extLst>
      <p:ext uri="{BB962C8B-B14F-4D97-AF65-F5344CB8AC3E}">
        <p14:creationId xmlns:p14="http://schemas.microsoft.com/office/powerpoint/2010/main" val="3409586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Vasectomía sin bisturí</a:t>
            </a:r>
          </a:p>
        </p:txBody>
      </p:sp>
      <p:sp>
        <p:nvSpPr>
          <p:cNvPr id="3" name="Rectángulo 2"/>
          <p:cNvSpPr/>
          <p:nvPr/>
        </p:nvSpPr>
        <p:spPr>
          <a:xfrm>
            <a:off x="870818" y="1988833"/>
            <a:ext cx="6463633" cy="2308324"/>
          </a:xfrm>
          <a:prstGeom prst="rect">
            <a:avLst/>
          </a:prstGeom>
        </p:spPr>
        <p:txBody>
          <a:bodyPr wrap="square">
            <a:spAutoFit/>
          </a:bodyPr>
          <a:lstStyle/>
          <a:p>
            <a:pPr algn="just"/>
            <a:r>
              <a:rPr lang="es-ES" sz="1600" b="1" dirty="0">
                <a:solidFill>
                  <a:schemeClr val="tx1">
                    <a:lumMod val="65000"/>
                    <a:lumOff val="35000"/>
                  </a:schemeClr>
                </a:solidFill>
              </a:rPr>
              <a:t>VASECTOMÍA SIN BISTURÍ: </a:t>
            </a:r>
            <a:endParaRPr lang="es-MX" sz="1600" b="1" dirty="0">
              <a:solidFill>
                <a:schemeClr val="tx1">
                  <a:lumMod val="65000"/>
                  <a:lumOff val="35000"/>
                </a:schemeClr>
              </a:solidFill>
            </a:endParaRPr>
          </a:p>
          <a:p>
            <a:pPr algn="just"/>
            <a:r>
              <a:rPr lang="es-ES" sz="1600" dirty="0">
                <a:solidFill>
                  <a:schemeClr val="tx1">
                    <a:lumMod val="65000"/>
                    <a:lumOff val="35000"/>
                  </a:schemeClr>
                </a:solidFill>
              </a:rPr>
              <a:t>Marque con “X” el espacio,</a:t>
            </a:r>
            <a:r>
              <a:rPr lang="es-MX" sz="1600" dirty="0">
                <a:solidFill>
                  <a:schemeClr val="tx1">
                    <a:lumMod val="65000"/>
                    <a:lumOff val="35000"/>
                  </a:schemeClr>
                </a:solidFill>
              </a:rPr>
              <a:t> si durante la consulta se realizó esta acción.</a:t>
            </a:r>
          </a:p>
          <a:p>
            <a:pPr algn="just"/>
            <a:r>
              <a:rPr lang="es-ES" sz="1600" b="1" dirty="0">
                <a:solidFill>
                  <a:schemeClr val="tx1">
                    <a:lumMod val="65000"/>
                    <a:lumOff val="35000"/>
                  </a:schemeClr>
                </a:solidFill>
              </a:rPr>
              <a:t> </a:t>
            </a:r>
            <a:endParaRPr lang="es-ES" sz="1600" b="1" dirty="0" smtClean="0">
              <a:solidFill>
                <a:schemeClr val="tx1">
                  <a:lumMod val="65000"/>
                  <a:lumOff val="35000"/>
                </a:schemeClr>
              </a:solidFill>
            </a:endParaRPr>
          </a:p>
          <a:p>
            <a:pPr algn="just"/>
            <a:endParaRPr lang="es-MX" sz="1600" dirty="0">
              <a:solidFill>
                <a:schemeClr val="tx1">
                  <a:lumMod val="65000"/>
                  <a:lumOff val="35000"/>
                </a:schemeClr>
              </a:solidFill>
            </a:endParaRPr>
          </a:p>
          <a:p>
            <a:pPr algn="just"/>
            <a:r>
              <a:rPr lang="es-ES" sz="1600" b="1" dirty="0">
                <a:solidFill>
                  <a:schemeClr val="tx1">
                    <a:lumMod val="65000"/>
                    <a:lumOff val="35000"/>
                  </a:schemeClr>
                </a:solidFill>
              </a:rPr>
              <a:t>ALTA CON AZOOSPERMIA POR VASECTOMÍA SIN BISTURI:</a:t>
            </a:r>
            <a:endParaRPr lang="es-MX" sz="1600" b="1" dirty="0">
              <a:solidFill>
                <a:schemeClr val="tx1">
                  <a:lumMod val="65000"/>
                  <a:lumOff val="35000"/>
                </a:schemeClr>
              </a:solidFill>
            </a:endParaRPr>
          </a:p>
          <a:p>
            <a:pPr algn="just"/>
            <a:r>
              <a:rPr lang="es-MX" sz="1600" dirty="0">
                <a:solidFill>
                  <a:schemeClr val="tx1">
                    <a:lumMod val="65000"/>
                    <a:lumOff val="35000"/>
                  </a:schemeClr>
                </a:solidFill>
              </a:rPr>
              <a:t>Registre con “X” en el espacio, a todos los pacientes postvasectomizados, que después de tres espermatoconteos, el último resulta negativo y es dado de alta. La fuente de información son los controles internos de cada unidad, de acuerdo a los lineamientos establecidos por el programa.</a:t>
            </a:r>
            <a:endParaRPr lang="es-MX" sz="16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4098" name="Picture 2" descr="Resultado de imagen para vasectomía sin bisturí"/>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330" y="1612832"/>
            <a:ext cx="3179475" cy="240107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6"/>
          <a:stretch>
            <a:fillRect/>
          </a:stretch>
        </p:blipFill>
        <p:spPr>
          <a:xfrm>
            <a:off x="2626855" y="4831883"/>
            <a:ext cx="4999956" cy="1754602"/>
          </a:xfrm>
          <a:prstGeom prst="rect">
            <a:avLst/>
          </a:prstGeom>
        </p:spPr>
      </p:pic>
    </p:spTree>
    <p:custDataLst>
      <p:tags r:id="rId1"/>
    </p:custDataLst>
    <p:extLst>
      <p:ext uri="{BB962C8B-B14F-4D97-AF65-F5344CB8AC3E}">
        <p14:creationId xmlns:p14="http://schemas.microsoft.com/office/powerpoint/2010/main" val="651186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Importante</a:t>
            </a:r>
          </a:p>
        </p:txBody>
      </p:sp>
      <p:sp>
        <p:nvSpPr>
          <p:cNvPr id="6" name="Rectángulo 5"/>
          <p:cNvSpPr/>
          <p:nvPr/>
        </p:nvSpPr>
        <p:spPr>
          <a:xfrm>
            <a:off x="2980622" y="2222183"/>
            <a:ext cx="7106653" cy="1477328"/>
          </a:xfrm>
          <a:prstGeom prst="rect">
            <a:avLst/>
          </a:prstGeom>
        </p:spPr>
        <p:txBody>
          <a:bodyPr wrap="square">
            <a:spAutoFit/>
          </a:bodyPr>
          <a:lstStyle/>
          <a:p>
            <a:pPr algn="just"/>
            <a:r>
              <a:rPr lang="es-MX" dirty="0">
                <a:solidFill>
                  <a:schemeClr val="tx1">
                    <a:lumMod val="65000"/>
                    <a:lumOff val="35000"/>
                  </a:schemeClr>
                </a:solidFill>
                <a:latin typeface="Arial" panose="020B0604020202020204" pitchFamily="34" charset="0"/>
                <a:ea typeface="Times New Roman" panose="02020603050405020304" pitchFamily="18" charset="0"/>
                <a:cs typeface="Arial" panose="020B0604020202020204" pitchFamily="34" charset="0"/>
              </a:rPr>
              <a:t>Previo a concluir la atención revise que se hayan registrado adecuadamente los datos relacionados a la consulta, para evitar retrasos en la asignación de códigos de la CIE-10 de los diagnósticos y/o para la captura, si hay omisión de datos obligatorios y ésta no es posible concluir se eliminará toda la línea.</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5641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41579" b="4940"/>
          <a:stretch/>
        </p:blipFill>
        <p:spPr>
          <a:xfrm>
            <a:off x="-1" y="190567"/>
            <a:ext cx="3477491" cy="870559"/>
          </a:xfrm>
          <a:prstGeom prst="rect">
            <a:avLst/>
          </a:prstGeom>
        </p:spPr>
      </p:pic>
      <p:cxnSp>
        <p:nvCxnSpPr>
          <p:cNvPr id="6" name="Conector recto 5"/>
          <p:cNvCxnSpPr/>
          <p:nvPr/>
        </p:nvCxnSpPr>
        <p:spPr>
          <a:xfrm>
            <a:off x="-694837" y="129373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a:off x="-690409" y="14377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691425" y="15817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715307" y="15817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a:off x="-710879" y="17257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711895" y="18698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710879" y="18698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690409" y="20138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691425" y="21578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715307" y="21578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710879" y="230184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11895" y="244586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694837" y="244586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90409" y="258988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691425" y="273389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715307" y="273389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710879" y="287791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711895" y="302192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710879" y="302192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690409" y="316594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691425" y="330996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715307" y="330996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710879" y="345397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711895" y="359799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694837" y="359799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690409" y="374200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691425" y="388602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715307" y="388602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710879" y="403004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711895" y="417405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710879" y="417405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690409" y="431807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691425" y="446208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715307" y="446208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710879" y="460610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711895" y="475012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694837" y="475012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690409" y="489413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691425" y="50381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715307" y="503815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710879" y="518216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711895" y="53261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10879" y="5326185"/>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a:xfrm>
            <a:off x="-690409" y="5470201"/>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a:off x="-691425" y="56142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715307" y="5614217"/>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710879" y="5758233"/>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711895" y="5902249"/>
            <a:ext cx="133877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68137" y="1739188"/>
            <a:ext cx="3950919" cy="3264631"/>
          </a:xfrm>
          <a:prstGeom prst="rect">
            <a:avLst/>
          </a:prstGeom>
        </p:spPr>
      </p:pic>
      <p:pic>
        <p:nvPicPr>
          <p:cNvPr id="54" name="Imagen 53"/>
          <p:cNvPicPr>
            <a:picLocks noChangeAspect="1"/>
          </p:cNvPicPr>
          <p:nvPr/>
        </p:nvPicPr>
        <p:blipFill rotWithShape="1">
          <a:blip r:embed="rId3">
            <a:extLst>
              <a:ext uri="{28A0092B-C50C-407E-A947-70E740481C1C}">
                <a14:useLocalDpi xmlns:a14="http://schemas.microsoft.com/office/drawing/2010/main" val="0"/>
              </a:ext>
            </a:extLst>
          </a:blip>
          <a:srcRect l="63565" b="-5008"/>
          <a:stretch/>
        </p:blipFill>
        <p:spPr>
          <a:xfrm>
            <a:off x="9266052" y="180442"/>
            <a:ext cx="2351785" cy="970865"/>
          </a:xfrm>
          <a:prstGeom prst="rect">
            <a:avLst/>
          </a:prstGeom>
        </p:spPr>
      </p:pic>
    </p:spTree>
    <p:custDataLst>
      <p:tags r:id="rId1"/>
    </p:custDataLst>
    <p:extLst>
      <p:ext uri="{BB962C8B-B14F-4D97-AF65-F5344CB8AC3E}">
        <p14:creationId xmlns:p14="http://schemas.microsoft.com/office/powerpoint/2010/main" val="11294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1035140" y="2640021"/>
            <a:ext cx="5888171" cy="1828065"/>
          </a:xfrm>
          <a:prstGeom prst="rect">
            <a:avLst/>
          </a:prstGeom>
        </p:spPr>
        <p:txBody>
          <a:bodyPr wrap="square">
            <a:spAutoFit/>
          </a:bodyPr>
          <a:lstStyle/>
          <a:p>
            <a:pPr algn="just" defTabSz="911225">
              <a:lnSpc>
                <a:spcPts val="3500"/>
              </a:lnSpc>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La utilización de este formato se aplicará </a:t>
            </a:r>
            <a:r>
              <a:rPr lang="es-MX" dirty="0" smtClean="0">
                <a:solidFill>
                  <a:schemeClr val="tx1">
                    <a:lumMod val="65000"/>
                    <a:lumOff val="35000"/>
                  </a:schemeClr>
                </a:solidFill>
                <a:latin typeface="Arial" panose="020B0604020202020204" pitchFamily="34" charset="0"/>
                <a:cs typeface="Arial" panose="020B0604020202020204" pitchFamily="34" charset="0"/>
              </a:rPr>
              <a:t>en</a:t>
            </a:r>
            <a:r>
              <a:rPr lang="es-MX" dirty="0" smtClean="0">
                <a:solidFill>
                  <a:schemeClr val="tx1">
                    <a:lumMod val="65000"/>
                    <a:lumOff val="35000"/>
                  </a:schemeClr>
                </a:solidFill>
                <a:latin typeface="Arial" panose="020B0604020202020204" pitchFamily="34" charset="0"/>
                <a:cs typeface="Arial" panose="020B0604020202020204" pitchFamily="34" charset="0"/>
              </a:rPr>
              <a:t> </a:t>
            </a:r>
            <a:r>
              <a:rPr lang="es-MX" b="1" dirty="0" smtClean="0">
                <a:solidFill>
                  <a:schemeClr val="tx1">
                    <a:lumMod val="65000"/>
                    <a:lumOff val="35000"/>
                  </a:schemeClr>
                </a:solidFill>
                <a:latin typeface="Arial" panose="020B0604020202020204" pitchFamily="34" charset="0"/>
                <a:cs typeface="Arial" panose="020B0604020202020204" pitchFamily="34" charset="0"/>
              </a:rPr>
              <a:t>todos</a:t>
            </a:r>
            <a:r>
              <a:rPr lang="es-MX" dirty="0" smtClean="0">
                <a:solidFill>
                  <a:schemeClr val="tx1">
                    <a:lumMod val="65000"/>
                    <a:lumOff val="35000"/>
                  </a:schemeClr>
                </a:solidFill>
                <a:latin typeface="Arial" panose="020B0604020202020204" pitchFamily="34" charset="0"/>
                <a:cs typeface="Arial" panose="020B0604020202020204" pitchFamily="34" charset="0"/>
              </a:rPr>
              <a:t> los Establecimientos de Salud </a:t>
            </a:r>
            <a:r>
              <a:rPr lang="es-MX" dirty="0" smtClean="0">
                <a:solidFill>
                  <a:schemeClr val="tx1">
                    <a:lumMod val="65000"/>
                    <a:lumOff val="35000"/>
                  </a:schemeClr>
                </a:solidFill>
                <a:latin typeface="Arial" panose="020B0604020202020204" pitchFamily="34" charset="0"/>
                <a:cs typeface="Arial" panose="020B0604020202020204" pitchFamily="34" charset="0"/>
              </a:rPr>
              <a:t>que </a:t>
            </a:r>
            <a:r>
              <a:rPr lang="es-MX" dirty="0">
                <a:solidFill>
                  <a:schemeClr val="tx1">
                    <a:lumMod val="65000"/>
                    <a:lumOff val="35000"/>
                  </a:schemeClr>
                </a:solidFill>
                <a:latin typeface="Arial" panose="020B0604020202020204" pitchFamily="34" charset="0"/>
                <a:cs typeface="Arial" panose="020B0604020202020204" pitchFamily="34" charset="0"/>
              </a:rPr>
              <a:t>intervienen en la etapa del proceso de registro de las atenciones brindadas de planificación familiar en la consulta externa</a:t>
            </a:r>
            <a:r>
              <a:rPr lang="es-MX" dirty="0" smtClean="0">
                <a:solidFill>
                  <a:schemeClr val="tx1">
                    <a:lumMod val="65000"/>
                    <a:lumOff val="35000"/>
                  </a:schemeClr>
                </a:solidFill>
                <a:latin typeface="Arial" panose="020B0604020202020204" pitchFamily="34" charset="0"/>
                <a:cs typeface="Arial" panose="020B0604020202020204" pitchFamily="34" charset="0"/>
              </a:rPr>
              <a:t>.</a:t>
            </a:r>
            <a:endParaRPr lang="es-MX"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CuadroTexto 1"/>
          <p:cNvSpPr txBox="1"/>
          <p:nvPr/>
        </p:nvSpPr>
        <p:spPr>
          <a:xfrm>
            <a:off x="5347603" y="315195"/>
            <a:ext cx="5363935" cy="1015663"/>
          </a:xfrm>
          <a:prstGeom prst="rect">
            <a:avLst/>
          </a:prstGeom>
          <a:noFill/>
        </p:spPr>
        <p:txBody>
          <a:bodyPr wrap="square" rtlCol="0">
            <a:spAutoFit/>
          </a:bodyPr>
          <a:lstStyle/>
          <a:p>
            <a:pPr algn="ctr"/>
            <a:r>
              <a:rPr lang="es-MX" sz="2000" b="1" dirty="0" smtClean="0">
                <a:solidFill>
                  <a:srgbClr val="003300"/>
                </a:solidFill>
              </a:rPr>
              <a:t>Consultas y Atenciones de Planificación Familiar</a:t>
            </a:r>
          </a:p>
          <a:p>
            <a:pPr algn="ctr"/>
            <a:endParaRPr lang="es-MX" sz="2000" b="1" dirty="0" smtClean="0">
              <a:solidFill>
                <a:srgbClr val="003300"/>
              </a:solidFill>
            </a:endParaRPr>
          </a:p>
          <a:p>
            <a:pPr algn="ctr"/>
            <a:r>
              <a:rPr lang="es-MX" sz="2000" b="1" dirty="0" smtClean="0">
                <a:solidFill>
                  <a:srgbClr val="003300"/>
                </a:solidFill>
              </a:rPr>
              <a:t>Alcance</a:t>
            </a:r>
            <a:endParaRPr lang="es-MX" sz="2000" b="1" dirty="0">
              <a:solidFill>
                <a:srgbClr val="003300"/>
              </a:solidFill>
            </a:endParaRPr>
          </a:p>
        </p:txBody>
      </p:sp>
      <p:pic>
        <p:nvPicPr>
          <p:cNvPr id="10" name="Picture 2" descr="Mapa Mexico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666" y="2001135"/>
            <a:ext cx="3763631" cy="263454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5920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01413" y="324982"/>
            <a:ext cx="4783282" cy="707886"/>
          </a:xfrm>
          <a:prstGeom prst="rect">
            <a:avLst/>
          </a:prstGeom>
          <a:noFill/>
        </p:spPr>
        <p:txBody>
          <a:bodyPr wrap="square" rtlCol="0">
            <a:spAutoFit/>
          </a:bodyPr>
          <a:lstStyle/>
          <a:p>
            <a:pPr algn="ctr"/>
            <a:r>
              <a:rPr lang="es-MX" sz="2000" b="1" dirty="0" smtClean="0">
                <a:solidFill>
                  <a:srgbClr val="003300"/>
                </a:solidFill>
              </a:rPr>
              <a:t>Hoja Diaria de </a:t>
            </a:r>
            <a:r>
              <a:rPr lang="es-MX" sz="2000" b="1" dirty="0" smtClean="0">
                <a:solidFill>
                  <a:srgbClr val="003300"/>
                </a:solidFill>
              </a:rPr>
              <a:t>Consultas y Atenciones de Planificación Familiar</a:t>
            </a:r>
            <a:endParaRPr lang="es-MX" sz="2000" b="1" dirty="0" smtClean="0">
              <a:solidFill>
                <a:srgbClr val="003300"/>
              </a:solidFill>
            </a:endParaRPr>
          </a:p>
        </p:txBody>
      </p:sp>
      <p:pic>
        <p:nvPicPr>
          <p:cNvPr id="7" name="Imagen 6"/>
          <p:cNvPicPr>
            <a:picLocks noChangeAspect="1"/>
          </p:cNvPicPr>
          <p:nvPr/>
        </p:nvPicPr>
        <p:blipFill>
          <a:blip r:embed="rId5"/>
          <a:stretch>
            <a:fillRect/>
          </a:stretch>
        </p:blipFill>
        <p:spPr>
          <a:xfrm>
            <a:off x="930058" y="1079055"/>
            <a:ext cx="9866238" cy="5541354"/>
          </a:xfrm>
          <a:prstGeom prst="rect">
            <a:avLst/>
          </a:prstGeom>
        </p:spPr>
      </p:pic>
    </p:spTree>
    <p:custDataLst>
      <p:tags r:id="rId1"/>
    </p:custDataLst>
    <p:extLst>
      <p:ext uri="{BB962C8B-B14F-4D97-AF65-F5344CB8AC3E}">
        <p14:creationId xmlns:p14="http://schemas.microsoft.com/office/powerpoint/2010/main" val="263884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01413" y="365802"/>
            <a:ext cx="4783282" cy="707886"/>
          </a:xfrm>
          <a:prstGeom prst="rect">
            <a:avLst/>
          </a:prstGeom>
          <a:noFill/>
        </p:spPr>
        <p:txBody>
          <a:bodyPr wrap="square" rtlCol="0">
            <a:spAutoFit/>
          </a:bodyPr>
          <a:lstStyle/>
          <a:p>
            <a:pPr algn="ctr"/>
            <a:r>
              <a:rPr lang="es-MX" sz="2000" b="1" dirty="0">
                <a:solidFill>
                  <a:srgbClr val="003300"/>
                </a:solidFill>
              </a:rPr>
              <a:t>Consultas y Atenciones de Planificación Familiar</a:t>
            </a:r>
            <a:endParaRPr lang="es-MX" sz="2000" b="1" dirty="0" smtClean="0">
              <a:solidFill>
                <a:srgbClr val="003300"/>
              </a:solidFill>
            </a:endParaRPr>
          </a:p>
        </p:txBody>
      </p:sp>
      <p:pic>
        <p:nvPicPr>
          <p:cNvPr id="8" name="Imagen 7"/>
          <p:cNvPicPr>
            <a:picLocks noChangeAspect="1"/>
          </p:cNvPicPr>
          <p:nvPr/>
        </p:nvPicPr>
        <p:blipFill>
          <a:blip r:embed="rId5"/>
          <a:stretch>
            <a:fillRect/>
          </a:stretch>
        </p:blipFill>
        <p:spPr>
          <a:xfrm>
            <a:off x="1438282" y="1892753"/>
            <a:ext cx="9798117" cy="3218090"/>
          </a:xfrm>
          <a:prstGeom prst="rect">
            <a:avLst/>
          </a:prstGeom>
        </p:spPr>
      </p:pic>
    </p:spTree>
    <p:custDataLst>
      <p:tags r:id="rId1"/>
    </p:custDataLst>
    <p:extLst>
      <p:ext uri="{BB962C8B-B14F-4D97-AF65-F5344CB8AC3E}">
        <p14:creationId xmlns:p14="http://schemas.microsoft.com/office/powerpoint/2010/main" val="117473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875899" y="1431677"/>
            <a:ext cx="10398979" cy="4909036"/>
          </a:xfrm>
          <a:prstGeom prst="rect">
            <a:avLst/>
          </a:prstGeom>
        </p:spPr>
        <p:txBody>
          <a:bodyPr wrap="square">
            <a:spAutoFit/>
          </a:bodyPr>
          <a:lstStyle/>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Este formato es de uso obligatorio así como su registro en toda Consulta realizada al usuario de los servicios de salud.</a:t>
            </a:r>
          </a:p>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El formato ha sido diseñado para que los prestadores de servicio cuenten con una herramienta de registro individual de pacientes donde se recojan las actividades realizadas durante la consulta desde el punto de vista administrativo y de vigilancia epidemiológica.</a:t>
            </a:r>
          </a:p>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Este formato debe ser llenado por la persona que brinda la consulta como servicios finales a la población, es decir, cuando la atención no es en apoyo al Médico u otro profesional de la salud. </a:t>
            </a:r>
          </a:p>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Registre y reporte TODAS las consultas otorgadas (con diagnóstico) en el día, llevadas a cabo en el área de consulta y atenciones (sin diagnóstico) de planificación familiar.</a:t>
            </a:r>
          </a:p>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La Hoja Diaria de Consultas y Atenciones de Planificación Familiar será considerada válida, siempre y cuando todas las consultas cuenten con fecha de atención, datos del prestador de servicio, datos de identificación del paciente y según corresponda al menos un diagnóstico (el que motivó la consulta</a:t>
            </a:r>
            <a:r>
              <a:rPr lang="es-MX" dirty="0" smtClean="0">
                <a:solidFill>
                  <a:schemeClr val="tx1">
                    <a:lumMod val="65000"/>
                    <a:lumOff val="35000"/>
                  </a:schemeClr>
                </a:solidFill>
                <a:latin typeface="Arial" panose="020B0604020202020204" pitchFamily="34" charset="0"/>
                <a:cs typeface="Arial" panose="020B0604020202020204" pitchFamily="34" charset="0"/>
              </a:rPr>
              <a:t>).</a:t>
            </a:r>
          </a:p>
          <a:p>
            <a:pPr marL="285750" indent="-285750" algn="just" defTabSz="911225">
              <a:spcAft>
                <a:spcPts val="6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Para el llenado de la Hoja Diaria debe escribir con tinta, letra de molde, sin abreviaturas, utilizar únicamente bolígrafo, no usar plumas con tinta de gel, pluma fuente, plumón o similares, debido a que los trazos pierden claridad y este tipo de tintas </a:t>
            </a:r>
            <a:r>
              <a:rPr lang="es-MX" dirty="0" smtClean="0">
                <a:solidFill>
                  <a:schemeClr val="tx1">
                    <a:lumMod val="65000"/>
                    <a:lumOff val="35000"/>
                  </a:schemeClr>
                </a:solidFill>
                <a:latin typeface="Arial" panose="020B0604020202020204" pitchFamily="34" charset="0"/>
                <a:cs typeface="Arial" panose="020B0604020202020204" pitchFamily="34" charset="0"/>
              </a:rPr>
              <a:t>tiende </a:t>
            </a:r>
            <a:r>
              <a:rPr lang="es-MX" dirty="0">
                <a:solidFill>
                  <a:schemeClr val="tx1">
                    <a:lumMod val="65000"/>
                    <a:lumOff val="35000"/>
                  </a:schemeClr>
                </a:solidFill>
                <a:latin typeface="Arial" panose="020B0604020202020204" pitchFamily="34" charset="0"/>
                <a:cs typeface="Arial" panose="020B0604020202020204" pitchFamily="34" charset="0"/>
              </a:rPr>
              <a:t>a desaparecer con el tiempo.</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CuadroTexto 1"/>
          <p:cNvSpPr txBox="1"/>
          <p:nvPr/>
        </p:nvSpPr>
        <p:spPr>
          <a:xfrm>
            <a:off x="5510224" y="364803"/>
            <a:ext cx="5253416" cy="707886"/>
          </a:xfrm>
          <a:prstGeom prst="rect">
            <a:avLst/>
          </a:prstGeom>
          <a:noFill/>
        </p:spPr>
        <p:txBody>
          <a:bodyPr wrap="square" rtlCol="0">
            <a:spAutoFit/>
          </a:bodyPr>
          <a:lstStyle/>
          <a:p>
            <a:pPr algn="ctr"/>
            <a:r>
              <a:rPr lang="es-MX" sz="2000" b="1" dirty="0">
                <a:solidFill>
                  <a:srgbClr val="003300"/>
                </a:solidFill>
              </a:rPr>
              <a:t>Consultas y Atenciones de Planificación Familiar</a:t>
            </a:r>
          </a:p>
          <a:p>
            <a:pPr algn="ctr"/>
            <a:r>
              <a:rPr lang="es-MX" sz="2000" b="1" dirty="0" smtClean="0">
                <a:solidFill>
                  <a:srgbClr val="003300"/>
                </a:solidFill>
              </a:rPr>
              <a:t>Instrucciones </a:t>
            </a:r>
            <a:r>
              <a:rPr lang="es-MX" sz="2000" b="1" dirty="0" smtClean="0">
                <a:solidFill>
                  <a:srgbClr val="003300"/>
                </a:solidFill>
              </a:rPr>
              <a:t>generales</a:t>
            </a:r>
          </a:p>
        </p:txBody>
      </p:sp>
    </p:spTree>
    <p:custDataLst>
      <p:tags r:id="rId1"/>
    </p:custDataLst>
    <p:extLst>
      <p:ext uri="{BB962C8B-B14F-4D97-AF65-F5344CB8AC3E}">
        <p14:creationId xmlns:p14="http://schemas.microsoft.com/office/powerpoint/2010/main" val="85660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875899" y="1619454"/>
            <a:ext cx="10398979" cy="4031873"/>
          </a:xfrm>
          <a:prstGeom prst="rect">
            <a:avLst/>
          </a:prstGeom>
        </p:spPr>
        <p:txBody>
          <a:bodyPr wrap="square">
            <a:spAutoFit/>
          </a:bodyPr>
          <a:lstStyle/>
          <a:p>
            <a:pPr marL="285750" indent="-285750" algn="just" defTabSz="911225">
              <a:spcAft>
                <a:spcPts val="12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La persona que llene la Hoja es la responsable de su contenido, por lo que se recomienda llenarlo cuidadosamente, plasmando información completa y veraz, poner atención especial en los campos que son de reporte obligatorio.</a:t>
            </a:r>
          </a:p>
          <a:p>
            <a:pPr marL="285750" indent="-285750" algn="just" defTabSz="911225">
              <a:spcAft>
                <a:spcPts val="12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En la parte inferior de cada celda tiene una referencia la cual si es gris registrarse “X” o anote el dato solicitado según la instrucción según corresponda a la actividad realizada.</a:t>
            </a:r>
          </a:p>
          <a:p>
            <a:pPr marL="285750" indent="-285750" algn="just" defTabSz="911225">
              <a:spcAft>
                <a:spcPts val="12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Para las celdas en que se requiera anotar números (fechas, peso, edad, etc.) deben usarse números arábigos (0, 1, 2, …, 9).</a:t>
            </a:r>
          </a:p>
          <a:p>
            <a:pPr marL="285750" indent="-285750" algn="just" defTabSz="911225">
              <a:spcAft>
                <a:spcPts val="12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Al finalizar el día, revisar el llenado.</a:t>
            </a:r>
          </a:p>
          <a:p>
            <a:pPr marL="285750" indent="-285750" algn="just" defTabSz="911225">
              <a:spcAft>
                <a:spcPts val="1200"/>
              </a:spcAft>
              <a:buFont typeface="Wingdings" panose="05000000000000000000" pitchFamily="2" charset="2"/>
              <a:buChar char="Ø"/>
              <a:tabLst>
                <a:tab pos="6283325" algn="l"/>
              </a:tabLst>
            </a:pPr>
            <a:r>
              <a:rPr lang="es-MX" dirty="0">
                <a:solidFill>
                  <a:schemeClr val="tx1">
                    <a:lumMod val="65000"/>
                    <a:lumOff val="35000"/>
                  </a:schemeClr>
                </a:solidFill>
                <a:latin typeface="Arial" panose="020B0604020202020204" pitchFamily="34" charset="0"/>
                <a:cs typeface="Arial" panose="020B0604020202020204" pitchFamily="34" charset="0"/>
              </a:rPr>
              <a:t>En unidades donde existe la figura del estadístico, él será el responsable de la recolección diaria de las Hojas Diarias de Consulta y Atenciones de Planificación Familiar (SINBA-SIS-CAPF-P) en las que el prestador de servicios haya registrado las actividades del día. En otro caso será directamente el prestador de servicio el que garantizará la custodia de las mismas</a:t>
            </a:r>
            <a:r>
              <a:rPr lang="es-MX" dirty="0" smtClean="0">
                <a:solidFill>
                  <a:schemeClr val="tx1">
                    <a:lumMod val="65000"/>
                    <a:lumOff val="35000"/>
                  </a:schemeClr>
                </a:solidFill>
                <a:latin typeface="Arial" panose="020B0604020202020204" pitchFamily="34" charset="0"/>
                <a:cs typeface="Arial" panose="020B0604020202020204" pitchFamily="34" charset="0"/>
              </a:rPr>
              <a:t>.</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CuadroTexto 6"/>
          <p:cNvSpPr txBox="1"/>
          <p:nvPr/>
        </p:nvSpPr>
        <p:spPr>
          <a:xfrm>
            <a:off x="5510224" y="364803"/>
            <a:ext cx="5253416" cy="707886"/>
          </a:xfrm>
          <a:prstGeom prst="rect">
            <a:avLst/>
          </a:prstGeom>
          <a:noFill/>
        </p:spPr>
        <p:txBody>
          <a:bodyPr wrap="square" rtlCol="0">
            <a:spAutoFit/>
          </a:bodyPr>
          <a:lstStyle/>
          <a:p>
            <a:pPr algn="ctr"/>
            <a:r>
              <a:rPr lang="es-MX" sz="2000" b="1" dirty="0">
                <a:solidFill>
                  <a:srgbClr val="003300"/>
                </a:solidFill>
              </a:rPr>
              <a:t>Consultas y Atenciones de Planificación Familiar</a:t>
            </a:r>
          </a:p>
          <a:p>
            <a:pPr algn="ctr"/>
            <a:r>
              <a:rPr lang="es-MX" sz="2000" b="1" dirty="0" smtClean="0">
                <a:solidFill>
                  <a:srgbClr val="003300"/>
                </a:solidFill>
              </a:rPr>
              <a:t>Instrucciones </a:t>
            </a:r>
            <a:r>
              <a:rPr lang="es-MX" sz="2000" b="1" dirty="0" smtClean="0">
                <a:solidFill>
                  <a:srgbClr val="003300"/>
                </a:solidFill>
              </a:rPr>
              <a:t>generales</a:t>
            </a:r>
          </a:p>
        </p:txBody>
      </p:sp>
    </p:spTree>
    <p:custDataLst>
      <p:tags r:id="rId1"/>
    </p:custDataLst>
    <p:extLst>
      <p:ext uri="{BB962C8B-B14F-4D97-AF65-F5344CB8AC3E}">
        <p14:creationId xmlns:p14="http://schemas.microsoft.com/office/powerpoint/2010/main" val="66649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896510" y="1461659"/>
            <a:ext cx="10398979" cy="4770537"/>
          </a:xfrm>
          <a:prstGeom prst="rect">
            <a:avLst/>
          </a:prstGeom>
        </p:spPr>
        <p:txBody>
          <a:bodyPr wrap="square">
            <a:spAutoFit/>
          </a:bodyPr>
          <a:lstStyle/>
          <a:p>
            <a:pPr marL="285750" indent="-285750" algn="just" defTabSz="911225">
              <a:spcAft>
                <a:spcPts val="1200"/>
              </a:spcAft>
              <a:buFont typeface="Wingdings" panose="05000000000000000000" pitchFamily="2" charset="2"/>
              <a:buChar char="Ø"/>
              <a:tabLst>
                <a:tab pos="6283325" algn="l"/>
              </a:tabLst>
            </a:pPr>
            <a:r>
              <a:rPr lang="es-MX" sz="1600" dirty="0">
                <a:solidFill>
                  <a:schemeClr val="tx1">
                    <a:lumMod val="65000"/>
                    <a:lumOff val="35000"/>
                  </a:schemeClr>
                </a:solidFill>
                <a:latin typeface="Arial" panose="020B0604020202020204" pitchFamily="34" charset="0"/>
                <a:cs typeface="Arial" panose="020B0604020202020204" pitchFamily="34" charset="0"/>
              </a:rPr>
              <a:t>Previo a la captura el formato deberá sometido a la asignación de códigos de CIE-10 de cada Diagnóstico por el personaje destinado para esta actividad, para lo cual se debe garantizar y contar con todos los formatos debidamente requisitados de las consultas realizadas durante el día, evite rezago para no afectar la captura nominal en el Sistema Automatizado.</a:t>
            </a:r>
          </a:p>
          <a:p>
            <a:pPr marL="285750" indent="-285750" algn="just" defTabSz="911225">
              <a:spcAft>
                <a:spcPts val="1200"/>
              </a:spcAft>
              <a:buFont typeface="Wingdings" panose="05000000000000000000" pitchFamily="2" charset="2"/>
              <a:buChar char="Ø"/>
              <a:tabLst>
                <a:tab pos="6283325" algn="l"/>
              </a:tabLst>
            </a:pPr>
            <a:r>
              <a:rPr lang="es-MX" sz="1600" dirty="0" smtClean="0">
                <a:solidFill>
                  <a:schemeClr val="tx1">
                    <a:lumMod val="65000"/>
                    <a:lumOff val="35000"/>
                  </a:schemeClr>
                </a:solidFill>
                <a:latin typeface="Arial" panose="020B0604020202020204" pitchFamily="34" charset="0"/>
                <a:cs typeface="Arial" panose="020B0604020202020204" pitchFamily="34" charset="0"/>
              </a:rPr>
              <a:t>Si </a:t>
            </a:r>
            <a:r>
              <a:rPr lang="es-MX" sz="1600" dirty="0">
                <a:solidFill>
                  <a:schemeClr val="tx1">
                    <a:lumMod val="65000"/>
                    <a:lumOff val="35000"/>
                  </a:schemeClr>
                </a:solidFill>
                <a:latin typeface="Arial" panose="020B0604020202020204" pitchFamily="34" charset="0"/>
                <a:cs typeface="Arial" panose="020B0604020202020204" pitchFamily="34" charset="0"/>
              </a:rPr>
              <a:t>la unidad cuenta con equipo de cómputo realice la captura nominal en el Sistema Automatizado de las Consultas y Atenciones realizadas durante el día, evite el rezago.</a:t>
            </a:r>
          </a:p>
          <a:p>
            <a:pPr marL="285750" indent="-285750" algn="just" defTabSz="911225">
              <a:spcAft>
                <a:spcPts val="1200"/>
              </a:spcAft>
              <a:buFont typeface="Wingdings" panose="05000000000000000000" pitchFamily="2" charset="2"/>
              <a:buChar char="Ø"/>
              <a:tabLst>
                <a:tab pos="6283325" algn="l"/>
              </a:tabLst>
            </a:pPr>
            <a:r>
              <a:rPr lang="es-MX" sz="1600" dirty="0">
                <a:solidFill>
                  <a:schemeClr val="tx1">
                    <a:lumMod val="65000"/>
                    <a:lumOff val="35000"/>
                  </a:schemeClr>
                </a:solidFill>
                <a:latin typeface="Arial" panose="020B0604020202020204" pitchFamily="34" charset="0"/>
                <a:cs typeface="Arial" panose="020B0604020202020204" pitchFamily="34" charset="0"/>
              </a:rPr>
              <a:t>Posterior a la captura nominal el personal designado realizará la captura de asignación de códigos de la CIE-10, se sugiere sea en forma diaria para evitar rezago.</a:t>
            </a:r>
          </a:p>
          <a:p>
            <a:pPr marL="285750" indent="-285750" algn="just" defTabSz="911225">
              <a:spcAft>
                <a:spcPts val="1200"/>
              </a:spcAft>
              <a:buFont typeface="Wingdings" panose="05000000000000000000" pitchFamily="2" charset="2"/>
              <a:buChar char="Ø"/>
              <a:tabLst>
                <a:tab pos="6283325" algn="l"/>
              </a:tabLst>
            </a:pPr>
            <a:r>
              <a:rPr lang="es-MX" sz="1600" dirty="0">
                <a:solidFill>
                  <a:schemeClr val="tx1">
                    <a:lumMod val="65000"/>
                    <a:lumOff val="35000"/>
                  </a:schemeClr>
                </a:solidFill>
                <a:latin typeface="Arial" panose="020B0604020202020204" pitchFamily="34" charset="0"/>
                <a:cs typeface="Arial" panose="020B0604020202020204" pitchFamily="34" charset="0"/>
              </a:rPr>
              <a:t>Tenga en cuenta que el Registro en la Hoja Diaria de Consultas y Atenciones de Planificación Familiar (SINBA-SIS-CAPF-P) con diagnóstico es el insumo a utilizar en el llenado del SUIVE que usted deberá proporcionar a las autoridades epidemiológicas. Informe oportunamente.</a:t>
            </a:r>
          </a:p>
          <a:p>
            <a:pPr marL="285750" indent="-285750" algn="just" defTabSz="911225">
              <a:spcAft>
                <a:spcPts val="1200"/>
              </a:spcAft>
              <a:buFont typeface="Wingdings" panose="05000000000000000000" pitchFamily="2" charset="2"/>
              <a:buChar char="Ø"/>
              <a:tabLst>
                <a:tab pos="6283325" algn="l"/>
              </a:tabLst>
            </a:pPr>
            <a:r>
              <a:rPr lang="es-MX" sz="1600" dirty="0">
                <a:solidFill>
                  <a:schemeClr val="tx1">
                    <a:lumMod val="65000"/>
                    <a:lumOff val="35000"/>
                  </a:schemeClr>
                </a:solidFill>
                <a:latin typeface="Arial" panose="020B0604020202020204" pitchFamily="34" charset="0"/>
                <a:cs typeface="Arial" panose="020B0604020202020204" pitchFamily="34" charset="0"/>
              </a:rPr>
              <a:t>La Hoja Diaria de Consultas y Atenciones de Planificación Familiar (SINBA-SIS-CAPF-P) sólo saldrá de la unidad en aquellos casos en que las autoridades jurisdiccionales o estatales así lo soliciten, como mecanismo para captura o de comprobación al momento de la entrega del informe mensual. Posteriormente, el informe deberá quedar a resguardo en la unidad. Proporcione información completa a las visitas de supervisión del SIS.</a:t>
            </a:r>
          </a:p>
        </p:txBody>
      </p:sp>
      <p:sp>
        <p:nvSpPr>
          <p:cNvPr id="7" name="CuadroTexto 6"/>
          <p:cNvSpPr txBox="1"/>
          <p:nvPr/>
        </p:nvSpPr>
        <p:spPr>
          <a:xfrm>
            <a:off x="5510224" y="364803"/>
            <a:ext cx="5253416" cy="707886"/>
          </a:xfrm>
          <a:prstGeom prst="rect">
            <a:avLst/>
          </a:prstGeom>
          <a:noFill/>
        </p:spPr>
        <p:txBody>
          <a:bodyPr wrap="square" rtlCol="0">
            <a:spAutoFit/>
          </a:bodyPr>
          <a:lstStyle/>
          <a:p>
            <a:pPr algn="ctr"/>
            <a:r>
              <a:rPr lang="es-MX" sz="2000" b="1" dirty="0">
                <a:solidFill>
                  <a:srgbClr val="003300"/>
                </a:solidFill>
              </a:rPr>
              <a:t>Consultas y Atenciones de Planificación Familiar</a:t>
            </a:r>
          </a:p>
          <a:p>
            <a:pPr algn="ctr"/>
            <a:r>
              <a:rPr lang="es-MX" sz="2000" b="1" dirty="0" smtClean="0">
                <a:solidFill>
                  <a:srgbClr val="003300"/>
                </a:solidFill>
              </a:rPr>
              <a:t>Instrucciones </a:t>
            </a:r>
            <a:r>
              <a:rPr lang="es-MX" sz="2000" b="1" dirty="0" smtClean="0">
                <a:solidFill>
                  <a:srgbClr val="003300"/>
                </a:solidFill>
              </a:rPr>
              <a:t>generales</a:t>
            </a:r>
          </a:p>
        </p:txBody>
      </p:sp>
    </p:spTree>
    <p:custDataLst>
      <p:tags r:id="rId1"/>
    </p:custDataLst>
    <p:extLst>
      <p:ext uri="{BB962C8B-B14F-4D97-AF65-F5344CB8AC3E}">
        <p14:creationId xmlns:p14="http://schemas.microsoft.com/office/powerpoint/2010/main" val="395397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CuadroTexto 60"/>
          <p:cNvSpPr txBox="1"/>
          <p:nvPr/>
        </p:nvSpPr>
        <p:spPr>
          <a:xfrm>
            <a:off x="6115050" y="441180"/>
            <a:ext cx="4136085" cy="369332"/>
          </a:xfrm>
          <a:prstGeom prst="rect">
            <a:avLst/>
          </a:prstGeom>
          <a:noFill/>
        </p:spPr>
        <p:txBody>
          <a:bodyPr wrap="square" rtlCol="0">
            <a:spAutoFit/>
          </a:bodyPr>
          <a:lstStyle/>
          <a:p>
            <a:pPr algn="r"/>
            <a:r>
              <a:rPr lang="es-MX" b="1" dirty="0" smtClean="0">
                <a:solidFill>
                  <a:srgbClr val="003300"/>
                </a:solidFill>
              </a:rPr>
              <a:t>Datos de Identificación</a:t>
            </a:r>
            <a:endParaRPr lang="es-MX" b="1" u="sng" dirty="0">
              <a:solidFill>
                <a:srgbClr val="003300"/>
              </a:solidFill>
              <a:effectLst>
                <a:outerShdw blurRad="38100" dist="38100" dir="2700000" algn="tl">
                  <a:srgbClr val="000000">
                    <a:alpha val="43137"/>
                  </a:srgbClr>
                </a:outerShdw>
              </a:effectLst>
            </a:endParaRPr>
          </a:p>
        </p:txBody>
      </p:sp>
      <p:sp>
        <p:nvSpPr>
          <p:cNvPr id="2" name="Rectángulo 1"/>
          <p:cNvSpPr/>
          <p:nvPr/>
        </p:nvSpPr>
        <p:spPr>
          <a:xfrm>
            <a:off x="691878" y="1398096"/>
            <a:ext cx="8876665" cy="646331"/>
          </a:xfrm>
          <a:prstGeom prst="rect">
            <a:avLst/>
          </a:prstGeom>
        </p:spPr>
        <p:txBody>
          <a:bodyPr wrap="square">
            <a:spAutoFit/>
          </a:bodyPr>
          <a:lstStyle/>
          <a:p>
            <a:pPr>
              <a:spcAft>
                <a:spcPts val="1200"/>
              </a:spcAft>
            </a:pPr>
            <a:r>
              <a:rPr lang="es-MX" dirty="0">
                <a:solidFill>
                  <a:schemeClr val="tx1">
                    <a:lumMod val="65000"/>
                    <a:lumOff val="35000"/>
                  </a:schemeClr>
                </a:solidFill>
                <a:latin typeface="Arial" panose="020B0604020202020204" pitchFamily="34" charset="0"/>
                <a:cs typeface="Arial" panose="020B0604020202020204" pitchFamily="34" charset="0"/>
              </a:rPr>
              <a:t>Los datos de identificación </a:t>
            </a:r>
            <a:r>
              <a:rPr lang="es-MX" dirty="0" smtClean="0">
                <a:solidFill>
                  <a:schemeClr val="tx1">
                    <a:lumMod val="65000"/>
                    <a:lumOff val="35000"/>
                  </a:schemeClr>
                </a:solidFill>
                <a:latin typeface="Arial" panose="020B0604020202020204" pitchFamily="34" charset="0"/>
                <a:cs typeface="Arial" panose="020B0604020202020204" pitchFamily="34" charset="0"/>
              </a:rPr>
              <a:t>de la unidad, del prestador de servicios y del paciente son genéricos </a:t>
            </a:r>
            <a:r>
              <a:rPr lang="es-MX" dirty="0" smtClean="0">
                <a:solidFill>
                  <a:schemeClr val="tx1">
                    <a:lumMod val="65000"/>
                    <a:lumOff val="35000"/>
                  </a:schemeClr>
                </a:solidFill>
                <a:latin typeface="Arial" panose="020B0604020202020204" pitchFamily="34" charset="0"/>
                <a:cs typeface="Arial" panose="020B0604020202020204" pitchFamily="34" charset="0"/>
              </a:rPr>
              <a:t>para los cinco formatos primarios.</a:t>
            </a:r>
            <a:endParaRPr lang="es-MX"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Rectángulo 6"/>
          <p:cNvSpPr/>
          <p:nvPr/>
        </p:nvSpPr>
        <p:spPr>
          <a:xfrm>
            <a:off x="1861456" y="5725463"/>
            <a:ext cx="8868009" cy="738664"/>
          </a:xfrm>
          <a:prstGeom prst="rect">
            <a:avLst/>
          </a:prstGeom>
        </p:spPr>
        <p:txBody>
          <a:bodyPr wrap="square">
            <a:spAutoFit/>
          </a:bodyPr>
          <a:lstStyle/>
          <a:p>
            <a:r>
              <a:rPr lang="es-ES" sz="1400" b="1" dirty="0" smtClean="0">
                <a:solidFill>
                  <a:schemeClr val="tx1">
                    <a:lumMod val="65000"/>
                    <a:lumOff val="35000"/>
                  </a:schemeClr>
                </a:solidFill>
                <a:latin typeface="Arial" panose="020B0604020202020204" pitchFamily="34" charset="0"/>
                <a:cs typeface="Arial" panose="020B0604020202020204" pitchFamily="34" charset="0"/>
              </a:rPr>
              <a:t>PROGRAMA </a:t>
            </a:r>
            <a:r>
              <a:rPr lang="es-ES" sz="1400" b="1" dirty="0">
                <a:solidFill>
                  <a:schemeClr val="tx1">
                    <a:lumMod val="65000"/>
                    <a:lumOff val="35000"/>
                  </a:schemeClr>
                </a:solidFill>
                <a:latin typeface="Arial" panose="020B0604020202020204" pitchFamily="34" charset="0"/>
                <a:cs typeface="Arial" panose="020B0604020202020204" pitchFamily="34" charset="0"/>
              </a:rPr>
              <a:t>SEGÚN MOTIVO</a:t>
            </a:r>
            <a:r>
              <a:rPr lang="es-ES" sz="1400" b="1" dirty="0" smtClean="0">
                <a:solidFill>
                  <a:schemeClr val="tx1">
                    <a:lumMod val="65000"/>
                    <a:lumOff val="35000"/>
                  </a:schemeClr>
                </a:solidFill>
                <a:latin typeface="Arial" panose="020B0604020202020204" pitchFamily="34" charset="0"/>
                <a:cs typeface="Arial" panose="020B0604020202020204" pitchFamily="34" charset="0"/>
              </a:rPr>
              <a:t>:</a:t>
            </a:r>
          </a:p>
          <a:p>
            <a:r>
              <a:rPr lang="es-MX" sz="1400" dirty="0" smtClean="0">
                <a:solidFill>
                  <a:schemeClr val="tx1">
                    <a:lumMod val="65000"/>
                    <a:lumOff val="35000"/>
                  </a:schemeClr>
                </a:solidFill>
                <a:latin typeface="Arial" panose="020B0604020202020204" pitchFamily="34" charset="0"/>
                <a:cs typeface="Arial" panose="020B0604020202020204" pitchFamily="34" charset="0"/>
              </a:rPr>
              <a:t>Toda </a:t>
            </a:r>
            <a:r>
              <a:rPr lang="es-MX" sz="1400" dirty="0">
                <a:solidFill>
                  <a:schemeClr val="tx1">
                    <a:lumMod val="65000"/>
                    <a:lumOff val="35000"/>
                  </a:schemeClr>
                </a:solidFill>
                <a:latin typeface="Arial" panose="020B0604020202020204" pitchFamily="34" charset="0"/>
                <a:cs typeface="Arial" panose="020B0604020202020204" pitchFamily="34" charset="0"/>
              </a:rPr>
              <a:t>consulta (con al menos con un diagnóstico) registrada en este formato se catalogará en el Programa de “</a:t>
            </a:r>
            <a:r>
              <a:rPr lang="es-MX" sz="1400" b="1" dirty="0">
                <a:solidFill>
                  <a:schemeClr val="tx1">
                    <a:lumMod val="65000"/>
                    <a:lumOff val="35000"/>
                  </a:schemeClr>
                </a:solidFill>
                <a:latin typeface="Arial" panose="020B0604020202020204" pitchFamily="34" charset="0"/>
                <a:cs typeface="Arial" panose="020B0604020202020204" pitchFamily="34" charset="0"/>
              </a:rPr>
              <a:t>Planificación familiar</a:t>
            </a:r>
            <a:r>
              <a:rPr lang="es-MX" sz="1400" dirty="0">
                <a:solidFill>
                  <a:schemeClr val="tx1">
                    <a:lumMod val="65000"/>
                    <a:lumOff val="35000"/>
                  </a:schemeClr>
                </a:solidFill>
                <a:latin typeface="Arial" panose="020B0604020202020204" pitchFamily="34" charset="0"/>
                <a:cs typeface="Arial" panose="020B0604020202020204" pitchFamily="34" charset="0"/>
              </a:rPr>
              <a:t>”, por lo que no se registra en el formato como tal.</a:t>
            </a:r>
            <a:endParaRPr lang="es-MX" sz="14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5"/>
          <a:stretch>
            <a:fillRect/>
          </a:stretch>
        </p:blipFill>
        <p:spPr>
          <a:xfrm>
            <a:off x="433386" y="2061809"/>
            <a:ext cx="11388451" cy="763033"/>
          </a:xfrm>
          <a:prstGeom prst="rect">
            <a:avLst/>
          </a:prstGeom>
        </p:spPr>
      </p:pic>
      <p:pic>
        <p:nvPicPr>
          <p:cNvPr id="11" name="Imagen 10"/>
          <p:cNvPicPr>
            <a:picLocks noChangeAspect="1"/>
          </p:cNvPicPr>
          <p:nvPr/>
        </p:nvPicPr>
        <p:blipFill>
          <a:blip r:embed="rId6"/>
          <a:stretch>
            <a:fillRect/>
          </a:stretch>
        </p:blipFill>
        <p:spPr>
          <a:xfrm>
            <a:off x="2678564" y="2933837"/>
            <a:ext cx="7405989" cy="2618435"/>
          </a:xfrm>
          <a:prstGeom prst="rect">
            <a:avLst/>
          </a:prstGeom>
        </p:spPr>
      </p:pic>
    </p:spTree>
    <p:custDataLst>
      <p:tags r:id="rId1"/>
    </p:custDataLst>
    <p:extLst>
      <p:ext uri="{BB962C8B-B14F-4D97-AF65-F5344CB8AC3E}">
        <p14:creationId xmlns:p14="http://schemas.microsoft.com/office/powerpoint/2010/main" val="8581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r="1505" b="4940"/>
          <a:stretch/>
        </p:blipFill>
        <p:spPr>
          <a:xfrm>
            <a:off x="144144" y="266111"/>
            <a:ext cx="4954329" cy="71947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6296" y="111729"/>
            <a:ext cx="1247619" cy="1028571"/>
          </a:xfrm>
          <a:prstGeom prst="rect">
            <a:avLst/>
          </a:prstGeom>
        </p:spPr>
      </p:pic>
      <p:sp>
        <p:nvSpPr>
          <p:cNvPr id="57" name="Rectángulo 56"/>
          <p:cNvSpPr/>
          <p:nvPr/>
        </p:nvSpPr>
        <p:spPr>
          <a:xfrm>
            <a:off x="0" y="6573122"/>
            <a:ext cx="12192000" cy="2649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CuadroTexto 1"/>
          <p:cNvSpPr txBox="1"/>
          <p:nvPr/>
        </p:nvSpPr>
        <p:spPr>
          <a:xfrm>
            <a:off x="5821823" y="425791"/>
            <a:ext cx="4783282" cy="400110"/>
          </a:xfrm>
          <a:prstGeom prst="rect">
            <a:avLst/>
          </a:prstGeom>
          <a:noFill/>
        </p:spPr>
        <p:txBody>
          <a:bodyPr wrap="square" rtlCol="0">
            <a:spAutoFit/>
          </a:bodyPr>
          <a:lstStyle/>
          <a:p>
            <a:pPr algn="ctr"/>
            <a:r>
              <a:rPr lang="es-MX" sz="2000" b="1" dirty="0" smtClean="0">
                <a:solidFill>
                  <a:srgbClr val="003300"/>
                </a:solidFill>
              </a:rPr>
              <a:t>Planificación familiar</a:t>
            </a:r>
            <a:endParaRPr lang="es-MX" sz="2000" b="1" dirty="0">
              <a:solidFill>
                <a:srgbClr val="003300"/>
              </a:solidFill>
            </a:endParaRPr>
          </a:p>
        </p:txBody>
      </p:sp>
      <p:sp>
        <p:nvSpPr>
          <p:cNvPr id="9" name="Rectángulo 8"/>
          <p:cNvSpPr/>
          <p:nvPr/>
        </p:nvSpPr>
        <p:spPr>
          <a:xfrm>
            <a:off x="398109" y="1270972"/>
            <a:ext cx="11492492" cy="1815882"/>
          </a:xfrm>
          <a:prstGeom prst="rect">
            <a:avLst/>
          </a:prstGeom>
        </p:spPr>
        <p:txBody>
          <a:bodyPr wrap="square">
            <a:spAutoFit/>
          </a:bodyPr>
          <a:lstStyle/>
          <a:p>
            <a:pPr algn="just"/>
            <a:r>
              <a:rPr lang="es-MX" sz="1600" b="1" dirty="0">
                <a:solidFill>
                  <a:schemeClr val="tx1">
                    <a:lumMod val="65000"/>
                    <a:lumOff val="35000"/>
                  </a:schemeClr>
                </a:solidFill>
                <a:latin typeface="Arial" panose="020B0604020202020204" pitchFamily="34" charset="0"/>
                <a:cs typeface="Arial" panose="020B0604020202020204" pitchFamily="34" charset="0"/>
              </a:rPr>
              <a:t>METODOS ENTREGADOS: </a:t>
            </a:r>
            <a:endParaRPr lang="es-MX" sz="1600" b="1" dirty="0" smtClean="0">
              <a:solidFill>
                <a:schemeClr val="tx1">
                  <a:lumMod val="65000"/>
                  <a:lumOff val="35000"/>
                </a:schemeClr>
              </a:solidFill>
              <a:latin typeface="Arial" panose="020B0604020202020204" pitchFamily="34" charset="0"/>
              <a:cs typeface="Arial" panose="020B0604020202020204" pitchFamily="34" charset="0"/>
            </a:endParaRPr>
          </a:p>
          <a:p>
            <a:pPr algn="just"/>
            <a:endParaRPr lang="es-MX" sz="1600" b="1"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dirty="0" smtClean="0">
                <a:solidFill>
                  <a:schemeClr val="tx1">
                    <a:lumMod val="65000"/>
                    <a:lumOff val="35000"/>
                  </a:schemeClr>
                </a:solidFill>
                <a:latin typeface="Arial" panose="020B0604020202020204" pitchFamily="34" charset="0"/>
                <a:cs typeface="Arial" panose="020B0604020202020204" pitchFamily="34" charset="0"/>
              </a:rPr>
              <a:t>En </a:t>
            </a:r>
            <a:r>
              <a:rPr lang="es-MX" sz="1600" dirty="0">
                <a:solidFill>
                  <a:schemeClr val="tx1">
                    <a:lumMod val="65000"/>
                    <a:lumOff val="35000"/>
                  </a:schemeClr>
                </a:solidFill>
                <a:latin typeface="Arial" panose="020B0604020202020204" pitchFamily="34" charset="0"/>
                <a:cs typeface="Arial" panose="020B0604020202020204" pitchFamily="34" charset="0"/>
              </a:rPr>
              <a:t>este apartado se identificaran las consultas y atenciones por tipo de método, así como la cantidad de métodos anticonceptivos que se le otorgan a una persona cuando acude al servicio de planificación familiar</a:t>
            </a:r>
            <a:r>
              <a:rPr lang="es-MX" sz="1600" dirty="0" smtClean="0">
                <a:solidFill>
                  <a:schemeClr val="tx1">
                    <a:lumMod val="65000"/>
                    <a:lumOff val="35000"/>
                  </a:schemeClr>
                </a:solidFill>
                <a:latin typeface="Arial" panose="020B0604020202020204" pitchFamily="34" charset="0"/>
                <a:cs typeface="Arial" panose="020B0604020202020204" pitchFamily="34" charset="0"/>
              </a:rPr>
              <a:t>.</a:t>
            </a:r>
          </a:p>
          <a:p>
            <a:pPr algn="just"/>
            <a:endParaRPr lang="es-MX" sz="1600" dirty="0">
              <a:solidFill>
                <a:schemeClr val="tx1">
                  <a:lumMod val="65000"/>
                  <a:lumOff val="35000"/>
                </a:schemeClr>
              </a:solidFill>
              <a:latin typeface="Arial" panose="020B0604020202020204" pitchFamily="34" charset="0"/>
              <a:cs typeface="Arial" panose="020B0604020202020204" pitchFamily="34" charset="0"/>
            </a:endParaRPr>
          </a:p>
          <a:p>
            <a:pPr algn="just"/>
            <a:r>
              <a:rPr lang="es-MX" sz="1600" dirty="0">
                <a:solidFill>
                  <a:schemeClr val="tx1">
                    <a:lumMod val="65000"/>
                    <a:lumOff val="35000"/>
                  </a:schemeClr>
                </a:solidFill>
                <a:latin typeface="Arial" panose="020B0604020202020204" pitchFamily="34" charset="0"/>
                <a:cs typeface="Arial" panose="020B0604020202020204" pitchFamily="34" charset="0"/>
              </a:rPr>
              <a:t>Permite identificar el método anticonceptivo que usará la persona entre la consulta que se le está proporcionando y la siguiente consulta. Asimismo, permite llevar un control del consumo de anticonceptivos en la unidad médica.</a:t>
            </a:r>
          </a:p>
        </p:txBody>
      </p:sp>
      <p:pic>
        <p:nvPicPr>
          <p:cNvPr id="6" name="Imagen 5"/>
          <p:cNvPicPr>
            <a:picLocks noChangeAspect="1"/>
          </p:cNvPicPr>
          <p:nvPr/>
        </p:nvPicPr>
        <p:blipFill>
          <a:blip r:embed="rId5"/>
          <a:stretch>
            <a:fillRect/>
          </a:stretch>
        </p:blipFill>
        <p:spPr>
          <a:xfrm>
            <a:off x="3975326" y="3312509"/>
            <a:ext cx="4058331" cy="2549034"/>
          </a:xfrm>
          <a:prstGeom prst="rect">
            <a:avLst/>
          </a:prstGeom>
        </p:spPr>
      </p:pic>
    </p:spTree>
    <p:custDataLst>
      <p:tags r:id="rId1"/>
    </p:custDataLst>
    <p:extLst>
      <p:ext uri="{BB962C8B-B14F-4D97-AF65-F5344CB8AC3E}">
        <p14:creationId xmlns:p14="http://schemas.microsoft.com/office/powerpoint/2010/main" val="2281593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11010"/>
  <p:tag name="ARTICULATE_PRESENTER_VERSION" val="7"/>
  <p:tag name="ARTICULATE_PROJECT_OPEN" val="0"/>
  <p:tag name="ARTICULATE_SLIDE_COUNT" val="4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1901</TotalTime>
  <Words>1505</Words>
  <Application>Microsoft Office PowerPoint</Application>
  <PresentationFormat>Panorámica</PresentationFormat>
  <Paragraphs>89</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Soberana Sans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Dorina Celis</dc:creator>
  <cp:lastModifiedBy>Alicia Mercado Sandoval</cp:lastModifiedBy>
  <cp:revision>176</cp:revision>
  <cp:lastPrinted>2016-11-14T22:28:47Z</cp:lastPrinted>
  <dcterms:created xsi:type="dcterms:W3CDTF">2016-10-14T00:29:27Z</dcterms:created>
  <dcterms:modified xsi:type="dcterms:W3CDTF">2016-11-14T23:02:57Z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Presentación1</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0F1C0E8F-06E1-41A5-B91B-DFFBD428E5BB</vt:lpwstr>
  </property>
  <property fmtid="{D5CDD505-2E9C-101B-9397-08002B2CF9AE}" pid="6" name="ArticulateProjectFull">
    <vt:lpwstr>C:\Users\Dorina Celis\Box Sync\PROYECTO SINBA\Carpeta de trabajo SINBA\Capacitaciones Nal y Reg\Materiales Cap NACIONAL F2\Presentación Nacional SINBA V2.ppta</vt:lpwstr>
  </property>
</Properties>
</file>