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95" r:id="rId2"/>
    <p:sldId id="514" r:id="rId3"/>
    <p:sldId id="556" r:id="rId4"/>
    <p:sldId id="569" r:id="rId5"/>
    <p:sldId id="568" r:id="rId6"/>
    <p:sldId id="557" r:id="rId7"/>
    <p:sldId id="558" r:id="rId8"/>
    <p:sldId id="560" r:id="rId9"/>
    <p:sldId id="565" r:id="rId10"/>
    <p:sldId id="566" r:id="rId11"/>
    <p:sldId id="570" r:id="rId12"/>
    <p:sldId id="571" r:id="rId13"/>
    <p:sldId id="572" r:id="rId14"/>
    <p:sldId id="573" r:id="rId15"/>
    <p:sldId id="574" r:id="rId16"/>
    <p:sldId id="575" r:id="rId17"/>
    <p:sldId id="576" r:id="rId18"/>
    <p:sldId id="577" r:id="rId19"/>
    <p:sldId id="567" r:id="rId20"/>
    <p:sldId id="563" r:id="rId21"/>
  </p:sldIdLst>
  <p:sldSz cx="12192000" cy="6858000"/>
  <p:notesSz cx="6858000" cy="9144000"/>
  <p:custDataLst>
    <p:tags r:id="rId23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9F9F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42" autoAdjust="0"/>
  </p:normalViewPr>
  <p:slideViewPr>
    <p:cSldViewPr snapToGrid="0">
      <p:cViewPr varScale="1">
        <p:scale>
          <a:sx n="105" d="100"/>
          <a:sy n="105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72925-4436-4D79-AAE9-04AD40B2C7AD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4FE58-95F3-4695-8A00-7B6B7F31F1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63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26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43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0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36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66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068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291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04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76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25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73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C80E-36BF-482D-B678-BB688BFEF1DF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0DE76-3ED1-4C21-B88C-40FDF0E808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7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79" b="4940"/>
          <a:stretch/>
        </p:blipFill>
        <p:spPr>
          <a:xfrm>
            <a:off x="-1" y="190567"/>
            <a:ext cx="3477491" cy="870559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-694837" y="129373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-690409" y="143775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-691425" y="158176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-715307" y="158176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-710879" y="172578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-711895" y="186980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-710879" y="186980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-690409" y="201381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-691425" y="215783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-715307" y="215783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-710879" y="230184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-711895" y="244586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-694837" y="244586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-690409" y="258988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-691425" y="273389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-715307" y="273389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-710879" y="287791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-711895" y="302192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-710879" y="302192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-690409" y="316594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-691425" y="330996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-715307" y="330996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-710879" y="345397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-711895" y="359799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-694837" y="359799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-690409" y="374200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-691425" y="388602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-715307" y="388602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-710879" y="403004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-711895" y="417405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-710879" y="417405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-690409" y="431807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-691425" y="446208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-715307" y="446208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-710879" y="460610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-711895" y="475012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-694837" y="475012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-690409" y="489413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-691425" y="503815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-715307" y="503815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-710879" y="518216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-711895" y="532618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-710879" y="532618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-690409" y="547020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-691425" y="561421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-715307" y="561421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-710879" y="575823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-711895" y="590224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00" y="1413482"/>
            <a:ext cx="3950919" cy="326463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5" b="-5008"/>
          <a:stretch/>
        </p:blipFill>
        <p:spPr>
          <a:xfrm>
            <a:off x="9266052" y="180442"/>
            <a:ext cx="2351785" cy="9708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65563" y="4648234"/>
            <a:ext cx="9005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Sistema Nacional de Información Básica en Materia de Salud</a:t>
            </a:r>
          </a:p>
          <a:p>
            <a:pPr algn="ctr"/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46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93041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6.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r>
              <a:rPr lang="es-MX" b="1" dirty="0"/>
              <a:t>Consulta.</a:t>
            </a:r>
            <a:endParaRPr lang="es-MX" sz="2800" dirty="0"/>
          </a:p>
          <a:p>
            <a:r>
              <a:rPr lang="es-MX" b="1" dirty="0"/>
              <a:t>Salud del niño.</a:t>
            </a:r>
            <a:endParaRPr lang="es-MX" sz="2000" dirty="0"/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7311" y="3831584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7.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2403" y="4444200"/>
            <a:ext cx="7020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r>
              <a:rPr lang="es-MX" b="1" dirty="0"/>
              <a:t>Promoción de la Salud / Referido o </a:t>
            </a:r>
            <a:r>
              <a:rPr lang="es-MX" b="1" dirty="0" err="1"/>
              <a:t>Contrarreferido</a:t>
            </a:r>
            <a:r>
              <a:rPr lang="es-MX" b="1" dirty="0"/>
              <a:t>.</a:t>
            </a:r>
            <a:endParaRPr lang="es-MX" sz="2800" dirty="0"/>
          </a:p>
          <a:p>
            <a:r>
              <a:rPr lang="es-MX" b="1" dirty="0"/>
              <a:t>Telemedicina.</a:t>
            </a:r>
            <a:endParaRPr lang="es-MX" sz="2800" dirty="0"/>
          </a:p>
          <a:p>
            <a:r>
              <a:rPr lang="es-MX" b="1" dirty="0"/>
              <a:t>En Control y Seguimiento.</a:t>
            </a:r>
            <a:endParaRPr lang="es-MX" sz="2800" dirty="0"/>
          </a:p>
          <a:p>
            <a:pPr marL="3429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73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73122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8.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Seleccionar PEIIS </a:t>
            </a:r>
          </a:p>
          <a:p>
            <a:pPr marL="0" lvl="1"/>
            <a:r>
              <a:rPr lang="es-MX" sz="2400" dirty="0">
                <a:solidFill>
                  <a:srgbClr val="00B050"/>
                </a:solidFill>
              </a:rPr>
              <a:t>Salud Bucal</a:t>
            </a:r>
            <a:endParaRPr lang="es-MX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Identificación de la unidad y Prestador del servicio.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accent6">
                    <a:lumMod val="75000"/>
                  </a:schemeClr>
                </a:solidFill>
              </a:rPr>
              <a:t>Solo aplica a la CLUES del red asignada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Datos del Paciente.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 err="1"/>
              <a:t>Derechohabiencia</a:t>
            </a:r>
            <a:r>
              <a:rPr lang="es-MX" b="1" dirty="0"/>
              <a:t>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Otros Datos.</a:t>
            </a:r>
            <a:endParaRPr lang="es-MX" sz="2800" b="1" dirty="0"/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15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93041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9.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r>
              <a:rPr lang="es-MX" b="1" dirty="0"/>
              <a:t>Consulta.</a:t>
            </a:r>
            <a:endParaRPr lang="es-MX" sz="2800" dirty="0"/>
          </a:p>
          <a:p>
            <a:r>
              <a:rPr lang="es-MX" b="1" dirty="0"/>
              <a:t>Salud Bucal</a:t>
            </a:r>
            <a:endParaRPr lang="es-MX" dirty="0"/>
          </a:p>
          <a:p>
            <a:r>
              <a:rPr lang="es-MX" b="1" dirty="0"/>
              <a:t>Promoción de la Salud / Referido o </a:t>
            </a:r>
            <a:r>
              <a:rPr lang="es-MX" b="1" dirty="0" err="1"/>
              <a:t>Contrarreferido</a:t>
            </a:r>
            <a:r>
              <a:rPr lang="es-MX" b="1" dirty="0"/>
              <a:t>.</a:t>
            </a:r>
            <a:endParaRPr lang="es-MX" dirty="0"/>
          </a:p>
          <a:p>
            <a:r>
              <a:rPr lang="es-MX" b="1" dirty="0"/>
              <a:t>Telemedicina.</a:t>
            </a:r>
            <a:endParaRPr lang="es-MX" dirty="0"/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09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73122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10.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Seleccionar PEIIS </a:t>
            </a:r>
          </a:p>
          <a:p>
            <a:pPr marL="0" lvl="1"/>
            <a:r>
              <a:rPr lang="es-MX" sz="2400" dirty="0">
                <a:solidFill>
                  <a:srgbClr val="00B050"/>
                </a:solidFill>
              </a:rPr>
              <a:t>Salud Mental</a:t>
            </a:r>
            <a:endParaRPr lang="es-MX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Identificación de la unidad y Prestador del servicio.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accent6">
                    <a:lumMod val="75000"/>
                  </a:schemeClr>
                </a:solidFill>
              </a:rPr>
              <a:t>Solo aplica a la CLUES del red asignada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Datos del Paciente.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 err="1"/>
              <a:t>Derechohabiencia</a:t>
            </a:r>
            <a:r>
              <a:rPr lang="es-MX" b="1" dirty="0"/>
              <a:t>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Otros Datos.</a:t>
            </a:r>
            <a:endParaRPr lang="es-MX" sz="2800" b="1" dirty="0"/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911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93041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11.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r>
              <a:rPr lang="es-MX" b="1" dirty="0"/>
              <a:t>Consulta.</a:t>
            </a:r>
            <a:endParaRPr lang="es-MX" sz="2800" dirty="0"/>
          </a:p>
          <a:p>
            <a:r>
              <a:rPr lang="es-MX" b="1" dirty="0"/>
              <a:t>Salud Mental</a:t>
            </a:r>
            <a:endParaRPr lang="es-MX" i="1" dirty="0"/>
          </a:p>
          <a:p>
            <a:r>
              <a:rPr lang="es-MX" b="1" dirty="0"/>
              <a:t>Promoción de la Salud / Referido o </a:t>
            </a:r>
            <a:r>
              <a:rPr lang="es-MX" b="1" dirty="0" err="1"/>
              <a:t>Contrarreferido</a:t>
            </a:r>
            <a:endParaRPr lang="es-MX" i="1" dirty="0"/>
          </a:p>
          <a:p>
            <a:r>
              <a:rPr lang="es-MX" b="1" dirty="0"/>
              <a:t>Telemedicina</a:t>
            </a:r>
            <a:endParaRPr lang="es-MX" i="1" dirty="0"/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21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73122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12.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Seleccionar PEIIS </a:t>
            </a:r>
          </a:p>
          <a:p>
            <a:pPr marL="0" lvl="1"/>
            <a:r>
              <a:rPr lang="es-MX" sz="2400" dirty="0">
                <a:solidFill>
                  <a:srgbClr val="00B050"/>
                </a:solidFill>
              </a:rPr>
              <a:t>Planificación Familiar</a:t>
            </a:r>
            <a:endParaRPr lang="es-MX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Identificación de la unidad y Prestador del servicio.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accent6">
                    <a:lumMod val="75000"/>
                  </a:schemeClr>
                </a:solidFill>
              </a:rPr>
              <a:t>Solo aplica a la CLUES del red asignada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Datos del Paciente.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 err="1"/>
              <a:t>Derechohabiencia</a:t>
            </a:r>
            <a:r>
              <a:rPr lang="es-MX" b="1" dirty="0"/>
              <a:t>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Otros Datos.</a:t>
            </a:r>
            <a:endParaRPr lang="es-MX" sz="2800" b="1" dirty="0"/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924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93041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13.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r>
              <a:rPr lang="es-MX" b="1" dirty="0"/>
              <a:t>Consulta.</a:t>
            </a:r>
            <a:endParaRPr lang="es-MX" sz="2800" dirty="0"/>
          </a:p>
          <a:p>
            <a:r>
              <a:rPr lang="es-MX" b="1" dirty="0"/>
              <a:t>Planificación Familiar</a:t>
            </a:r>
            <a:endParaRPr lang="es-MX" i="1" dirty="0"/>
          </a:p>
          <a:p>
            <a:r>
              <a:rPr lang="es-MX" b="1" dirty="0"/>
              <a:t>Promoción de la Salud / Referido o </a:t>
            </a:r>
            <a:r>
              <a:rPr lang="es-MX" b="1" dirty="0" err="1"/>
              <a:t>Contrarreferido</a:t>
            </a:r>
            <a:r>
              <a:rPr lang="es-MX" b="1" dirty="0"/>
              <a:t>.</a:t>
            </a:r>
            <a:endParaRPr lang="es-MX" i="1" dirty="0"/>
          </a:p>
          <a:p>
            <a:r>
              <a:rPr lang="es-MX" b="1" dirty="0"/>
              <a:t>Telemedicina.</a:t>
            </a:r>
            <a:endParaRPr lang="es-MX" i="1" dirty="0"/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30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73122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14.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Seleccionar PEIIS </a:t>
            </a:r>
          </a:p>
          <a:p>
            <a:pPr marL="0" lvl="1"/>
            <a:r>
              <a:rPr lang="es-MX" sz="2400" dirty="0">
                <a:solidFill>
                  <a:srgbClr val="00B050"/>
                </a:solidFill>
              </a:rPr>
              <a:t>Detecciones.</a:t>
            </a:r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Identificación de la unidad y Prestador del servicio.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accent6">
                    <a:lumMod val="75000"/>
                  </a:schemeClr>
                </a:solidFill>
              </a:rPr>
              <a:t>Solo aplica a la CLUES del red asignada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Datos del Paciente.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 err="1"/>
              <a:t>Derechohabiencia</a:t>
            </a:r>
            <a:r>
              <a:rPr lang="es-MX" b="1" dirty="0"/>
              <a:t>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Otros Datos.</a:t>
            </a:r>
            <a:endParaRPr lang="es-MX" sz="2800" b="1" dirty="0"/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45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93041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15.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r>
              <a:rPr lang="es-MX" b="1" dirty="0"/>
              <a:t>Consulta.</a:t>
            </a:r>
            <a:endParaRPr lang="es-MX" sz="2800" dirty="0"/>
          </a:p>
          <a:p>
            <a:r>
              <a:rPr lang="es-MX" b="1" dirty="0"/>
              <a:t>Detecciones</a:t>
            </a:r>
            <a:endParaRPr lang="es-MX" i="1" dirty="0"/>
          </a:p>
          <a:p>
            <a:r>
              <a:rPr lang="es-MX" b="1" dirty="0"/>
              <a:t>Promoción de la Salud</a:t>
            </a:r>
          </a:p>
          <a:p>
            <a:r>
              <a:rPr lang="es-MX" b="1" dirty="0"/>
              <a:t>Telemedicina.</a:t>
            </a:r>
            <a:endParaRPr lang="es-MX" i="1" dirty="0"/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98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93041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599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16. Asignación de códigos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Salir del PEIIS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Seleccionar Perfil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Asignador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de códigos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Reconocer bandeja de entrada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Seleccionar registro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Asignar código</a:t>
            </a:r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7311" y="3831584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17. Validar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49843" y="43665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Salir del PEIIS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Seleccionar Perfil Validador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Seleccionar RED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VALIDAR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1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79" b="4940"/>
          <a:stretch/>
        </p:blipFill>
        <p:spPr>
          <a:xfrm>
            <a:off x="-1" y="190567"/>
            <a:ext cx="3477491" cy="870559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-694837" y="129373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-690409" y="143775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-691425" y="158176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-715307" y="158176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-710879" y="172578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-711895" y="186980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-710879" y="186980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-690409" y="201381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-691425" y="215783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-715307" y="215783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-710879" y="230184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-711895" y="244586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-694837" y="244586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-690409" y="258988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-691425" y="273389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-715307" y="273389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-710879" y="287791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-711895" y="302192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-710879" y="302192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-690409" y="316594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-691425" y="330996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-715307" y="330996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-710879" y="345397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-711895" y="359799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-694837" y="359799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-690409" y="374200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-691425" y="388602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-715307" y="388602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-710879" y="403004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-711895" y="417405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-710879" y="417405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-690409" y="431807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-691425" y="446208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-715307" y="446208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-710879" y="460610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-711895" y="475012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-694837" y="475012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-690409" y="489413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-691425" y="503815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-715307" y="503815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-710879" y="518216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-711895" y="532618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-710879" y="5326185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-690409" y="5470201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-691425" y="561421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-715307" y="5614217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-710879" y="5758233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-711895" y="5902249"/>
            <a:ext cx="133877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8" y="1917538"/>
            <a:ext cx="3950919" cy="326463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5" b="-5008"/>
          <a:stretch/>
        </p:blipFill>
        <p:spPr>
          <a:xfrm>
            <a:off x="9266052" y="180442"/>
            <a:ext cx="2351785" cy="9708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71950" y="2420018"/>
            <a:ext cx="7673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003300"/>
                </a:solidFill>
              </a:rPr>
              <a:t>Taller de Navegación</a:t>
            </a:r>
          </a:p>
          <a:p>
            <a:pPr algn="ctr"/>
            <a:r>
              <a:rPr lang="es-MX" sz="4800" dirty="0">
                <a:solidFill>
                  <a:srgbClr val="003300"/>
                </a:solidFill>
              </a:rPr>
              <a:t>SINBA - SIS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8354292" y="5996407"/>
            <a:ext cx="349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09 Noviembre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45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93041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18. Exportar / Importar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Reconocer flujo de EXPORTAR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Reconocer flujo de IMPORTAR</a:t>
            </a:r>
          </a:p>
          <a:p>
            <a:pPr marL="3429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 DE NO HACER EJERCICIO DE IMPORTAR POR ESTAR EN VERSION ON LINE</a:t>
            </a: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08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73122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6341265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Dinámica del Taller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856357" y="2118228"/>
            <a:ext cx="59892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explicará primero la navegación para el reconocimiento de la funcionalidad.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solicitará realizar el ejercicio ejemplo.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avanzará por grupo de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Levantar la mano en caso de dudas durante los ejercicios para que un monitor le asesore.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 adelantarse a los ejercicios.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7" y="1845762"/>
            <a:ext cx="4093516" cy="32727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46" y="3072072"/>
            <a:ext cx="1684656" cy="11006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54046" y="2638269"/>
            <a:ext cx="2143593" cy="43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003300"/>
                </a:solidFill>
              </a:rPr>
              <a:t>SINBA - 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64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73122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947948" y="1335710"/>
            <a:ext cx="850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Escenarios de operación con el SINBA – SIS Nominal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23455" y="1913161"/>
            <a:ext cx="525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Escenario  1. Modalidad en Línea, registro en papel </a:t>
            </a:r>
          </a:p>
        </p:txBody>
      </p:sp>
      <p:pic>
        <p:nvPicPr>
          <p:cNvPr id="1028" name="Picture 4" descr="Resultado de imagen para documentos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0" y="4120623"/>
            <a:ext cx="995483" cy="9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edico ico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5" y="3063609"/>
            <a:ext cx="800465" cy="9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persona icono 3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32" y="3014451"/>
            <a:ext cx="1051152" cy="10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icono computado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45" y="4184791"/>
            <a:ext cx="922522" cy="8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706060" y="4827999"/>
            <a:ext cx="107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Cod</a:t>
            </a:r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R69</a:t>
            </a:r>
          </a:p>
        </p:txBody>
      </p:sp>
      <p:pic>
        <p:nvPicPr>
          <p:cNvPr id="1048" name="Picture 24" descr="Resultado de imagen para persona icono 3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81" y="3014706"/>
            <a:ext cx="1057033" cy="10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e 15"/>
          <p:cNvSpPr/>
          <p:nvPr/>
        </p:nvSpPr>
        <p:spPr>
          <a:xfrm>
            <a:off x="5324101" y="3744165"/>
            <a:ext cx="755451" cy="3300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CIE 10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00" y="4299765"/>
            <a:ext cx="367242" cy="302765"/>
          </a:xfrm>
          <a:prstGeom prst="rect">
            <a:avLst/>
          </a:prstGeom>
        </p:spPr>
      </p:pic>
      <p:pic>
        <p:nvPicPr>
          <p:cNvPr id="31" name="Picture 20" descr="Resultado de imagen para icono computado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90" y="4143725"/>
            <a:ext cx="922522" cy="8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45" y="4274741"/>
            <a:ext cx="367242" cy="30276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8071187" y="4274741"/>
            <a:ext cx="334909" cy="33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58" name="Picture 34" descr="Resultado de imagen para simbolo de aprobado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63" y="4245187"/>
            <a:ext cx="213112" cy="35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Resultado de imagen para persona icono 3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31" y="3014300"/>
            <a:ext cx="1003193" cy="10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 descr="Resultado de imagen para icono computado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37" y="4103621"/>
            <a:ext cx="922522" cy="8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92" y="4234637"/>
            <a:ext cx="367242" cy="302765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9976879" y="4234637"/>
            <a:ext cx="334909" cy="33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60" name="Picture 36" descr="Resultado de imagen para Grafica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1"/>
          <a:stretch/>
        </p:blipFill>
        <p:spPr bwMode="auto">
          <a:xfrm>
            <a:off x="9898438" y="4213230"/>
            <a:ext cx="429329" cy="44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Resultado de imagen para icono computado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20" y="4145997"/>
            <a:ext cx="922522" cy="8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75" y="4277013"/>
            <a:ext cx="367242" cy="302765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3405917" y="4277013"/>
            <a:ext cx="334909" cy="33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52" name="Picture 28" descr="Resultado de imagen para lapiz icono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44" y="4253360"/>
            <a:ext cx="3571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Resultado de imagen para persona icono 3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02" y="3039743"/>
            <a:ext cx="940110" cy="94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48" descr="Resultado de imagen para nube internet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00" y="3740280"/>
            <a:ext cx="371331" cy="32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n 49" descr="Resultado de imagen para nube internet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27" y="3742552"/>
            <a:ext cx="371331" cy="32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n 50" descr="Resultado de imagen para nube internet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03" y="3758472"/>
            <a:ext cx="371331" cy="32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 descr="Resultado de imagen para nube internet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455" y="3760744"/>
            <a:ext cx="371331" cy="32532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lecha: a la derecha 19"/>
          <p:cNvSpPr/>
          <p:nvPr/>
        </p:nvSpPr>
        <p:spPr>
          <a:xfrm>
            <a:off x="1979913" y="4234637"/>
            <a:ext cx="410027" cy="351243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Flecha: a la derecha 53"/>
          <p:cNvSpPr/>
          <p:nvPr/>
        </p:nvSpPr>
        <p:spPr>
          <a:xfrm>
            <a:off x="4520675" y="4264205"/>
            <a:ext cx="410027" cy="351243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Flecha: a la derecha 54"/>
          <p:cNvSpPr/>
          <p:nvPr/>
        </p:nvSpPr>
        <p:spPr>
          <a:xfrm>
            <a:off x="6679299" y="4280125"/>
            <a:ext cx="410027" cy="351243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Flecha: a la derecha 55"/>
          <p:cNvSpPr/>
          <p:nvPr/>
        </p:nvSpPr>
        <p:spPr>
          <a:xfrm>
            <a:off x="8892519" y="4268753"/>
            <a:ext cx="410027" cy="351243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/>
          <p:cNvSpPr txBox="1"/>
          <p:nvPr/>
        </p:nvSpPr>
        <p:spPr>
          <a:xfrm>
            <a:off x="2654960" y="5218468"/>
            <a:ext cx="150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00"/>
                </a:solidFill>
                <a:cs typeface="Arial" panose="020B0604020202020204" pitchFamily="34" charset="0"/>
              </a:rPr>
              <a:t>Capturista</a:t>
            </a:r>
          </a:p>
          <a:p>
            <a:pPr algn="ctr"/>
            <a:r>
              <a:rPr lang="es-MX" b="1" dirty="0">
                <a:solidFill>
                  <a:srgbClr val="006600"/>
                </a:solidFill>
                <a:cs typeface="Arial" panose="020B0604020202020204" pitchFamily="34" charset="0"/>
              </a:rPr>
              <a:t>(Estadígrafo)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5120525" y="5227548"/>
            <a:ext cx="150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solidFill>
                  <a:srgbClr val="006600"/>
                </a:solidFill>
                <a:cs typeface="Arial" panose="020B0604020202020204" pitchFamily="34" charset="0"/>
              </a:rPr>
              <a:t>Asignador</a:t>
            </a:r>
            <a:r>
              <a:rPr lang="es-MX" b="1" dirty="0">
                <a:solidFill>
                  <a:srgbClr val="006600"/>
                </a:solidFill>
                <a:cs typeface="Arial" panose="020B0604020202020204" pitchFamily="34" charset="0"/>
              </a:rPr>
              <a:t> de Código CIE-10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1472678" y="4707442"/>
            <a:ext cx="709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Cod</a:t>
            </a:r>
            <a:r>
              <a:rPr lang="es-MX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s-MX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CAUSES </a:t>
            </a:r>
          </a:p>
          <a:p>
            <a:pPr algn="ctr"/>
            <a:r>
              <a:rPr lang="es-MX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SUIVE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7448097" y="5227545"/>
            <a:ext cx="150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00"/>
                </a:solidFill>
                <a:cs typeface="Arial" panose="020B0604020202020204" pitchFamily="34" charset="0"/>
              </a:rPr>
              <a:t>Validador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9263035" y="5241395"/>
            <a:ext cx="150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600"/>
                </a:solidFill>
                <a:cs typeface="Arial" panose="020B0604020202020204" pitchFamily="34" charset="0"/>
              </a:rPr>
              <a:t>Estadístico / Analista</a:t>
            </a:r>
          </a:p>
        </p:txBody>
      </p:sp>
      <p:pic>
        <p:nvPicPr>
          <p:cNvPr id="47" name="Picture 4" descr="Resultado de imagen para interner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62" y="717983"/>
            <a:ext cx="2507777" cy="19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290" r="3420"/>
          <a:stretch/>
        </p:blipFill>
        <p:spPr>
          <a:xfrm>
            <a:off x="401053" y="62976"/>
            <a:ext cx="11245515" cy="6777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41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73122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11378" y="1298398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1.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1698508"/>
            <a:ext cx="702019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Acceso al sistema. Usar usuario y contraseña asignado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Reconocimiento de la portada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Reconocimiento del uso del zoom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Selección del perfil a utilizar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Reconocimiento de la bandeja de entrada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Menú general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Buscador de registros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Bandeja de entrada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Botones de acciones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Seleccionar PEIIS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Externa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-342900">
              <a:buFont typeface="+mj-lt"/>
              <a:buAutoNum type="arabicPeriod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</a:p>
          <a:p>
            <a:pPr marL="0" lvl="1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/>
              <a:t>Consulta.</a:t>
            </a:r>
            <a:endParaRPr lang="es-MX" sz="2800" dirty="0"/>
          </a:p>
          <a:p>
            <a:pPr marL="449263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</a:rPr>
              <a:t>Caso de Salud Reproductiva.</a:t>
            </a:r>
          </a:p>
          <a:p>
            <a:pPr marL="0" lvl="1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61" y="2762213"/>
            <a:ext cx="5462177" cy="3568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43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73122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2.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Reconocer las variables complejas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Reconocer las variables obligatorias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Reconocer las variables dependientes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Reconocer las variables de catálogos</a:t>
            </a:r>
          </a:p>
          <a:p>
            <a:pPr marL="3429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Identificación de la unidad y Prestador del servicio.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accent6">
                    <a:lumMod val="75000"/>
                  </a:schemeClr>
                </a:solidFill>
              </a:rPr>
              <a:t>Solo aplica a la CLUES de la red asignada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Datos del Paciente.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 err="1"/>
              <a:t>Derechohabiencia</a:t>
            </a:r>
            <a:r>
              <a:rPr lang="es-MX" b="1" dirty="0"/>
              <a:t>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Otros Datos.</a:t>
            </a:r>
            <a:endParaRPr lang="es-MX" sz="2800" b="1" dirty="0"/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29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93041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3.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r>
              <a:rPr lang="es-MX" b="1" dirty="0"/>
              <a:t>Consulta. </a:t>
            </a:r>
            <a:r>
              <a:rPr lang="es-MX" b="1" dirty="0">
                <a:solidFill>
                  <a:srgbClr val="C00000"/>
                </a:solidFill>
              </a:rPr>
              <a:t>Código CIE 10 para SUIVE / CAUSES</a:t>
            </a:r>
            <a:endParaRPr lang="es-MX" sz="2800" dirty="0">
              <a:solidFill>
                <a:srgbClr val="C00000"/>
              </a:solidFill>
            </a:endParaRPr>
          </a:p>
          <a:p>
            <a:r>
              <a:rPr lang="es-MX" b="1" dirty="0"/>
              <a:t>Salud Reproductiva.</a:t>
            </a:r>
          </a:p>
          <a:p>
            <a:r>
              <a:rPr lang="es-MX" sz="2000" b="1" dirty="0"/>
              <a:t>Otros eventos</a:t>
            </a:r>
            <a:endParaRPr lang="es-MX" sz="2000" dirty="0"/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7311" y="3831584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4.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2403" y="4444200"/>
            <a:ext cx="7020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r>
              <a:rPr lang="es-MX" b="1" dirty="0"/>
              <a:t>Promoción de la Salud / Referido o </a:t>
            </a:r>
            <a:r>
              <a:rPr lang="es-MX" b="1" dirty="0" err="1"/>
              <a:t>Contrarreferido</a:t>
            </a:r>
            <a:r>
              <a:rPr lang="es-MX" b="1" dirty="0"/>
              <a:t>.</a:t>
            </a:r>
            <a:endParaRPr lang="es-MX" sz="2800" dirty="0"/>
          </a:p>
          <a:p>
            <a:r>
              <a:rPr lang="es-MX" b="1" dirty="0"/>
              <a:t>Telemedicina.</a:t>
            </a:r>
            <a:endParaRPr lang="es-MX" sz="2800" dirty="0"/>
          </a:p>
          <a:p>
            <a:r>
              <a:rPr lang="es-MX" b="1" dirty="0"/>
              <a:t>En Control y Seguimiento.</a:t>
            </a:r>
            <a:endParaRPr lang="es-MX" sz="2800" dirty="0"/>
          </a:p>
          <a:p>
            <a:pPr marL="3429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86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44144" y="266111"/>
            <a:ext cx="4954329" cy="719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6" y="111729"/>
            <a:ext cx="1247619" cy="102857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573122"/>
            <a:ext cx="12192000" cy="2649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034751" y="1445652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5.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9843" y="2058268"/>
            <a:ext cx="702019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Seleccionar PEIIS Consulta externa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de Salud del Niño</a:t>
            </a:r>
          </a:p>
          <a:p>
            <a:pPr marL="0"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 de:</a:t>
            </a:r>
            <a:endParaRPr lang="es-MX" sz="2800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Identificación de la unidad y Prestador del servicio.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chemeClr val="accent6">
                    <a:lumMod val="75000"/>
                  </a:schemeClr>
                </a:solidFill>
              </a:rPr>
              <a:t>Solo aplica a la CLUES del red asignada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Datos del Paciente.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 err="1"/>
              <a:t>Derechohabiencia</a:t>
            </a:r>
            <a:r>
              <a:rPr lang="es-MX" b="1" dirty="0"/>
              <a:t>.</a:t>
            </a:r>
            <a:endParaRPr lang="es-MX" sz="2800" b="1" dirty="0"/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es-MX" b="1" dirty="0"/>
              <a:t>Otros Datos.</a:t>
            </a:r>
            <a:endParaRPr lang="es-MX" sz="2800" b="1" dirty="0"/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560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010"/>
  <p:tag name="ARTICULATE_PRESENTER_VERSION" val="7"/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616</Words>
  <Application>Microsoft Office PowerPoint</Application>
  <PresentationFormat>Panorámica</PresentationFormat>
  <Paragraphs>178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Soberana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Dorina Celis</dc:creator>
  <cp:lastModifiedBy>Alicia Mercado Sandoval</cp:lastModifiedBy>
  <cp:revision>194</cp:revision>
  <dcterms:created xsi:type="dcterms:W3CDTF">2016-10-14T00:29:27Z</dcterms:created>
  <dcterms:modified xsi:type="dcterms:W3CDTF">2016-11-16T17:53:04Z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Presentación1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03BFF73A-0E77-47CC-923B-59BE9B052232</vt:lpwstr>
  </property>
  <property fmtid="{D5CDD505-2E9C-101B-9397-08002B2CF9AE}" pid="6" name="ArticulateProjectFull">
    <vt:lpwstr>C:\Users\Dorina Celis\Box Sync\PROYECTO SINBA\Carpeta de trabajo SINBA\Capacitaciones Nal y Reg\Materiales Cap NACIONAL F2\Presentación Nacional SINBA V8 taller de navegación.ppta</vt:lpwstr>
  </property>
</Properties>
</file>